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98" r:id="rId2"/>
  </p:sldMasterIdLst>
  <p:notesMasterIdLst>
    <p:notesMasterId r:id="rId90"/>
  </p:notesMasterIdLst>
  <p:handoutMasterIdLst>
    <p:handoutMasterId r:id="rId91"/>
  </p:handoutMasterIdLst>
  <p:sldIdLst>
    <p:sldId id="1196" r:id="rId3"/>
    <p:sldId id="1108" r:id="rId4"/>
    <p:sldId id="1105" r:id="rId5"/>
    <p:sldId id="1106" r:id="rId6"/>
    <p:sldId id="1107" r:id="rId7"/>
    <p:sldId id="1432" r:id="rId8"/>
    <p:sldId id="1433" r:id="rId9"/>
    <p:sldId id="1434" r:id="rId10"/>
    <p:sldId id="1435" r:id="rId11"/>
    <p:sldId id="1436" r:id="rId12"/>
    <p:sldId id="1437" r:id="rId13"/>
    <p:sldId id="1438" r:id="rId14"/>
    <p:sldId id="1441" r:id="rId15"/>
    <p:sldId id="1439" r:id="rId16"/>
    <p:sldId id="1442" r:id="rId17"/>
    <p:sldId id="1443" r:id="rId18"/>
    <p:sldId id="1457" r:id="rId19"/>
    <p:sldId id="1456" r:id="rId20"/>
    <p:sldId id="1458" r:id="rId21"/>
    <p:sldId id="1480" r:id="rId22"/>
    <p:sldId id="1459" r:id="rId23"/>
    <p:sldId id="1460" r:id="rId24"/>
    <p:sldId id="1461" r:id="rId25"/>
    <p:sldId id="1462" r:id="rId26"/>
    <p:sldId id="1463" r:id="rId27"/>
    <p:sldId id="1464" r:id="rId28"/>
    <p:sldId id="1469" r:id="rId29"/>
    <p:sldId id="1465" r:id="rId30"/>
    <p:sldId id="1466" r:id="rId31"/>
    <p:sldId id="1467" r:id="rId32"/>
    <p:sldId id="1468" r:id="rId33"/>
    <p:sldId id="1444" r:id="rId34"/>
    <p:sldId id="1446" r:id="rId35"/>
    <p:sldId id="1447" r:id="rId36"/>
    <p:sldId id="1448" r:id="rId37"/>
    <p:sldId id="1449" r:id="rId38"/>
    <p:sldId id="1450" r:id="rId39"/>
    <p:sldId id="1451" r:id="rId40"/>
    <p:sldId id="1452" r:id="rId41"/>
    <p:sldId id="1453" r:id="rId42"/>
    <p:sldId id="1454" r:id="rId43"/>
    <p:sldId id="1455" r:id="rId44"/>
    <p:sldId id="1209" r:id="rId45"/>
    <p:sldId id="1210" r:id="rId46"/>
    <p:sldId id="1212" r:id="rId47"/>
    <p:sldId id="1213" r:id="rId48"/>
    <p:sldId id="1214" r:id="rId49"/>
    <p:sldId id="1216" r:id="rId50"/>
    <p:sldId id="1217" r:id="rId51"/>
    <p:sldId id="1218" r:id="rId52"/>
    <p:sldId id="1219" r:id="rId53"/>
    <p:sldId id="1221" r:id="rId54"/>
    <p:sldId id="1222" r:id="rId55"/>
    <p:sldId id="1223" r:id="rId56"/>
    <p:sldId id="1225" r:id="rId57"/>
    <p:sldId id="1226" r:id="rId58"/>
    <p:sldId id="1227" r:id="rId59"/>
    <p:sldId id="1228" r:id="rId60"/>
    <p:sldId id="1229" r:id="rId61"/>
    <p:sldId id="1231" r:id="rId62"/>
    <p:sldId id="1232" r:id="rId63"/>
    <p:sldId id="1233" r:id="rId64"/>
    <p:sldId id="1234" r:id="rId65"/>
    <p:sldId id="1236" r:id="rId66"/>
    <p:sldId id="1237" r:id="rId67"/>
    <p:sldId id="1238" r:id="rId68"/>
    <p:sldId id="1240" r:id="rId69"/>
    <p:sldId id="1241" r:id="rId70"/>
    <p:sldId id="1242" r:id="rId71"/>
    <p:sldId id="1243" r:id="rId72"/>
    <p:sldId id="1251" r:id="rId73"/>
    <p:sldId id="1252" r:id="rId74"/>
    <p:sldId id="1256" r:id="rId75"/>
    <p:sldId id="1257" r:id="rId76"/>
    <p:sldId id="1259" r:id="rId77"/>
    <p:sldId id="1260" r:id="rId78"/>
    <p:sldId id="1261" r:id="rId79"/>
    <p:sldId id="1470" r:id="rId80"/>
    <p:sldId id="1472" r:id="rId81"/>
    <p:sldId id="1473" r:id="rId82"/>
    <p:sldId id="1474" r:id="rId83"/>
    <p:sldId id="1475" r:id="rId84"/>
    <p:sldId id="1476" r:id="rId85"/>
    <p:sldId id="1477" r:id="rId86"/>
    <p:sldId id="1478" r:id="rId87"/>
    <p:sldId id="1479" r:id="rId88"/>
    <p:sldId id="1384" r:id="rId89"/>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AEDE7"/>
    <a:srgbClr val="99FF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951" autoAdjust="0"/>
    <p:restoredTop sz="94660"/>
  </p:normalViewPr>
  <p:slideViewPr>
    <p:cSldViewPr snapToGrid="0">
      <p:cViewPr varScale="1">
        <p:scale>
          <a:sx n="111" d="100"/>
          <a:sy n="111" d="100"/>
        </p:scale>
        <p:origin x="600" y="102"/>
      </p:cViewPr>
      <p:guideLst/>
    </p:cSldViewPr>
  </p:slideViewPr>
  <p:notesTextViewPr>
    <p:cViewPr>
      <p:scale>
        <a:sx n="1" d="1"/>
        <a:sy n="1" d="1"/>
      </p:scale>
      <p:origin x="0" y="0"/>
    </p:cViewPr>
  </p:notesTextViewPr>
  <p:sorterViewPr>
    <p:cViewPr>
      <p:scale>
        <a:sx n="100" d="100"/>
        <a:sy n="100" d="100"/>
      </p:scale>
      <p:origin x="0" y="-19530"/>
    </p:cViewPr>
  </p:sorterViewPr>
  <p:notesViewPr>
    <p:cSldViewPr snapToGrid="0">
      <p:cViewPr varScale="1">
        <p:scale>
          <a:sx n="82" d="100"/>
          <a:sy n="82" d="100"/>
        </p:scale>
        <p:origin x="395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299765807962528E-2"/>
          <c:y val="2.2641509433962263E-2"/>
          <c:w val="0.96487119437939106"/>
          <c:h val="0.92075471698113209"/>
        </c:manualLayout>
      </c:layout>
      <c:lineChart>
        <c:grouping val="standard"/>
        <c:varyColors val="0"/>
        <c:ser>
          <c:idx val="0"/>
          <c:order val="0"/>
          <c:tx>
            <c:strRef>
              <c:f>Sheet1!$A$2</c:f>
              <c:strCache>
                <c:ptCount val="1"/>
                <c:pt idx="0">
                  <c:v>診療報酬本体</c:v>
                </c:pt>
              </c:strCache>
            </c:strRef>
          </c:tx>
          <c:spPr>
            <a:ln w="25400">
              <a:solidFill>
                <a:srgbClr val="333333"/>
              </a:solidFill>
              <a:prstDash val="solid"/>
            </a:ln>
          </c:spPr>
          <c:marker>
            <c:symbol val="square"/>
            <c:size val="6"/>
            <c:spPr>
              <a:solidFill>
                <a:srgbClr val="333333"/>
              </a:solidFill>
              <a:ln>
                <a:solidFill>
                  <a:srgbClr val="333333"/>
                </a:solidFill>
                <a:prstDash val="solid"/>
              </a:ln>
            </c:spPr>
          </c:marker>
          <c:dLbls>
            <c:dLbl>
              <c:idx val="0"/>
              <c:layout>
                <c:manualLayout>
                  <c:x val="-2.2656693143889794E-2"/>
                  <c:y val="5.9585230485512453E-2"/>
                </c:manualLayout>
              </c:layout>
              <c:spPr>
                <a:noFill/>
                <a:ln w="25400">
                  <a:noFill/>
                </a:ln>
              </c:spPr>
              <c:txPr>
                <a:bodyPr/>
                <a:lstStyle/>
                <a:p>
                  <a:pPr>
                    <a:defRPr sz="1200" b="0" i="0" u="none" strike="noStrike" baseline="0">
                      <a:solidFill>
                        <a:srgbClr val="000000"/>
                      </a:solidFill>
                      <a:latin typeface="ＭＳ Ｐゴシック"/>
                      <a:ea typeface="ＭＳ Ｐゴシック"/>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txPr>
              <a:bodyPr wrap="square" lIns="38100" tIns="19050" rIns="38100" bIns="19050" anchor="ctr">
                <a:spAutoFit/>
              </a:bodyPr>
              <a:lstStyle/>
              <a:p>
                <a:pPr>
                  <a:defRPr sz="1200" b="0" i="0" u="none" strike="noStrike" baseline="0">
                    <a:solidFill>
                      <a:srgbClr val="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Sheet1!$B$1:$R$1</c:f>
              <c:strCache>
                <c:ptCount val="17"/>
                <c:pt idx="0">
                  <c:v>平成元年</c:v>
                </c:pt>
                <c:pt idx="1">
                  <c:v>2年</c:v>
                </c:pt>
                <c:pt idx="2">
                  <c:v>4年</c:v>
                </c:pt>
                <c:pt idx="3">
                  <c:v>6年</c:v>
                </c:pt>
                <c:pt idx="4">
                  <c:v>8年</c:v>
                </c:pt>
                <c:pt idx="5">
                  <c:v>9年</c:v>
                </c:pt>
                <c:pt idx="6">
                  <c:v>10年</c:v>
                </c:pt>
                <c:pt idx="7">
                  <c:v>12年</c:v>
                </c:pt>
                <c:pt idx="8">
                  <c:v>14年</c:v>
                </c:pt>
                <c:pt idx="9">
                  <c:v>16年</c:v>
                </c:pt>
                <c:pt idx="10">
                  <c:v>18年</c:v>
                </c:pt>
                <c:pt idx="11">
                  <c:v>20年</c:v>
                </c:pt>
                <c:pt idx="12">
                  <c:v>22年</c:v>
                </c:pt>
                <c:pt idx="13">
                  <c:v>24年</c:v>
                </c:pt>
                <c:pt idx="14">
                  <c:v>26年</c:v>
                </c:pt>
                <c:pt idx="15">
                  <c:v>28年</c:v>
                </c:pt>
                <c:pt idx="16">
                  <c:v>30年</c:v>
                </c:pt>
              </c:strCache>
            </c:strRef>
          </c:cat>
          <c:val>
            <c:numRef>
              <c:f>Sheet1!$B$2:$R$2</c:f>
              <c:numCache>
                <c:formatCode>#,##0.0_ </c:formatCode>
                <c:ptCount val="17"/>
                <c:pt idx="0">
                  <c:v>0.11</c:v>
                </c:pt>
                <c:pt idx="1">
                  <c:v>3.7</c:v>
                </c:pt>
                <c:pt idx="2">
                  <c:v>5</c:v>
                </c:pt>
                <c:pt idx="3">
                  <c:v>4.8</c:v>
                </c:pt>
                <c:pt idx="4">
                  <c:v>3.4</c:v>
                </c:pt>
                <c:pt idx="5">
                  <c:v>1.7</c:v>
                </c:pt>
                <c:pt idx="6">
                  <c:v>1.5</c:v>
                </c:pt>
                <c:pt idx="7">
                  <c:v>1.9</c:v>
                </c:pt>
                <c:pt idx="8">
                  <c:v>-1.3</c:v>
                </c:pt>
                <c:pt idx="9">
                  <c:v>0</c:v>
                </c:pt>
                <c:pt idx="10" formatCode="#,##0.00_ ">
                  <c:v>-1.36</c:v>
                </c:pt>
                <c:pt idx="11" formatCode="#,##0.00_ ">
                  <c:v>0.38</c:v>
                </c:pt>
                <c:pt idx="12" formatCode="#,##0.00_ ">
                  <c:v>1.55</c:v>
                </c:pt>
                <c:pt idx="13" formatCode="#,##0.000_ ">
                  <c:v>1.379</c:v>
                </c:pt>
                <c:pt idx="14" formatCode="#,##0.0_);[Red]\(#,##0.0\)">
                  <c:v>0.1</c:v>
                </c:pt>
                <c:pt idx="15" formatCode="General">
                  <c:v>0.49</c:v>
                </c:pt>
                <c:pt idx="16" formatCode="General">
                  <c:v>0.55000000000000004</c:v>
                </c:pt>
              </c:numCache>
            </c:numRef>
          </c:val>
          <c:smooth val="0"/>
        </c:ser>
        <c:ser>
          <c:idx val="1"/>
          <c:order val="1"/>
          <c:tx>
            <c:strRef>
              <c:f>Sheet1!$A$3</c:f>
              <c:strCache>
                <c:ptCount val="1"/>
                <c:pt idx="0">
                  <c:v>薬価基準（医療費ベース）</c:v>
                </c:pt>
              </c:strCache>
            </c:strRef>
          </c:tx>
          <c:spPr>
            <a:ln w="25400">
              <a:solidFill>
                <a:srgbClr val="FF6600"/>
              </a:solidFill>
              <a:prstDash val="solid"/>
            </a:ln>
          </c:spPr>
          <c:marker>
            <c:symbol val="diamond"/>
            <c:size val="6"/>
            <c:spPr>
              <a:solidFill>
                <a:srgbClr val="FF6600"/>
              </a:solidFill>
              <a:ln>
                <a:solidFill>
                  <a:srgbClr val="FF6600"/>
                </a:solidFill>
                <a:prstDash val="solid"/>
              </a:ln>
            </c:spPr>
          </c:marker>
          <c:dLbls>
            <c:dLbl>
              <c:idx val="0"/>
              <c:layout>
                <c:manualLayout>
                  <c:x val="-4.1392056141547881E-2"/>
                  <c:y val="2.4798378269348109E-2"/>
                </c:manualLayout>
              </c:layout>
              <c:spPr>
                <a:noFill/>
                <a:ln w="25400">
                  <a:noFill/>
                </a:ln>
              </c:spPr>
              <c:txPr>
                <a:bodyPr/>
                <a:lstStyle/>
                <a:p>
                  <a:pPr>
                    <a:defRPr sz="1200" b="0" i="0" u="none" strike="noStrike" baseline="0">
                      <a:solidFill>
                        <a:srgbClr val="000000"/>
                      </a:solidFill>
                      <a:latin typeface="ＭＳ Ｐゴシック"/>
                      <a:ea typeface="ＭＳ Ｐゴシック"/>
                      <a:cs typeface="ＭＳ Ｐゴシック"/>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ext>
              </c:extLst>
            </c:dLbl>
            <c:dLbl>
              <c:idx val="2"/>
              <c:spPr>
                <a:noFill/>
                <a:ln w="25400">
                  <a:noFill/>
                </a:ln>
              </c:spPr>
              <c:txPr>
                <a:bodyPr/>
                <a:lstStyle/>
                <a:p>
                  <a:pPr>
                    <a:defRPr sz="1200" b="0" i="0" u="none" strike="noStrike" baseline="0">
                      <a:solidFill>
                        <a:srgbClr val="000000"/>
                      </a:solidFill>
                      <a:latin typeface="ＭＳ Ｐゴシック"/>
                      <a:ea typeface="ＭＳ Ｐゴシック"/>
                      <a:cs typeface="ＭＳ Ｐゴシック"/>
                    </a:defRPr>
                  </a:pPr>
                  <a:endParaRPr lang="ja-JP"/>
                </a:p>
              </c:txPr>
              <c:dLblPos val="b"/>
              <c:showLegendKey val="0"/>
              <c:showVal val="1"/>
              <c:showCatName val="0"/>
              <c:showSerName val="0"/>
              <c:showPercent val="0"/>
              <c:showBubbleSize val="0"/>
            </c:dLbl>
            <c:dLbl>
              <c:idx val="3"/>
              <c:spPr>
                <a:noFill/>
                <a:ln w="25400">
                  <a:noFill/>
                </a:ln>
              </c:spPr>
              <c:txPr>
                <a:bodyPr/>
                <a:lstStyle/>
                <a:p>
                  <a:pPr>
                    <a:defRPr sz="1200" b="0" i="0" u="none" strike="noStrike" baseline="0">
                      <a:solidFill>
                        <a:srgbClr val="000000"/>
                      </a:solidFill>
                      <a:latin typeface="ＭＳ Ｐゴシック"/>
                      <a:ea typeface="ＭＳ Ｐゴシック"/>
                      <a:cs typeface="ＭＳ Ｐゴシック"/>
                    </a:defRPr>
                  </a:pPr>
                  <a:endParaRPr lang="ja-JP"/>
                </a:p>
              </c:txPr>
              <c:dLblPos val="b"/>
              <c:showLegendKey val="0"/>
              <c:showVal val="1"/>
              <c:showCatName val="0"/>
              <c:showSerName val="0"/>
              <c:showPercent val="0"/>
              <c:showBubbleSize val="0"/>
            </c:dLbl>
            <c:dLbl>
              <c:idx val="4"/>
              <c:spPr>
                <a:noFill/>
                <a:ln w="25400">
                  <a:noFill/>
                </a:ln>
              </c:spPr>
              <c:txPr>
                <a:bodyPr/>
                <a:lstStyle/>
                <a:p>
                  <a:pPr>
                    <a:defRPr sz="1200" b="0" i="0" u="none" strike="noStrike" baseline="0">
                      <a:solidFill>
                        <a:srgbClr val="000000"/>
                      </a:solidFill>
                      <a:latin typeface="ＭＳ Ｐゴシック"/>
                      <a:ea typeface="ＭＳ Ｐゴシック"/>
                      <a:cs typeface="ＭＳ Ｐゴシック"/>
                    </a:defRPr>
                  </a:pPr>
                  <a:endParaRPr lang="ja-JP"/>
                </a:p>
              </c:txPr>
              <c:dLblPos val="b"/>
              <c:showLegendKey val="0"/>
              <c:showVal val="1"/>
              <c:showCatName val="0"/>
              <c:showSerName val="0"/>
              <c:showPercent val="0"/>
              <c:showBubbleSize val="0"/>
            </c:dLbl>
            <c:spPr>
              <a:noFill/>
              <a:ln w="25400">
                <a:noFill/>
              </a:ln>
            </c:spPr>
            <c:txPr>
              <a:bodyPr wrap="square" lIns="38100" tIns="19050" rIns="38100" bIns="19050" anchor="ctr">
                <a:spAutoFit/>
              </a:bodyPr>
              <a:lstStyle/>
              <a:p>
                <a:pPr>
                  <a:defRPr sz="1200" b="0" i="0" u="none" strike="noStrike" baseline="0">
                    <a:solidFill>
                      <a:srgbClr val="000000"/>
                    </a:solidFill>
                    <a:latin typeface="ＭＳ Ｐゴシック"/>
                    <a:ea typeface="ＭＳ Ｐゴシック"/>
                    <a:cs typeface="ＭＳ Ｐゴシック"/>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Sheet1!$B$1:$R$1</c:f>
              <c:strCache>
                <c:ptCount val="17"/>
                <c:pt idx="0">
                  <c:v>平成元年</c:v>
                </c:pt>
                <c:pt idx="1">
                  <c:v>2年</c:v>
                </c:pt>
                <c:pt idx="2">
                  <c:v>4年</c:v>
                </c:pt>
                <c:pt idx="3">
                  <c:v>6年</c:v>
                </c:pt>
                <c:pt idx="4">
                  <c:v>8年</c:v>
                </c:pt>
                <c:pt idx="5">
                  <c:v>9年</c:v>
                </c:pt>
                <c:pt idx="6">
                  <c:v>10年</c:v>
                </c:pt>
                <c:pt idx="7">
                  <c:v>12年</c:v>
                </c:pt>
                <c:pt idx="8">
                  <c:v>14年</c:v>
                </c:pt>
                <c:pt idx="9">
                  <c:v>16年</c:v>
                </c:pt>
                <c:pt idx="10">
                  <c:v>18年</c:v>
                </c:pt>
                <c:pt idx="11">
                  <c:v>20年</c:v>
                </c:pt>
                <c:pt idx="12">
                  <c:v>22年</c:v>
                </c:pt>
                <c:pt idx="13">
                  <c:v>24年</c:v>
                </c:pt>
                <c:pt idx="14">
                  <c:v>26年</c:v>
                </c:pt>
                <c:pt idx="15">
                  <c:v>28年</c:v>
                </c:pt>
                <c:pt idx="16">
                  <c:v>30年</c:v>
                </c:pt>
              </c:strCache>
            </c:strRef>
          </c:cat>
          <c:val>
            <c:numRef>
              <c:f>Sheet1!$B$3:$R$3</c:f>
              <c:numCache>
                <c:formatCode>#,##0.0_ </c:formatCode>
                <c:ptCount val="17"/>
                <c:pt idx="0">
                  <c:v>0.65</c:v>
                </c:pt>
                <c:pt idx="1">
                  <c:v>-2.7</c:v>
                </c:pt>
                <c:pt idx="2">
                  <c:v>-2.5</c:v>
                </c:pt>
                <c:pt idx="3">
                  <c:v>-2.1</c:v>
                </c:pt>
                <c:pt idx="4">
                  <c:v>-2.6</c:v>
                </c:pt>
                <c:pt idx="5">
                  <c:v>-1.32</c:v>
                </c:pt>
                <c:pt idx="6">
                  <c:v>-2.8</c:v>
                </c:pt>
                <c:pt idx="7">
                  <c:v>-1.7</c:v>
                </c:pt>
                <c:pt idx="8">
                  <c:v>-1.4</c:v>
                </c:pt>
                <c:pt idx="9">
                  <c:v>-1</c:v>
                </c:pt>
                <c:pt idx="10" formatCode="#,##0.00_ ">
                  <c:v>-1.8</c:v>
                </c:pt>
                <c:pt idx="11" formatCode="#,##0.00_ ">
                  <c:v>-1.2</c:v>
                </c:pt>
                <c:pt idx="12" formatCode="#,##0.00_ ">
                  <c:v>-1.36</c:v>
                </c:pt>
                <c:pt idx="13" formatCode="#,##0.000_ ">
                  <c:v>-1.375</c:v>
                </c:pt>
                <c:pt idx="14" formatCode="#,##0.00_ ">
                  <c:v>-1.36</c:v>
                </c:pt>
                <c:pt idx="15" formatCode="General">
                  <c:v>-1.33</c:v>
                </c:pt>
                <c:pt idx="16" formatCode="#,##0.00_ ">
                  <c:v>-1.74</c:v>
                </c:pt>
              </c:numCache>
            </c:numRef>
          </c:val>
          <c:smooth val="0"/>
        </c:ser>
        <c:ser>
          <c:idx val="2"/>
          <c:order val="2"/>
          <c:tx>
            <c:strRef>
              <c:f>Sheet1!$A$4</c:f>
              <c:strCache>
                <c:ptCount val="1"/>
                <c:pt idx="0">
                  <c:v>合計</c:v>
                </c:pt>
              </c:strCache>
            </c:strRef>
          </c:tx>
          <c:spPr>
            <a:ln w="25400">
              <a:solidFill>
                <a:srgbClr val="0000FF"/>
              </a:solidFill>
              <a:prstDash val="solid"/>
            </a:ln>
          </c:spPr>
          <c:marker>
            <c:symbol val="circle"/>
            <c:size val="6"/>
            <c:spPr>
              <a:solidFill>
                <a:srgbClr val="0000FF"/>
              </a:solidFill>
              <a:ln>
                <a:solidFill>
                  <a:srgbClr val="0000FF"/>
                </a:solidFill>
                <a:prstDash val="solid"/>
              </a:ln>
            </c:spPr>
          </c:marker>
          <c:dLbls>
            <c:dLbl>
              <c:idx val="1"/>
              <c:spPr>
                <a:noFill/>
                <a:ln w="25400">
                  <a:noFill/>
                </a:ln>
              </c:spPr>
              <c:txPr>
                <a:bodyPr/>
                <a:lstStyle/>
                <a:p>
                  <a:pPr>
                    <a:defRPr sz="1200" b="0" i="0" u="none" strike="noStrike" baseline="0">
                      <a:solidFill>
                        <a:srgbClr val="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dLbl>
            <c:dLbl>
              <c:idx val="2"/>
              <c:spPr>
                <a:noFill/>
                <a:ln w="25400">
                  <a:noFill/>
                </a:ln>
              </c:spPr>
              <c:txPr>
                <a:bodyPr/>
                <a:lstStyle/>
                <a:p>
                  <a:pPr>
                    <a:defRPr sz="1200" b="0" i="0" u="none" strike="noStrike" baseline="0">
                      <a:solidFill>
                        <a:srgbClr val="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dLbl>
            <c:dLbl>
              <c:idx val="3"/>
              <c:spPr>
                <a:noFill/>
                <a:ln w="25400">
                  <a:noFill/>
                </a:ln>
              </c:spPr>
              <c:txPr>
                <a:bodyPr/>
                <a:lstStyle/>
                <a:p>
                  <a:pPr>
                    <a:defRPr sz="1200" b="0" i="0" u="none" strike="noStrike" baseline="0">
                      <a:solidFill>
                        <a:srgbClr val="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dLbl>
            <c:dLbl>
              <c:idx val="5"/>
              <c:layout/>
              <c:spPr>
                <a:noFill/>
                <a:ln w="25400">
                  <a:noFill/>
                </a:ln>
              </c:spPr>
              <c:txPr>
                <a:bodyPr/>
                <a:lstStyle/>
                <a:p>
                  <a:pPr>
                    <a:defRPr sz="1200" b="0" i="0" u="none" strike="noStrike" baseline="0">
                      <a:solidFill>
                        <a:srgbClr val="000000"/>
                      </a:solidFill>
                      <a:latin typeface="ＭＳ Ｐゴシック"/>
                      <a:ea typeface="ＭＳ Ｐゴシック"/>
                      <a:cs typeface="ＭＳ Ｐゴシック"/>
                    </a:defRPr>
                  </a:pPr>
                  <a:endParaRPr lang="ja-JP"/>
                </a:p>
              </c:txPr>
              <c:dLblPos val="b"/>
              <c:showLegendKey val="0"/>
              <c:showVal val="1"/>
              <c:showCatName val="0"/>
              <c:showSerName val="0"/>
              <c:showPercent val="0"/>
              <c:showBubbleSize val="0"/>
              <c:extLst>
                <c:ext xmlns:c15="http://schemas.microsoft.com/office/drawing/2012/chart" uri="{CE6537A1-D6FC-4f65-9D91-7224C49458BB}">
                  <c15:layout/>
                </c:ext>
              </c:extLst>
            </c:dLbl>
            <c:dLbl>
              <c:idx val="6"/>
              <c:layout/>
              <c:spPr>
                <a:noFill/>
                <a:ln w="25400">
                  <a:noFill/>
                </a:ln>
              </c:spPr>
              <c:txPr>
                <a:bodyPr/>
                <a:lstStyle/>
                <a:p>
                  <a:pPr>
                    <a:defRPr sz="1200" b="0" i="0" u="none" strike="noStrike" baseline="0">
                      <a:solidFill>
                        <a:srgbClr val="000000"/>
                      </a:solidFill>
                      <a:latin typeface="ＭＳ Ｐゴシック"/>
                      <a:ea typeface="ＭＳ Ｐゴシック"/>
                      <a:cs typeface="ＭＳ Ｐゴシック"/>
                    </a:defRPr>
                  </a:pPr>
                  <a:endParaRPr lang="ja-JP"/>
                </a:p>
              </c:txPr>
              <c:dLblPos val="b"/>
              <c:showLegendKey val="0"/>
              <c:showVal val="1"/>
              <c:showCatName val="0"/>
              <c:showSerName val="0"/>
              <c:showPercent val="0"/>
              <c:showBubbleSize val="0"/>
              <c:extLst>
                <c:ext xmlns:c15="http://schemas.microsoft.com/office/drawing/2012/chart" uri="{CE6537A1-D6FC-4f65-9D91-7224C49458BB}">
                  <c15:layout/>
                </c:ext>
              </c:extLst>
            </c:dLbl>
            <c:dLbl>
              <c:idx val="8"/>
              <c:layout/>
              <c:spPr>
                <a:noFill/>
                <a:ln w="25400">
                  <a:noFill/>
                </a:ln>
              </c:spPr>
              <c:txPr>
                <a:bodyPr/>
                <a:lstStyle/>
                <a:p>
                  <a:pPr>
                    <a:defRPr sz="1200" b="0" i="0" u="none" strike="noStrike" baseline="0">
                      <a:solidFill>
                        <a:srgbClr val="000000"/>
                      </a:solidFill>
                      <a:latin typeface="ＭＳ Ｐゴシック"/>
                      <a:ea typeface="ＭＳ Ｐゴシック"/>
                      <a:cs typeface="ＭＳ Ｐゴシック"/>
                    </a:defRPr>
                  </a:pPr>
                  <a:endParaRPr lang="ja-JP"/>
                </a:p>
              </c:txPr>
              <c:dLblPos val="b"/>
              <c:showLegendKey val="0"/>
              <c:showVal val="1"/>
              <c:showCatName val="0"/>
              <c:showSerName val="0"/>
              <c:showPercent val="0"/>
              <c:showBubbleSize val="0"/>
              <c:extLst>
                <c:ext xmlns:c15="http://schemas.microsoft.com/office/drawing/2012/chart" uri="{CE6537A1-D6FC-4f65-9D91-7224C49458BB}">
                  <c15:layout/>
                </c:ext>
              </c:extLst>
            </c:dLbl>
            <c:dLbl>
              <c:idx val="10"/>
              <c:layout/>
              <c:spPr>
                <a:noFill/>
                <a:ln w="25400">
                  <a:noFill/>
                </a:ln>
              </c:spPr>
              <c:txPr>
                <a:bodyPr/>
                <a:lstStyle/>
                <a:p>
                  <a:pPr>
                    <a:defRPr sz="1200" b="0" i="0" u="none" strike="noStrike" baseline="0">
                      <a:solidFill>
                        <a:srgbClr val="000000"/>
                      </a:solidFill>
                      <a:latin typeface="ＭＳ Ｐゴシック"/>
                      <a:ea typeface="ＭＳ Ｐゴシック"/>
                      <a:cs typeface="ＭＳ Ｐゴシック"/>
                    </a:defRPr>
                  </a:pPr>
                  <a:endParaRPr lang="ja-JP"/>
                </a:p>
              </c:txPr>
              <c:dLblPos val="b"/>
              <c:showLegendKey val="0"/>
              <c:showVal val="1"/>
              <c:showCatName val="0"/>
              <c:showSerName val="0"/>
              <c:showPercent val="0"/>
              <c:showBubbleSize val="0"/>
              <c:extLst>
                <c:ext xmlns:c15="http://schemas.microsoft.com/office/drawing/2012/chart" uri="{CE6537A1-D6FC-4f65-9D91-7224C49458BB}">
                  <c15:layout/>
                </c:ext>
              </c:extLst>
            </c:dLbl>
            <c:spPr>
              <a:noFill/>
              <a:ln w="25400">
                <a:noFill/>
              </a:ln>
            </c:spPr>
            <c:txPr>
              <a:bodyPr wrap="square" lIns="38100" tIns="19050" rIns="38100" bIns="19050" anchor="ctr">
                <a:spAutoFit/>
              </a:bodyPr>
              <a:lstStyle/>
              <a:p>
                <a:pPr>
                  <a:defRPr sz="1200" b="0" i="0" u="none" strike="noStrike" baseline="0">
                    <a:solidFill>
                      <a:srgbClr val="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Sheet1!$B$1:$R$1</c:f>
              <c:strCache>
                <c:ptCount val="17"/>
                <c:pt idx="0">
                  <c:v>平成元年</c:v>
                </c:pt>
                <c:pt idx="1">
                  <c:v>2年</c:v>
                </c:pt>
                <c:pt idx="2">
                  <c:v>4年</c:v>
                </c:pt>
                <c:pt idx="3">
                  <c:v>6年</c:v>
                </c:pt>
                <c:pt idx="4">
                  <c:v>8年</c:v>
                </c:pt>
                <c:pt idx="5">
                  <c:v>9年</c:v>
                </c:pt>
                <c:pt idx="6">
                  <c:v>10年</c:v>
                </c:pt>
                <c:pt idx="7">
                  <c:v>12年</c:v>
                </c:pt>
                <c:pt idx="8">
                  <c:v>14年</c:v>
                </c:pt>
                <c:pt idx="9">
                  <c:v>16年</c:v>
                </c:pt>
                <c:pt idx="10">
                  <c:v>18年</c:v>
                </c:pt>
                <c:pt idx="11">
                  <c:v>20年</c:v>
                </c:pt>
                <c:pt idx="12">
                  <c:v>22年</c:v>
                </c:pt>
                <c:pt idx="13">
                  <c:v>24年</c:v>
                </c:pt>
                <c:pt idx="14">
                  <c:v>26年</c:v>
                </c:pt>
                <c:pt idx="15">
                  <c:v>28年</c:v>
                </c:pt>
                <c:pt idx="16">
                  <c:v>30年</c:v>
                </c:pt>
              </c:strCache>
            </c:strRef>
          </c:cat>
          <c:val>
            <c:numRef>
              <c:f>Sheet1!$B$4:$R$4</c:f>
              <c:numCache>
                <c:formatCode>#,##0.0_ </c:formatCode>
                <c:ptCount val="17"/>
                <c:pt idx="0">
                  <c:v>0.76</c:v>
                </c:pt>
                <c:pt idx="1">
                  <c:v>1</c:v>
                </c:pt>
                <c:pt idx="2">
                  <c:v>2.5</c:v>
                </c:pt>
                <c:pt idx="3">
                  <c:v>2.7</c:v>
                </c:pt>
                <c:pt idx="4">
                  <c:v>0.8</c:v>
                </c:pt>
                <c:pt idx="5">
                  <c:v>-0.38</c:v>
                </c:pt>
                <c:pt idx="6">
                  <c:v>-1.3</c:v>
                </c:pt>
                <c:pt idx="7">
                  <c:v>0.2</c:v>
                </c:pt>
                <c:pt idx="8">
                  <c:v>-2.7</c:v>
                </c:pt>
                <c:pt idx="9">
                  <c:v>-1</c:v>
                </c:pt>
                <c:pt idx="10" formatCode="#,##0.00_ ">
                  <c:v>-3.16</c:v>
                </c:pt>
                <c:pt idx="11" formatCode="#,##0.00_ ">
                  <c:v>-0.82</c:v>
                </c:pt>
                <c:pt idx="12" formatCode="#,##0.00_ ">
                  <c:v>0.19</c:v>
                </c:pt>
                <c:pt idx="13" formatCode="#,##0.000_ ">
                  <c:v>4.0000000000000001E-3</c:v>
                </c:pt>
                <c:pt idx="14" formatCode="#,##0.00_ ">
                  <c:v>-1.26</c:v>
                </c:pt>
                <c:pt idx="15" formatCode="General">
                  <c:v>-0.84</c:v>
                </c:pt>
                <c:pt idx="16" formatCode="#,##0.00_ ">
                  <c:v>-1.19</c:v>
                </c:pt>
              </c:numCache>
            </c:numRef>
          </c:val>
          <c:smooth val="0"/>
        </c:ser>
        <c:dLbls>
          <c:showLegendKey val="0"/>
          <c:showVal val="1"/>
          <c:showCatName val="0"/>
          <c:showSerName val="0"/>
          <c:showPercent val="0"/>
          <c:showBubbleSize val="0"/>
        </c:dLbls>
        <c:marker val="1"/>
        <c:smooth val="0"/>
        <c:axId val="347768808"/>
        <c:axId val="347769200"/>
      </c:lineChart>
      <c:catAx>
        <c:axId val="347768808"/>
        <c:scaling>
          <c:orientation val="minMax"/>
        </c:scaling>
        <c:delete val="0"/>
        <c:axPos val="b"/>
        <c:numFmt formatCode="General" sourceLinked="1"/>
        <c:majorTickMark val="in"/>
        <c:minorTickMark val="none"/>
        <c:tickLblPos val="low"/>
        <c:spPr>
          <a:ln w="3175">
            <a:solidFill>
              <a:srgbClr val="000000"/>
            </a:solidFill>
            <a:prstDash val="solid"/>
          </a:ln>
        </c:spPr>
        <c:txPr>
          <a:bodyPr rot="0" vert="horz"/>
          <a:lstStyle/>
          <a:p>
            <a:pPr>
              <a:defRPr sz="1100" b="0" i="0" u="none" strike="noStrike" baseline="0">
                <a:solidFill>
                  <a:srgbClr val="000000"/>
                </a:solidFill>
                <a:latin typeface="ＭＳ Ｐゴシック"/>
                <a:ea typeface="ＭＳ Ｐゴシック"/>
                <a:cs typeface="ＭＳ Ｐゴシック"/>
              </a:defRPr>
            </a:pPr>
            <a:endParaRPr lang="ja-JP"/>
          </a:p>
        </c:txPr>
        <c:crossAx val="347769200"/>
        <c:crossesAt val="0"/>
        <c:auto val="1"/>
        <c:lblAlgn val="ctr"/>
        <c:lblOffset val="100"/>
        <c:tickLblSkip val="1"/>
        <c:tickMarkSkip val="1"/>
        <c:noMultiLvlLbl val="0"/>
      </c:catAx>
      <c:valAx>
        <c:axId val="347769200"/>
        <c:scaling>
          <c:orientation val="minMax"/>
          <c:max val="6"/>
        </c:scaling>
        <c:delete val="0"/>
        <c:axPos val="l"/>
        <c:majorGridlines>
          <c:spPr>
            <a:ln w="12700">
              <a:solidFill>
                <a:srgbClr val="969696"/>
              </a:solidFill>
              <a:prstDash val="solid"/>
            </a:ln>
          </c:spPr>
        </c:majorGridlines>
        <c:title>
          <c:tx>
            <c:rich>
              <a:bodyPr rot="0" vert="horz"/>
              <a:lstStyle/>
              <a:p>
                <a:pPr algn="ctr">
                  <a:defRPr sz="1200" b="0" i="0" u="none" strike="noStrike" baseline="0">
                    <a:solidFill>
                      <a:srgbClr val="000000"/>
                    </a:solidFill>
                    <a:latin typeface="ＭＳ Ｐゴシック"/>
                    <a:ea typeface="ＭＳ Ｐゴシック"/>
                    <a:cs typeface="ＭＳ Ｐゴシック"/>
                  </a:defRPr>
                </a:pPr>
                <a:r>
                  <a:rPr lang="en-US" altLang="ja-JP"/>
                  <a:t>(</a:t>
                </a:r>
                <a:r>
                  <a:rPr lang="ja-JP" altLang="en-US"/>
                  <a:t>％</a:t>
                </a:r>
                <a:r>
                  <a:rPr lang="en-US" altLang="ja-JP"/>
                  <a:t>)</a:t>
                </a:r>
              </a:p>
            </c:rich>
          </c:tx>
          <c:layout>
            <c:manualLayout>
              <c:xMode val="edge"/>
              <c:yMode val="edge"/>
              <c:x val="0"/>
              <c:y val="3.7735849056603772E-2"/>
            </c:manualLayout>
          </c:layout>
          <c:overlay val="0"/>
          <c:spPr>
            <a:noFill/>
            <a:ln w="25400">
              <a:noFill/>
            </a:ln>
          </c:spPr>
        </c:title>
        <c:numFmt formatCode="#,##0" sourceLinked="0"/>
        <c:majorTickMark val="in"/>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ＭＳ Ｐゴシック"/>
                <a:ea typeface="ＭＳ Ｐゴシック"/>
                <a:cs typeface="ＭＳ Ｐゴシック"/>
              </a:defRPr>
            </a:pPr>
            <a:endParaRPr lang="ja-JP"/>
          </a:p>
        </c:txPr>
        <c:crossAx val="347768808"/>
        <c:crosses val="autoZero"/>
        <c:crossBetween val="between"/>
        <c:majorUnit val="2"/>
        <c:minorUnit val="1"/>
      </c:valAx>
      <c:spPr>
        <a:noFill/>
        <a:ln w="12700">
          <a:solidFill>
            <a:srgbClr val="000000"/>
          </a:solidFill>
          <a:prstDash val="solid"/>
        </a:ln>
      </c:spPr>
    </c:plotArea>
    <c:legend>
      <c:legendPos val="r"/>
      <c:layout>
        <c:manualLayout>
          <c:xMode val="edge"/>
          <c:yMode val="edge"/>
          <c:x val="0.73770491803278693"/>
          <c:y val="3.0188679245283019E-2"/>
          <c:w val="0.25175644028103045"/>
          <c:h val="0.12830188679245283"/>
        </c:manualLayout>
      </c:layout>
      <c:overlay val="0"/>
      <c:spPr>
        <a:noFill/>
        <a:ln w="3175">
          <a:solidFill>
            <a:srgbClr val="000000"/>
          </a:solidFill>
          <a:prstDash val="solid"/>
        </a:ln>
      </c:spPr>
      <c:txPr>
        <a:bodyPr/>
        <a:lstStyle/>
        <a:p>
          <a:pPr>
            <a:defRPr sz="1100" b="0" i="0" u="none" strike="noStrike" baseline="0">
              <a:solidFill>
                <a:srgbClr val="000000"/>
              </a:solidFill>
              <a:latin typeface="ＭＳ Ｐゴシック"/>
              <a:ea typeface="ＭＳ Ｐゴシック"/>
              <a:cs typeface="ＭＳ Ｐゴシック"/>
            </a:defRPr>
          </a:pPr>
          <a:endParaRPr lang="ja-JP"/>
        </a:p>
      </c:txPr>
    </c:legend>
    <c:plotVisOnly val="1"/>
    <c:dispBlanksAs val="gap"/>
    <c:showDLblsOverMax val="0"/>
  </c:chart>
  <c:spPr>
    <a:noFill/>
    <a:ln>
      <a:noFill/>
    </a:ln>
  </c:spPr>
  <c:txPr>
    <a:bodyPr/>
    <a:lstStyle/>
    <a:p>
      <a:pPr>
        <a:defRPr sz="1800" b="1"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C3C45FE7-3818-432A-BD8E-055BA09C75FE}" type="datetimeFigureOut">
              <a:rPr kumimoji="1" lang="ja-JP" altLang="en-US" smtClean="0"/>
              <a:t>2018/1/18</a:t>
            </a:fld>
            <a:endParaRPr kumimoji="1" lang="ja-JP" altLang="en-US" dirty="0"/>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91F57373-A7DD-408E-9F55-E727EB6C3260}" type="slidenum">
              <a:rPr kumimoji="1" lang="ja-JP" altLang="en-US" smtClean="0"/>
              <a:t>‹#›</a:t>
            </a:fld>
            <a:endParaRPr kumimoji="1" lang="ja-JP" altLang="en-US" dirty="0"/>
          </a:p>
        </p:txBody>
      </p:sp>
    </p:spTree>
    <p:extLst>
      <p:ext uri="{BB962C8B-B14F-4D97-AF65-F5344CB8AC3E}">
        <p14:creationId xmlns:p14="http://schemas.microsoft.com/office/powerpoint/2010/main" val="26276208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7C0BEC09-4687-4B4A-BDD1-2DE86E440AEB}" type="datetimeFigureOut">
              <a:rPr kumimoji="1" lang="ja-JP" altLang="en-US" smtClean="0"/>
              <a:t>2018/1/18</a:t>
            </a:fld>
            <a:endParaRPr kumimoji="1" lang="ja-JP" altLang="en-US" dirty="0"/>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C319F806-3C97-4E7A-AB12-C375FC647376}" type="slidenum">
              <a:rPr kumimoji="1" lang="ja-JP" altLang="en-US" smtClean="0"/>
              <a:t>‹#›</a:t>
            </a:fld>
            <a:endParaRPr kumimoji="1" lang="ja-JP" altLang="en-US" dirty="0"/>
          </a:p>
        </p:txBody>
      </p:sp>
    </p:spTree>
    <p:extLst>
      <p:ext uri="{BB962C8B-B14F-4D97-AF65-F5344CB8AC3E}">
        <p14:creationId xmlns:p14="http://schemas.microsoft.com/office/powerpoint/2010/main" val="11871159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319F806-3C97-4E7A-AB12-C375FC647376}" type="slidenum">
              <a:rPr kumimoji="1" lang="ja-JP" altLang="en-US" smtClean="0"/>
              <a:t>4</a:t>
            </a:fld>
            <a:endParaRPr kumimoji="1" lang="ja-JP" altLang="en-US" dirty="0"/>
          </a:p>
        </p:txBody>
      </p:sp>
    </p:spTree>
    <p:extLst>
      <p:ext uri="{BB962C8B-B14F-4D97-AF65-F5344CB8AC3E}">
        <p14:creationId xmlns:p14="http://schemas.microsoft.com/office/powerpoint/2010/main" val="1031625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16124D5-CBCE-45C1-9F09-00AD70411EA5}" type="slidenum">
              <a:rPr kumimoji="1" lang="ja-JP" altLang="en-US" smtClean="0"/>
              <a:t>8</a:t>
            </a:fld>
            <a:endParaRPr kumimoji="1" lang="ja-JP" altLang="en-US"/>
          </a:p>
        </p:txBody>
      </p:sp>
    </p:spTree>
    <p:extLst>
      <p:ext uri="{BB962C8B-B14F-4D97-AF65-F5344CB8AC3E}">
        <p14:creationId xmlns:p14="http://schemas.microsoft.com/office/powerpoint/2010/main" val="2331504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医療の質の向上の中心は、結局在院日数の短縮につながっています。</a:t>
            </a:r>
            <a:endParaRPr kumimoji="1" lang="en-US" altLang="ja-JP" dirty="0" smtClean="0"/>
          </a:p>
          <a:p>
            <a:r>
              <a:rPr kumimoji="1" lang="ja-JP" altLang="en-US" dirty="0" smtClean="0"/>
              <a:t>中医協の資料でも、</a:t>
            </a:r>
            <a:r>
              <a:rPr kumimoji="1" lang="en-US" altLang="ja-JP" dirty="0" smtClean="0"/>
              <a:t>100</a:t>
            </a:r>
            <a:r>
              <a:rPr kumimoji="1" lang="ja-JP" altLang="en-US" dirty="0" smtClean="0"/>
              <a:t>床当たりの従業者の投入量と平均在院日数の</a:t>
            </a:r>
            <a:endParaRPr kumimoji="1" lang="en-US" altLang="ja-JP" dirty="0" smtClean="0"/>
          </a:p>
          <a:p>
            <a:r>
              <a:rPr kumimoji="1" lang="ja-JP" altLang="en-US" dirty="0" smtClean="0"/>
              <a:t>短縮とは非常に</a:t>
            </a:r>
            <a:r>
              <a:rPr lang="ja-JP" altLang="en-US" dirty="0" smtClean="0"/>
              <a:t>強い相関があります。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C5025C46-B37B-44EF-ABF0-E7820129369B}" type="slidenum">
              <a:rPr kumimoji="1" lang="ja-JP" altLang="en-US" smtClean="0"/>
              <a:t>80</a:t>
            </a:fld>
            <a:endParaRPr kumimoji="1" lang="ja-JP" altLang="en-US"/>
          </a:p>
        </p:txBody>
      </p:sp>
    </p:spTree>
    <p:extLst>
      <p:ext uri="{BB962C8B-B14F-4D97-AF65-F5344CB8AC3E}">
        <p14:creationId xmlns:p14="http://schemas.microsoft.com/office/powerpoint/2010/main" val="245897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566160"/>
          </a:xfrm>
        </p:spPr>
        <p:txBody>
          <a:bodyPr anchor="b">
            <a:normAutofit/>
          </a:bodyPr>
          <a:lstStyle>
            <a:lvl1pPr algn="ctr">
              <a:lnSpc>
                <a:spcPct val="85000"/>
              </a:lnSpc>
              <a:defRPr sz="5400" spc="-50" baseline="0">
                <a:solidFill>
                  <a:schemeClr val="tx1">
                    <a:lumMod val="85000"/>
                    <a:lumOff val="15000"/>
                  </a:schemeClr>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ctr">
              <a:buNone/>
              <a:defRPr sz="2800" cap="all" spc="200" baseline="0">
                <a:solidFill>
                  <a:schemeClr val="tx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E657EB9-6BA8-4813-8CF4-3C222D63EA99}" type="datetime1">
              <a:rPr kumimoji="1" lang="ja-JP" altLang="en-US" smtClean="0"/>
              <a:t>2018/1/18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7BA05AF-31B5-40C8-834C-58CC98D181B8}" type="slidenum">
              <a:rPr kumimoji="1" lang="ja-JP" altLang="en-US" smtClean="0"/>
              <a:t>‹#›</a:t>
            </a:fld>
            <a:endParaRPr kumimoji="1" lang="ja-JP" alt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5"/>
          <p:cNvSpPr/>
          <p:nvPr/>
        </p:nvSpPr>
        <p:spPr>
          <a:xfrm>
            <a:off x="12" y="6408000"/>
            <a:ext cx="9141619" cy="431218"/>
          </a:xfrm>
          <a:prstGeom prst="rect">
            <a:avLst/>
          </a:prstGeom>
          <a:gradFill flip="none" rotWithShape="1">
            <a:gsLst>
              <a:gs pos="84000">
                <a:schemeClr val="bg1"/>
              </a:gs>
              <a:gs pos="95000">
                <a:schemeClr val="accent1">
                  <a:lumMod val="95000"/>
                  <a:lumOff val="5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1" name="グループ化 10"/>
          <p:cNvGrpSpPr/>
          <p:nvPr/>
        </p:nvGrpSpPr>
        <p:grpSpPr>
          <a:xfrm>
            <a:off x="3297270" y="6482698"/>
            <a:ext cx="2872063" cy="340810"/>
            <a:chOff x="2989046" y="6492972"/>
            <a:chExt cx="2872063" cy="340810"/>
          </a:xfrm>
        </p:grpSpPr>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9046" y="6492972"/>
              <a:ext cx="419838" cy="340810"/>
            </a:xfrm>
            <a:prstGeom prst="rect">
              <a:avLst/>
            </a:prstGeom>
          </p:spPr>
        </p:pic>
        <p:sp>
          <p:nvSpPr>
            <p:cNvPr id="13" name="テキスト ボックス 12"/>
            <p:cNvSpPr txBox="1"/>
            <p:nvPr userDrawn="1"/>
          </p:nvSpPr>
          <p:spPr>
            <a:xfrm>
              <a:off x="3496359" y="6535061"/>
              <a:ext cx="2364750" cy="246221"/>
            </a:xfrm>
            <a:prstGeom prst="rect">
              <a:avLst/>
            </a:prstGeom>
            <a:noFill/>
          </p:spPr>
          <p:txBody>
            <a:bodyPr wrap="none" rtlCol="0">
              <a:spAutoFit/>
            </a:bodyPr>
            <a:lstStyle/>
            <a:p>
              <a:r>
                <a:rPr kumimoji="1" lang="ja-JP" altLang="en-US" sz="1000" b="0" dirty="0" smtClean="0">
                  <a:latin typeface="HG丸ｺﾞｼｯｸM-PRO" panose="020F0600000000000000" pitchFamily="50" charset="-128"/>
                  <a:ea typeface="HG丸ｺﾞｼｯｸM-PRO" panose="020F0600000000000000" pitchFamily="50" charset="-128"/>
                </a:rPr>
                <a:t>日本ヘルスケアプランニング株式会社</a:t>
              </a:r>
              <a:endParaRPr kumimoji="1" lang="ja-JP" altLang="en-US" sz="1000" b="0" dirty="0">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2341028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F34AE68-E8BC-47E7-87B5-49A5E7297066}" type="datetime1">
              <a:rPr lang="ja-JP" altLang="en-US" smtClean="0"/>
              <a:t>2018/1/18</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6B36F8E1-7DB6-406F-BD5C-6442B8C3131F}" type="slidenum">
              <a:rPr lang="ja-JP" altLang="en-US" smtClean="0"/>
              <a:pPr/>
              <a:t>‹#›</a:t>
            </a:fld>
            <a:endParaRPr lang="ja-JP" altLang="en-US"/>
          </a:p>
        </p:txBody>
      </p:sp>
      <p:sp>
        <p:nvSpPr>
          <p:cNvPr id="7" name="Rectangle 5"/>
          <p:cNvSpPr/>
          <p:nvPr userDrawn="1"/>
        </p:nvSpPr>
        <p:spPr>
          <a:xfrm>
            <a:off x="12" y="6408000"/>
            <a:ext cx="9141619" cy="431218"/>
          </a:xfrm>
          <a:prstGeom prst="rect">
            <a:avLst/>
          </a:prstGeom>
          <a:gradFill flip="none" rotWithShape="1">
            <a:gsLst>
              <a:gs pos="84000">
                <a:schemeClr val="bg1"/>
              </a:gs>
              <a:gs pos="95000">
                <a:schemeClr val="accent1">
                  <a:lumMod val="95000"/>
                  <a:lumOff val="5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 name="グループ化 7"/>
          <p:cNvGrpSpPr/>
          <p:nvPr userDrawn="1"/>
        </p:nvGrpSpPr>
        <p:grpSpPr>
          <a:xfrm>
            <a:off x="3297270" y="6482698"/>
            <a:ext cx="2872063" cy="340810"/>
            <a:chOff x="2989046" y="6492972"/>
            <a:chExt cx="2872063" cy="340810"/>
          </a:xfrm>
        </p:grpSpPr>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9046" y="6492972"/>
              <a:ext cx="419838" cy="340810"/>
            </a:xfrm>
            <a:prstGeom prst="rect">
              <a:avLst/>
            </a:prstGeom>
          </p:spPr>
        </p:pic>
        <p:sp>
          <p:nvSpPr>
            <p:cNvPr id="10" name="テキスト ボックス 9"/>
            <p:cNvSpPr txBox="1"/>
            <p:nvPr userDrawn="1"/>
          </p:nvSpPr>
          <p:spPr>
            <a:xfrm>
              <a:off x="3496359" y="6535061"/>
              <a:ext cx="2364750" cy="246221"/>
            </a:xfrm>
            <a:prstGeom prst="rect">
              <a:avLst/>
            </a:prstGeom>
            <a:noFill/>
          </p:spPr>
          <p:txBody>
            <a:bodyPr wrap="none" rtlCol="0">
              <a:spAutoFit/>
            </a:bodyPr>
            <a:lstStyle/>
            <a:p>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日本ヘルスケアプランニング株式会社</a:t>
              </a:r>
              <a:endParaRPr lang="ja-JP" altLang="en-US" sz="1000" dirty="0">
                <a:solidFill>
                  <a:srgbClr val="000000"/>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1300074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41616C03-A80E-40E5-A537-603A4ECA67E4}" type="datetime1">
              <a:rPr lang="ja-JP" altLang="en-US" smtClean="0"/>
              <a:t>2018/1/18</a:t>
            </a:fld>
            <a:endParaRPr lang="ja-JP" altLang="en-US"/>
          </a:p>
        </p:txBody>
      </p:sp>
      <p:sp>
        <p:nvSpPr>
          <p:cNvPr id="6" name="Footer Placeholder 5"/>
          <p:cNvSpPr>
            <a:spLocks noGrp="1"/>
          </p:cNvSpPr>
          <p:nvPr>
            <p:ph type="ftr" sz="quarter" idx="11"/>
          </p:nvPr>
        </p:nvSpPr>
        <p:spPr/>
        <p:txBody>
          <a:bodyPr/>
          <a:lstStyle/>
          <a:p>
            <a:endParaRPr lang="ja-JP" altLang="en-US"/>
          </a:p>
        </p:txBody>
      </p:sp>
      <p:sp>
        <p:nvSpPr>
          <p:cNvPr id="7" name="Slide Number Placeholder 6"/>
          <p:cNvSpPr>
            <a:spLocks noGrp="1"/>
          </p:cNvSpPr>
          <p:nvPr>
            <p:ph type="sldNum" sz="quarter" idx="12"/>
          </p:nvPr>
        </p:nvSpPr>
        <p:spPr/>
        <p:txBody>
          <a:bodyPr/>
          <a:lstStyle/>
          <a:p>
            <a:fld id="{6B36F8E1-7DB6-406F-BD5C-6442B8C3131F}" type="slidenum">
              <a:rPr lang="ja-JP" altLang="en-US" smtClean="0"/>
              <a:pPr/>
              <a:t>‹#›</a:t>
            </a:fld>
            <a:endParaRPr lang="ja-JP" altLang="en-US"/>
          </a:p>
        </p:txBody>
      </p:sp>
      <p:sp>
        <p:nvSpPr>
          <p:cNvPr id="9" name="Rectangle 5"/>
          <p:cNvSpPr/>
          <p:nvPr userDrawn="1"/>
        </p:nvSpPr>
        <p:spPr>
          <a:xfrm>
            <a:off x="12" y="6408000"/>
            <a:ext cx="9141619" cy="431218"/>
          </a:xfrm>
          <a:prstGeom prst="rect">
            <a:avLst/>
          </a:prstGeom>
          <a:gradFill flip="none" rotWithShape="1">
            <a:gsLst>
              <a:gs pos="84000">
                <a:schemeClr val="bg1"/>
              </a:gs>
              <a:gs pos="95000">
                <a:schemeClr val="accent1">
                  <a:lumMod val="95000"/>
                  <a:lumOff val="5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グループ化 9"/>
          <p:cNvGrpSpPr/>
          <p:nvPr userDrawn="1"/>
        </p:nvGrpSpPr>
        <p:grpSpPr>
          <a:xfrm>
            <a:off x="3297270" y="6482698"/>
            <a:ext cx="2872063" cy="340810"/>
            <a:chOff x="2989046" y="6492972"/>
            <a:chExt cx="2872063" cy="340810"/>
          </a:xfrm>
        </p:grpSpPr>
        <p:pic>
          <p:nvPicPr>
            <p:cNvPr id="11" name="図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9046" y="6492972"/>
              <a:ext cx="419838" cy="340810"/>
            </a:xfrm>
            <a:prstGeom prst="rect">
              <a:avLst/>
            </a:prstGeom>
          </p:spPr>
        </p:pic>
        <p:sp>
          <p:nvSpPr>
            <p:cNvPr id="12" name="テキスト ボックス 11"/>
            <p:cNvSpPr txBox="1"/>
            <p:nvPr userDrawn="1"/>
          </p:nvSpPr>
          <p:spPr>
            <a:xfrm>
              <a:off x="3496359" y="6535061"/>
              <a:ext cx="2364750" cy="246221"/>
            </a:xfrm>
            <a:prstGeom prst="rect">
              <a:avLst/>
            </a:prstGeom>
            <a:noFill/>
          </p:spPr>
          <p:txBody>
            <a:bodyPr wrap="none" rtlCol="0">
              <a:spAutoFit/>
            </a:bodyPr>
            <a:lstStyle/>
            <a:p>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日本ヘルスケアプランニング株式会社</a:t>
              </a:r>
              <a:endParaRPr lang="ja-JP" altLang="en-US" sz="1000" dirty="0">
                <a:solidFill>
                  <a:srgbClr val="000000"/>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2724127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22960" y="2582334"/>
            <a:ext cx="370332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63440" y="2582334"/>
            <a:ext cx="370332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428666D-FE74-4064-9592-EB810B2A72D9}" type="datetime1">
              <a:rPr lang="ja-JP" altLang="en-US" smtClean="0"/>
              <a:t>2018/1/18</a:t>
            </a:fld>
            <a:endParaRPr lang="ja-JP" altLang="en-US"/>
          </a:p>
        </p:txBody>
      </p:sp>
      <p:sp>
        <p:nvSpPr>
          <p:cNvPr id="8" name="Footer Placeholder 7"/>
          <p:cNvSpPr>
            <a:spLocks noGrp="1"/>
          </p:cNvSpPr>
          <p:nvPr>
            <p:ph type="ftr" sz="quarter" idx="11"/>
          </p:nvPr>
        </p:nvSpPr>
        <p:spPr/>
        <p:txBody>
          <a:bodyPr/>
          <a:lstStyle/>
          <a:p>
            <a:endParaRPr lang="ja-JP" altLang="en-US"/>
          </a:p>
        </p:txBody>
      </p:sp>
      <p:sp>
        <p:nvSpPr>
          <p:cNvPr id="9" name="Slide Number Placeholder 8"/>
          <p:cNvSpPr>
            <a:spLocks noGrp="1"/>
          </p:cNvSpPr>
          <p:nvPr>
            <p:ph type="sldNum" sz="quarter" idx="12"/>
          </p:nvPr>
        </p:nvSpPr>
        <p:spPr/>
        <p:txBody>
          <a:bodyPr/>
          <a:lstStyle/>
          <a:p>
            <a:fld id="{6B36F8E1-7DB6-406F-BD5C-6442B8C3131F}" type="slidenum">
              <a:rPr lang="ja-JP" altLang="en-US" smtClean="0"/>
              <a:pPr/>
              <a:t>‹#›</a:t>
            </a:fld>
            <a:endParaRPr lang="ja-JP" altLang="en-US"/>
          </a:p>
        </p:txBody>
      </p:sp>
      <p:sp>
        <p:nvSpPr>
          <p:cNvPr id="11" name="Rectangle 5"/>
          <p:cNvSpPr/>
          <p:nvPr userDrawn="1"/>
        </p:nvSpPr>
        <p:spPr>
          <a:xfrm>
            <a:off x="12" y="6408000"/>
            <a:ext cx="9141619" cy="431218"/>
          </a:xfrm>
          <a:prstGeom prst="rect">
            <a:avLst/>
          </a:prstGeom>
          <a:gradFill flip="none" rotWithShape="1">
            <a:gsLst>
              <a:gs pos="84000">
                <a:schemeClr val="bg1"/>
              </a:gs>
              <a:gs pos="95000">
                <a:schemeClr val="accent1">
                  <a:lumMod val="95000"/>
                  <a:lumOff val="5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2" name="グループ化 11"/>
          <p:cNvGrpSpPr/>
          <p:nvPr userDrawn="1"/>
        </p:nvGrpSpPr>
        <p:grpSpPr>
          <a:xfrm>
            <a:off x="3297270" y="6482698"/>
            <a:ext cx="2872063" cy="340810"/>
            <a:chOff x="2989046" y="6492972"/>
            <a:chExt cx="2872063" cy="340810"/>
          </a:xfrm>
        </p:grpSpPr>
        <p:pic>
          <p:nvPicPr>
            <p:cNvPr id="13" name="図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9046" y="6492972"/>
              <a:ext cx="419838" cy="340810"/>
            </a:xfrm>
            <a:prstGeom prst="rect">
              <a:avLst/>
            </a:prstGeom>
          </p:spPr>
        </p:pic>
        <p:sp>
          <p:nvSpPr>
            <p:cNvPr id="14" name="テキスト ボックス 13"/>
            <p:cNvSpPr txBox="1"/>
            <p:nvPr userDrawn="1"/>
          </p:nvSpPr>
          <p:spPr>
            <a:xfrm>
              <a:off x="3496359" y="6535061"/>
              <a:ext cx="2364750" cy="246221"/>
            </a:xfrm>
            <a:prstGeom prst="rect">
              <a:avLst/>
            </a:prstGeom>
            <a:noFill/>
          </p:spPr>
          <p:txBody>
            <a:bodyPr wrap="none" rtlCol="0">
              <a:spAutoFit/>
            </a:bodyPr>
            <a:lstStyle/>
            <a:p>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日本ヘルスケアプランニング株式会社</a:t>
              </a:r>
              <a:endParaRPr lang="ja-JP" altLang="en-US" sz="1000" dirty="0">
                <a:solidFill>
                  <a:srgbClr val="000000"/>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2785626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11" name="Rectangle 5"/>
          <p:cNvSpPr/>
          <p:nvPr userDrawn="1"/>
        </p:nvSpPr>
        <p:spPr>
          <a:xfrm>
            <a:off x="12" y="6408000"/>
            <a:ext cx="9141619" cy="431218"/>
          </a:xfrm>
          <a:prstGeom prst="rect">
            <a:avLst/>
          </a:prstGeom>
          <a:gradFill flip="none" rotWithShape="1">
            <a:gsLst>
              <a:gs pos="84000">
                <a:schemeClr val="bg1"/>
              </a:gs>
              <a:gs pos="95000">
                <a:schemeClr val="accent1">
                  <a:lumMod val="95000"/>
                  <a:lumOff val="5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51459" y="147565"/>
            <a:ext cx="8647611" cy="391032"/>
          </a:xfrm>
        </p:spPr>
        <p:txBody>
          <a:bodyPr>
            <a:noAutofit/>
          </a:bodyPr>
          <a:lstStyle>
            <a:lvl1pPr>
              <a:defRPr sz="2400">
                <a:latin typeface="+mj-ea"/>
                <a:ea typeface="+mj-ea"/>
              </a:defRPr>
            </a:lvl1pPr>
          </a:lstStyle>
          <a:p>
            <a:r>
              <a:rPr lang="ja-JP" altLang="en-US" dirty="0" smtClean="0"/>
              <a:t>マスター タイトルの書式設定</a:t>
            </a:r>
            <a:endParaRPr lang="en-US" dirty="0"/>
          </a:p>
        </p:txBody>
      </p:sp>
      <p:sp>
        <p:nvSpPr>
          <p:cNvPr id="3" name="Date Placeholder 2"/>
          <p:cNvSpPr>
            <a:spLocks noGrp="1"/>
          </p:cNvSpPr>
          <p:nvPr>
            <p:ph type="dt" sz="half" idx="10"/>
          </p:nvPr>
        </p:nvSpPr>
        <p:spPr/>
        <p:txBody>
          <a:bodyPr/>
          <a:lstStyle/>
          <a:p>
            <a:fld id="{A6BAA531-1C01-4AF2-9544-F3DB3B911F99}" type="datetime1">
              <a:rPr lang="ja-JP" altLang="en-US" smtClean="0"/>
              <a:t>2018/1/18</a:t>
            </a:fld>
            <a:endParaRPr lang="ja-JP" altLang="en-US"/>
          </a:p>
        </p:txBody>
      </p:sp>
      <p:sp>
        <p:nvSpPr>
          <p:cNvPr id="4" name="Footer Placeholder 3"/>
          <p:cNvSpPr>
            <a:spLocks noGrp="1"/>
          </p:cNvSpPr>
          <p:nvPr>
            <p:ph type="ftr" sz="quarter" idx="11"/>
          </p:nvPr>
        </p:nvSpPr>
        <p:spPr/>
        <p:txBody>
          <a:bodyPr/>
          <a:lstStyle/>
          <a:p>
            <a:endParaRPr lang="ja-JP" altLang="en-US"/>
          </a:p>
        </p:txBody>
      </p:sp>
      <p:sp>
        <p:nvSpPr>
          <p:cNvPr id="5" name="Slide Number Placeholder 4"/>
          <p:cNvSpPr>
            <a:spLocks noGrp="1"/>
          </p:cNvSpPr>
          <p:nvPr>
            <p:ph type="sldNum" sz="quarter" idx="12"/>
          </p:nvPr>
        </p:nvSpPr>
        <p:spPr>
          <a:xfrm>
            <a:off x="8157600" y="6459786"/>
            <a:ext cx="984019" cy="365125"/>
          </a:xfrm>
        </p:spPr>
        <p:txBody>
          <a:bodyPr/>
          <a:lstStyle>
            <a:lvl1pPr>
              <a:defRPr>
                <a:solidFill>
                  <a:schemeClr val="tx1"/>
                </a:solidFill>
              </a:defRPr>
            </a:lvl1pPr>
          </a:lstStyle>
          <a:p>
            <a:fld id="{6B36F8E1-7DB6-406F-BD5C-6442B8C3131F}" type="slidenum">
              <a:rPr lang="ja-JP" altLang="en-US" smtClean="0">
                <a:solidFill>
                  <a:srgbClr val="000000"/>
                </a:solidFill>
              </a:rPr>
              <a:pPr/>
              <a:t>‹#›</a:t>
            </a:fld>
            <a:endParaRPr lang="ja-JP" altLang="en-US" dirty="0">
              <a:solidFill>
                <a:srgbClr val="000000"/>
              </a:solidFill>
            </a:endParaRPr>
          </a:p>
        </p:txBody>
      </p:sp>
      <p:grpSp>
        <p:nvGrpSpPr>
          <p:cNvPr id="12" name="グループ化 11"/>
          <p:cNvGrpSpPr/>
          <p:nvPr userDrawn="1"/>
        </p:nvGrpSpPr>
        <p:grpSpPr>
          <a:xfrm>
            <a:off x="3297270" y="6482698"/>
            <a:ext cx="2872063" cy="340810"/>
            <a:chOff x="2989046" y="6492972"/>
            <a:chExt cx="2872063" cy="340810"/>
          </a:xfrm>
        </p:grpSpPr>
        <p:pic>
          <p:nvPicPr>
            <p:cNvPr id="13" name="図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9046" y="6492972"/>
              <a:ext cx="419838" cy="340810"/>
            </a:xfrm>
            <a:prstGeom prst="rect">
              <a:avLst/>
            </a:prstGeom>
          </p:spPr>
        </p:pic>
        <p:sp>
          <p:nvSpPr>
            <p:cNvPr id="14" name="テキスト ボックス 13"/>
            <p:cNvSpPr txBox="1"/>
            <p:nvPr userDrawn="1"/>
          </p:nvSpPr>
          <p:spPr>
            <a:xfrm>
              <a:off x="3496359" y="6535061"/>
              <a:ext cx="2364750" cy="246221"/>
            </a:xfrm>
            <a:prstGeom prst="rect">
              <a:avLst/>
            </a:prstGeom>
            <a:noFill/>
          </p:spPr>
          <p:txBody>
            <a:bodyPr wrap="none" rtlCol="0">
              <a:spAutoFit/>
            </a:bodyPr>
            <a:lstStyle/>
            <a:p>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日本ヘルスケアプランニング株式会社</a:t>
              </a:r>
              <a:endParaRPr lang="ja-JP" altLang="en-US" sz="1000" dirty="0">
                <a:solidFill>
                  <a:srgbClr val="000000"/>
                </a:solidFill>
                <a:latin typeface="HG丸ｺﾞｼｯｸM-PRO" panose="020F0600000000000000" pitchFamily="50" charset="-128"/>
                <a:ea typeface="HG丸ｺﾞｼｯｸM-PRO" panose="020F0600000000000000" pitchFamily="50" charset="-128"/>
              </a:endParaRPr>
            </a:p>
          </p:txBody>
        </p:sp>
      </p:grpSp>
      <p:sp>
        <p:nvSpPr>
          <p:cNvPr id="15" name="Rectangle 5"/>
          <p:cNvSpPr/>
          <p:nvPr userDrawn="1"/>
        </p:nvSpPr>
        <p:spPr>
          <a:xfrm>
            <a:off x="0" y="540000"/>
            <a:ext cx="9141619" cy="431218"/>
          </a:xfrm>
          <a:prstGeom prst="rect">
            <a:avLst/>
          </a:prstGeom>
          <a:gradFill flip="none" rotWithShape="1">
            <a:gsLst>
              <a:gs pos="84000">
                <a:schemeClr val="bg1"/>
              </a:gs>
              <a:gs pos="95000">
                <a:schemeClr val="accent1">
                  <a:lumMod val="95000"/>
                  <a:lumOff val="5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6512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6" name="Rectangle 5"/>
          <p:cNvSpPr/>
          <p:nvPr/>
        </p:nvSpPr>
        <p:spPr>
          <a:xfrm>
            <a:off x="12" y="6408000"/>
            <a:ext cx="9141619" cy="431218"/>
          </a:xfrm>
          <a:prstGeom prst="rect">
            <a:avLst/>
          </a:prstGeom>
          <a:gradFill flip="none" rotWithShape="1">
            <a:gsLst>
              <a:gs pos="84000">
                <a:schemeClr val="bg1"/>
              </a:gs>
              <a:gs pos="95000">
                <a:schemeClr val="accent1">
                  <a:lumMod val="95000"/>
                  <a:lumOff val="5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B2752F6-DFAC-40C7-A5AA-FE856DD5740A}" type="datetime1">
              <a:rPr lang="ja-JP" altLang="en-US" smtClean="0"/>
              <a:t>2018/1/18</a:t>
            </a:fld>
            <a:endParaRPr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ja-JP" altLang="en-US" dirty="0"/>
          </a:p>
        </p:txBody>
      </p:sp>
      <p:sp>
        <p:nvSpPr>
          <p:cNvPr id="9" name="Slide Number Placeholder 8"/>
          <p:cNvSpPr>
            <a:spLocks noGrp="1"/>
          </p:cNvSpPr>
          <p:nvPr>
            <p:ph type="sldNum" sz="quarter" idx="12"/>
          </p:nvPr>
        </p:nvSpPr>
        <p:spPr>
          <a:xfrm>
            <a:off x="8157612" y="6459786"/>
            <a:ext cx="984019" cy="365125"/>
          </a:xfrm>
        </p:spPr>
        <p:txBody>
          <a:bodyPr/>
          <a:lstStyle>
            <a:lvl1pPr>
              <a:defRPr>
                <a:solidFill>
                  <a:schemeClr val="tx1"/>
                </a:solidFill>
              </a:defRPr>
            </a:lvl1pPr>
          </a:lstStyle>
          <a:p>
            <a:fld id="{6B36F8E1-7DB6-406F-BD5C-6442B8C3131F}" type="slidenum">
              <a:rPr lang="ja-JP" altLang="en-US" smtClean="0">
                <a:solidFill>
                  <a:srgbClr val="000000"/>
                </a:solidFill>
              </a:rPr>
              <a:pPr/>
              <a:t>‹#›</a:t>
            </a:fld>
            <a:endParaRPr lang="ja-JP" altLang="en-US" dirty="0">
              <a:solidFill>
                <a:srgbClr val="000000"/>
              </a:solidFill>
            </a:endParaRPr>
          </a:p>
        </p:txBody>
      </p:sp>
      <p:grpSp>
        <p:nvGrpSpPr>
          <p:cNvPr id="4" name="グループ化 3"/>
          <p:cNvGrpSpPr/>
          <p:nvPr userDrawn="1"/>
        </p:nvGrpSpPr>
        <p:grpSpPr>
          <a:xfrm>
            <a:off x="3297270" y="6482698"/>
            <a:ext cx="2872063" cy="340810"/>
            <a:chOff x="2989046" y="6492972"/>
            <a:chExt cx="2872063" cy="34081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9046" y="6492972"/>
              <a:ext cx="419838" cy="340810"/>
            </a:xfrm>
            <a:prstGeom prst="rect">
              <a:avLst/>
            </a:prstGeom>
          </p:spPr>
        </p:pic>
        <p:sp>
          <p:nvSpPr>
            <p:cNvPr id="3" name="テキスト ボックス 2"/>
            <p:cNvSpPr txBox="1"/>
            <p:nvPr userDrawn="1"/>
          </p:nvSpPr>
          <p:spPr>
            <a:xfrm>
              <a:off x="3496359" y="6535061"/>
              <a:ext cx="2364750" cy="246221"/>
            </a:xfrm>
            <a:prstGeom prst="rect">
              <a:avLst/>
            </a:prstGeom>
            <a:noFill/>
          </p:spPr>
          <p:txBody>
            <a:bodyPr wrap="none" rtlCol="0">
              <a:spAutoFit/>
            </a:bodyPr>
            <a:lstStyle/>
            <a:p>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日本ヘルスケアプランニング株式会社</a:t>
              </a:r>
              <a:endParaRPr lang="ja-JP" altLang="en-US" sz="1000" dirty="0">
                <a:solidFill>
                  <a:srgbClr val="000000"/>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151344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3566160"/>
          </a:xfrm>
        </p:spPr>
        <p:txBody>
          <a:bodyPr anchor="b" anchorCtr="0">
            <a:normAutofit/>
          </a:bodyPr>
          <a:lstStyle>
            <a:lvl1pPr algn="ctr">
              <a:lnSpc>
                <a:spcPct val="85000"/>
              </a:lnSpc>
              <a:defRPr sz="5400" b="0">
                <a:solidFill>
                  <a:schemeClr val="tx1">
                    <a:lumMod val="85000"/>
                    <a:lumOff val="15000"/>
                  </a:schemeClr>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lgn="ctr">
              <a:buNone/>
              <a:defRPr sz="2800" cap="all" spc="20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8E25412-58AA-429B-B032-1A9633BB8315}" type="datetime1">
              <a:rPr kumimoji="1" lang="ja-JP" altLang="en-US" smtClean="0"/>
              <a:t>2018/1/18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7BA05AF-31B5-40C8-834C-58CC98D181B8}" type="slidenum">
              <a:rPr kumimoji="1" lang="ja-JP" altLang="en-US" smtClean="0"/>
              <a:t>‹#›</a:t>
            </a:fld>
            <a:endParaRPr kumimoji="1" lang="ja-JP" alt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5"/>
          <p:cNvSpPr/>
          <p:nvPr/>
        </p:nvSpPr>
        <p:spPr>
          <a:xfrm>
            <a:off x="12" y="6408000"/>
            <a:ext cx="9141619" cy="431218"/>
          </a:xfrm>
          <a:prstGeom prst="rect">
            <a:avLst/>
          </a:prstGeom>
          <a:gradFill flip="none" rotWithShape="1">
            <a:gsLst>
              <a:gs pos="84000">
                <a:schemeClr val="bg1"/>
              </a:gs>
              <a:gs pos="95000">
                <a:schemeClr val="accent1">
                  <a:lumMod val="95000"/>
                  <a:lumOff val="5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1" name="グループ化 10"/>
          <p:cNvGrpSpPr/>
          <p:nvPr/>
        </p:nvGrpSpPr>
        <p:grpSpPr>
          <a:xfrm>
            <a:off x="3297270" y="6482698"/>
            <a:ext cx="2872063" cy="340810"/>
            <a:chOff x="2989046" y="6492972"/>
            <a:chExt cx="2872063" cy="340810"/>
          </a:xfrm>
        </p:grpSpPr>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9046" y="6492972"/>
              <a:ext cx="419838" cy="340810"/>
            </a:xfrm>
            <a:prstGeom prst="rect">
              <a:avLst/>
            </a:prstGeom>
          </p:spPr>
        </p:pic>
        <p:sp>
          <p:nvSpPr>
            <p:cNvPr id="13" name="テキスト ボックス 12"/>
            <p:cNvSpPr txBox="1"/>
            <p:nvPr userDrawn="1"/>
          </p:nvSpPr>
          <p:spPr>
            <a:xfrm>
              <a:off x="3496359" y="6535061"/>
              <a:ext cx="2364750" cy="246221"/>
            </a:xfrm>
            <a:prstGeom prst="rect">
              <a:avLst/>
            </a:prstGeom>
            <a:noFill/>
          </p:spPr>
          <p:txBody>
            <a:bodyPr wrap="none" rtlCol="0">
              <a:spAutoFit/>
            </a:bodyPr>
            <a:lstStyle/>
            <a:p>
              <a:r>
                <a:rPr kumimoji="1" lang="ja-JP" altLang="en-US" sz="1000" b="0" dirty="0" smtClean="0">
                  <a:latin typeface="HG丸ｺﾞｼｯｸM-PRO" panose="020F0600000000000000" pitchFamily="50" charset="-128"/>
                  <a:ea typeface="HG丸ｺﾞｼｯｸM-PRO" panose="020F0600000000000000" pitchFamily="50" charset="-128"/>
                </a:rPr>
                <a:t>日本ヘルスケアプランニング株式会社</a:t>
              </a:r>
              <a:endParaRPr kumimoji="1" lang="ja-JP" altLang="en-US" sz="1000" b="0" dirty="0">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1234271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AC9C180-81A7-4922-B328-4BE0956AA0E8}" type="datetime1">
              <a:rPr kumimoji="1" lang="ja-JP" altLang="en-US" smtClean="0"/>
              <a:t>2018/1/18</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7BA05AF-31B5-40C8-834C-58CC98D181B8}" type="slidenum">
              <a:rPr kumimoji="1" lang="ja-JP" altLang="en-US" smtClean="0"/>
              <a:t>‹#›</a:t>
            </a:fld>
            <a:endParaRPr kumimoji="1" lang="ja-JP" altLang="en-US" dirty="0"/>
          </a:p>
        </p:txBody>
      </p:sp>
      <p:sp>
        <p:nvSpPr>
          <p:cNvPr id="7" name="Rectangle 5"/>
          <p:cNvSpPr/>
          <p:nvPr/>
        </p:nvSpPr>
        <p:spPr>
          <a:xfrm>
            <a:off x="12" y="6408000"/>
            <a:ext cx="9141619" cy="431218"/>
          </a:xfrm>
          <a:prstGeom prst="rect">
            <a:avLst/>
          </a:prstGeom>
          <a:gradFill flip="none" rotWithShape="1">
            <a:gsLst>
              <a:gs pos="84000">
                <a:schemeClr val="bg1"/>
              </a:gs>
              <a:gs pos="95000">
                <a:schemeClr val="accent1">
                  <a:lumMod val="95000"/>
                  <a:lumOff val="5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 name="グループ化 7"/>
          <p:cNvGrpSpPr/>
          <p:nvPr/>
        </p:nvGrpSpPr>
        <p:grpSpPr>
          <a:xfrm>
            <a:off x="3297270" y="6482698"/>
            <a:ext cx="2872063" cy="340810"/>
            <a:chOff x="2989046" y="6492972"/>
            <a:chExt cx="2872063" cy="340810"/>
          </a:xfrm>
        </p:grpSpPr>
        <p:pic>
          <p:nvPicPr>
            <p:cNvPr id="9" name="図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9046" y="6492972"/>
              <a:ext cx="419838" cy="340810"/>
            </a:xfrm>
            <a:prstGeom prst="rect">
              <a:avLst/>
            </a:prstGeom>
          </p:spPr>
        </p:pic>
        <p:sp>
          <p:nvSpPr>
            <p:cNvPr id="10" name="テキスト ボックス 9"/>
            <p:cNvSpPr txBox="1"/>
            <p:nvPr userDrawn="1"/>
          </p:nvSpPr>
          <p:spPr>
            <a:xfrm>
              <a:off x="3496359" y="6535061"/>
              <a:ext cx="2364750" cy="246221"/>
            </a:xfrm>
            <a:prstGeom prst="rect">
              <a:avLst/>
            </a:prstGeom>
            <a:noFill/>
          </p:spPr>
          <p:txBody>
            <a:bodyPr wrap="none" rtlCol="0">
              <a:spAutoFit/>
            </a:bodyPr>
            <a:lstStyle/>
            <a:p>
              <a:r>
                <a:rPr kumimoji="1" lang="ja-JP" altLang="en-US" sz="1000" b="0" dirty="0" smtClean="0">
                  <a:latin typeface="HG丸ｺﾞｼｯｸM-PRO" panose="020F0600000000000000" pitchFamily="50" charset="-128"/>
                  <a:ea typeface="HG丸ｺﾞｼｯｸM-PRO" panose="020F0600000000000000" pitchFamily="50" charset="-128"/>
                </a:rPr>
                <a:t>日本ヘルスケアプランニング株式会社</a:t>
              </a:r>
              <a:endParaRPr kumimoji="1" lang="ja-JP" altLang="en-US" sz="1000" b="0" dirty="0">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1337078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8D25BA9-67B5-429E-9D25-F1FF556CC08A}" type="datetime1">
              <a:rPr kumimoji="1" lang="ja-JP" altLang="en-US" smtClean="0"/>
              <a:t>2018/1/18</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97BA05AF-31B5-40C8-834C-58CC98D181B8}" type="slidenum">
              <a:rPr kumimoji="1" lang="ja-JP" altLang="en-US" smtClean="0"/>
              <a:t>‹#›</a:t>
            </a:fld>
            <a:endParaRPr kumimoji="1" lang="ja-JP" altLang="en-US" dirty="0"/>
          </a:p>
        </p:txBody>
      </p:sp>
      <p:sp>
        <p:nvSpPr>
          <p:cNvPr id="9" name="Rectangle 5"/>
          <p:cNvSpPr/>
          <p:nvPr/>
        </p:nvSpPr>
        <p:spPr>
          <a:xfrm>
            <a:off x="12" y="6408000"/>
            <a:ext cx="9141619" cy="431218"/>
          </a:xfrm>
          <a:prstGeom prst="rect">
            <a:avLst/>
          </a:prstGeom>
          <a:gradFill flip="none" rotWithShape="1">
            <a:gsLst>
              <a:gs pos="84000">
                <a:schemeClr val="bg1"/>
              </a:gs>
              <a:gs pos="95000">
                <a:schemeClr val="accent1">
                  <a:lumMod val="95000"/>
                  <a:lumOff val="5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グループ化 9"/>
          <p:cNvGrpSpPr/>
          <p:nvPr/>
        </p:nvGrpSpPr>
        <p:grpSpPr>
          <a:xfrm>
            <a:off x="3297270" y="6482698"/>
            <a:ext cx="2872063" cy="340810"/>
            <a:chOff x="2989046" y="6492972"/>
            <a:chExt cx="2872063" cy="340810"/>
          </a:xfrm>
        </p:grpSpPr>
        <p:pic>
          <p:nvPicPr>
            <p:cNvPr id="11" name="図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9046" y="6492972"/>
              <a:ext cx="419838" cy="340810"/>
            </a:xfrm>
            <a:prstGeom prst="rect">
              <a:avLst/>
            </a:prstGeom>
          </p:spPr>
        </p:pic>
        <p:sp>
          <p:nvSpPr>
            <p:cNvPr id="12" name="テキスト ボックス 11"/>
            <p:cNvSpPr txBox="1"/>
            <p:nvPr userDrawn="1"/>
          </p:nvSpPr>
          <p:spPr>
            <a:xfrm>
              <a:off x="3496359" y="6535061"/>
              <a:ext cx="2364750" cy="246221"/>
            </a:xfrm>
            <a:prstGeom prst="rect">
              <a:avLst/>
            </a:prstGeom>
            <a:noFill/>
          </p:spPr>
          <p:txBody>
            <a:bodyPr wrap="none" rtlCol="0">
              <a:spAutoFit/>
            </a:bodyPr>
            <a:lstStyle/>
            <a:p>
              <a:r>
                <a:rPr kumimoji="1" lang="ja-JP" altLang="en-US" sz="1000" b="0" dirty="0" smtClean="0">
                  <a:latin typeface="HG丸ｺﾞｼｯｸM-PRO" panose="020F0600000000000000" pitchFamily="50" charset="-128"/>
                  <a:ea typeface="HG丸ｺﾞｼｯｸM-PRO" panose="020F0600000000000000" pitchFamily="50" charset="-128"/>
                </a:rPr>
                <a:t>日本ヘルスケアプランニング株式会社</a:t>
              </a:r>
              <a:endParaRPr kumimoji="1" lang="ja-JP" altLang="en-US" sz="1000" b="0" dirty="0">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231008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822960" y="2582334"/>
            <a:ext cx="370332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63440" y="2582334"/>
            <a:ext cx="3703320" cy="328676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BD1374F-EAC6-4C28-96E1-B07A52A52936}" type="datetime1">
              <a:rPr kumimoji="1" lang="ja-JP" altLang="en-US" smtClean="0"/>
              <a:t>2018/1/18</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97BA05AF-31B5-40C8-834C-58CC98D181B8}" type="slidenum">
              <a:rPr kumimoji="1" lang="ja-JP" altLang="en-US" smtClean="0"/>
              <a:t>‹#›</a:t>
            </a:fld>
            <a:endParaRPr kumimoji="1" lang="ja-JP" altLang="en-US" dirty="0"/>
          </a:p>
        </p:txBody>
      </p:sp>
      <p:sp>
        <p:nvSpPr>
          <p:cNvPr id="11" name="Rectangle 5"/>
          <p:cNvSpPr/>
          <p:nvPr/>
        </p:nvSpPr>
        <p:spPr>
          <a:xfrm>
            <a:off x="12" y="6408000"/>
            <a:ext cx="9141619" cy="431218"/>
          </a:xfrm>
          <a:prstGeom prst="rect">
            <a:avLst/>
          </a:prstGeom>
          <a:gradFill flip="none" rotWithShape="1">
            <a:gsLst>
              <a:gs pos="84000">
                <a:schemeClr val="bg1"/>
              </a:gs>
              <a:gs pos="95000">
                <a:schemeClr val="accent1">
                  <a:lumMod val="95000"/>
                  <a:lumOff val="5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2" name="グループ化 11"/>
          <p:cNvGrpSpPr/>
          <p:nvPr/>
        </p:nvGrpSpPr>
        <p:grpSpPr>
          <a:xfrm>
            <a:off x="3297270" y="6482698"/>
            <a:ext cx="2872063" cy="340810"/>
            <a:chOff x="2989046" y="6492972"/>
            <a:chExt cx="2872063" cy="340810"/>
          </a:xfrm>
        </p:grpSpPr>
        <p:pic>
          <p:nvPicPr>
            <p:cNvPr id="13" name="図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9046" y="6492972"/>
              <a:ext cx="419838" cy="340810"/>
            </a:xfrm>
            <a:prstGeom prst="rect">
              <a:avLst/>
            </a:prstGeom>
          </p:spPr>
        </p:pic>
        <p:sp>
          <p:nvSpPr>
            <p:cNvPr id="14" name="テキスト ボックス 13"/>
            <p:cNvSpPr txBox="1"/>
            <p:nvPr userDrawn="1"/>
          </p:nvSpPr>
          <p:spPr>
            <a:xfrm>
              <a:off x="3496359" y="6535061"/>
              <a:ext cx="2364750" cy="246221"/>
            </a:xfrm>
            <a:prstGeom prst="rect">
              <a:avLst/>
            </a:prstGeom>
            <a:noFill/>
          </p:spPr>
          <p:txBody>
            <a:bodyPr wrap="none" rtlCol="0">
              <a:spAutoFit/>
            </a:bodyPr>
            <a:lstStyle/>
            <a:p>
              <a:r>
                <a:rPr kumimoji="1" lang="ja-JP" altLang="en-US" sz="1000" b="0" dirty="0" smtClean="0">
                  <a:latin typeface="HG丸ｺﾞｼｯｸM-PRO" panose="020F0600000000000000" pitchFamily="50" charset="-128"/>
                  <a:ea typeface="HG丸ｺﾞｼｯｸM-PRO" panose="020F0600000000000000" pitchFamily="50" charset="-128"/>
                </a:rPr>
                <a:t>日本ヘルスケアプランニング株式会社</a:t>
              </a:r>
              <a:endParaRPr kumimoji="1" lang="ja-JP" altLang="en-US" sz="1000" b="0" dirty="0">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3486183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251459" y="147565"/>
            <a:ext cx="8647611" cy="391032"/>
          </a:xfrm>
        </p:spPr>
        <p:txBody>
          <a:bodyPr>
            <a:noAutofit/>
          </a:bodyPr>
          <a:lstStyle>
            <a:lvl1pPr>
              <a:defRPr sz="2400">
                <a:latin typeface="+mj-ea"/>
                <a:ea typeface="+mj-ea"/>
              </a:defRPr>
            </a:lvl1p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DC4DF99D-68AE-4663-9672-3DBF5B5F921C}" type="datetime1">
              <a:rPr kumimoji="1" lang="ja-JP" altLang="en-US" smtClean="0"/>
              <a:t>2018/1/18</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97BA05AF-31B5-40C8-834C-58CC98D181B8}" type="slidenum">
              <a:rPr kumimoji="1" lang="ja-JP" altLang="en-US" smtClean="0"/>
              <a:t>‹#›</a:t>
            </a:fld>
            <a:endParaRPr kumimoji="1" lang="ja-JP" altLang="en-US" dirty="0"/>
          </a:p>
        </p:txBody>
      </p:sp>
      <p:sp>
        <p:nvSpPr>
          <p:cNvPr id="11" name="Rectangle 5"/>
          <p:cNvSpPr/>
          <p:nvPr/>
        </p:nvSpPr>
        <p:spPr>
          <a:xfrm>
            <a:off x="12" y="6408000"/>
            <a:ext cx="9141619" cy="431218"/>
          </a:xfrm>
          <a:prstGeom prst="rect">
            <a:avLst/>
          </a:prstGeom>
          <a:gradFill flip="none" rotWithShape="1">
            <a:gsLst>
              <a:gs pos="84000">
                <a:schemeClr val="bg1"/>
              </a:gs>
              <a:gs pos="95000">
                <a:schemeClr val="accent1">
                  <a:lumMod val="95000"/>
                  <a:lumOff val="5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2" name="グループ化 11"/>
          <p:cNvGrpSpPr/>
          <p:nvPr/>
        </p:nvGrpSpPr>
        <p:grpSpPr>
          <a:xfrm>
            <a:off x="3297270" y="6482698"/>
            <a:ext cx="2872063" cy="340810"/>
            <a:chOff x="2989046" y="6492972"/>
            <a:chExt cx="2872063" cy="340810"/>
          </a:xfrm>
        </p:grpSpPr>
        <p:pic>
          <p:nvPicPr>
            <p:cNvPr id="13" name="図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9046" y="6492972"/>
              <a:ext cx="419838" cy="340810"/>
            </a:xfrm>
            <a:prstGeom prst="rect">
              <a:avLst/>
            </a:prstGeom>
          </p:spPr>
        </p:pic>
        <p:sp>
          <p:nvSpPr>
            <p:cNvPr id="14" name="テキスト ボックス 13"/>
            <p:cNvSpPr txBox="1"/>
            <p:nvPr userDrawn="1"/>
          </p:nvSpPr>
          <p:spPr>
            <a:xfrm>
              <a:off x="3496359" y="6535061"/>
              <a:ext cx="2364750" cy="246221"/>
            </a:xfrm>
            <a:prstGeom prst="rect">
              <a:avLst/>
            </a:prstGeom>
            <a:noFill/>
          </p:spPr>
          <p:txBody>
            <a:bodyPr wrap="none" rtlCol="0">
              <a:spAutoFit/>
            </a:bodyPr>
            <a:lstStyle/>
            <a:p>
              <a:r>
                <a:rPr kumimoji="1" lang="ja-JP" altLang="en-US" sz="1000" b="0" dirty="0" smtClean="0">
                  <a:latin typeface="HG丸ｺﾞｼｯｸM-PRO" panose="020F0600000000000000" pitchFamily="50" charset="-128"/>
                  <a:ea typeface="HG丸ｺﾞｼｯｸM-PRO" panose="020F0600000000000000" pitchFamily="50" charset="-128"/>
                </a:rPr>
                <a:t>日本ヘルスケアプランニング株式会社</a:t>
              </a:r>
              <a:endParaRPr kumimoji="1" lang="ja-JP" altLang="en-US" sz="1000" b="0" dirty="0">
                <a:latin typeface="HG丸ｺﾞｼｯｸM-PRO" panose="020F0600000000000000" pitchFamily="50" charset="-128"/>
                <a:ea typeface="HG丸ｺﾞｼｯｸM-PRO" panose="020F0600000000000000" pitchFamily="50" charset="-128"/>
              </a:endParaRPr>
            </a:p>
          </p:txBody>
        </p:sp>
      </p:grpSp>
      <p:sp>
        <p:nvSpPr>
          <p:cNvPr id="15" name="Rectangle 5"/>
          <p:cNvSpPr/>
          <p:nvPr/>
        </p:nvSpPr>
        <p:spPr>
          <a:xfrm>
            <a:off x="0" y="540000"/>
            <a:ext cx="9141619" cy="431218"/>
          </a:xfrm>
          <a:prstGeom prst="rect">
            <a:avLst/>
          </a:prstGeom>
          <a:gradFill flip="none" rotWithShape="1">
            <a:gsLst>
              <a:gs pos="84000">
                <a:schemeClr val="bg1"/>
              </a:gs>
              <a:gs pos="95000">
                <a:schemeClr val="accent1">
                  <a:lumMod val="95000"/>
                  <a:lumOff val="5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2750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6" name="Rectangle 5"/>
          <p:cNvSpPr/>
          <p:nvPr/>
        </p:nvSpPr>
        <p:spPr>
          <a:xfrm>
            <a:off x="12" y="6408000"/>
            <a:ext cx="9141619" cy="431218"/>
          </a:xfrm>
          <a:prstGeom prst="rect">
            <a:avLst/>
          </a:prstGeom>
          <a:gradFill flip="none" rotWithShape="1">
            <a:gsLst>
              <a:gs pos="84000">
                <a:schemeClr val="bg1"/>
              </a:gs>
              <a:gs pos="95000">
                <a:schemeClr val="accent1">
                  <a:lumMod val="95000"/>
                  <a:lumOff val="5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16D4496-9D2A-43F8-ADE6-DB77D7FCBB0B}" type="datetime1">
              <a:rPr kumimoji="1" lang="ja-JP" altLang="en-US" smtClean="0"/>
              <a:t>2018/1/18</a:t>
            </a:fld>
            <a:endParaRPr kumimoji="1" lang="ja-JP" alt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dirty="0"/>
          </a:p>
        </p:txBody>
      </p:sp>
      <p:sp>
        <p:nvSpPr>
          <p:cNvPr id="9" name="Slide Number Placeholder 8"/>
          <p:cNvSpPr>
            <a:spLocks noGrp="1"/>
          </p:cNvSpPr>
          <p:nvPr>
            <p:ph type="sldNum" sz="quarter" idx="12"/>
          </p:nvPr>
        </p:nvSpPr>
        <p:spPr/>
        <p:txBody>
          <a:bodyPr/>
          <a:lstStyle/>
          <a:p>
            <a:fld id="{97BA05AF-31B5-40C8-834C-58CC98D181B8}" type="slidenum">
              <a:rPr kumimoji="1" lang="ja-JP" altLang="en-US" smtClean="0"/>
              <a:t>‹#›</a:t>
            </a:fld>
            <a:endParaRPr kumimoji="1" lang="ja-JP" altLang="en-US" dirty="0"/>
          </a:p>
        </p:txBody>
      </p:sp>
      <p:grpSp>
        <p:nvGrpSpPr>
          <p:cNvPr id="4" name="グループ化 3"/>
          <p:cNvGrpSpPr/>
          <p:nvPr/>
        </p:nvGrpSpPr>
        <p:grpSpPr>
          <a:xfrm>
            <a:off x="3297270" y="6482698"/>
            <a:ext cx="2872063" cy="340810"/>
            <a:chOff x="2989046" y="6492972"/>
            <a:chExt cx="2872063" cy="340810"/>
          </a:xfrm>
        </p:grpSpPr>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9046" y="6492972"/>
              <a:ext cx="419838" cy="340810"/>
            </a:xfrm>
            <a:prstGeom prst="rect">
              <a:avLst/>
            </a:prstGeom>
          </p:spPr>
        </p:pic>
        <p:sp>
          <p:nvSpPr>
            <p:cNvPr id="3" name="テキスト ボックス 2"/>
            <p:cNvSpPr txBox="1"/>
            <p:nvPr userDrawn="1"/>
          </p:nvSpPr>
          <p:spPr>
            <a:xfrm>
              <a:off x="3496359" y="6535061"/>
              <a:ext cx="2364750" cy="246221"/>
            </a:xfrm>
            <a:prstGeom prst="rect">
              <a:avLst/>
            </a:prstGeom>
            <a:noFill/>
          </p:spPr>
          <p:txBody>
            <a:bodyPr wrap="none" rtlCol="0">
              <a:spAutoFit/>
            </a:bodyPr>
            <a:lstStyle/>
            <a:p>
              <a:r>
                <a:rPr kumimoji="1" lang="ja-JP" altLang="en-US" sz="1000" b="0" dirty="0" smtClean="0">
                  <a:latin typeface="HG丸ｺﾞｼｯｸM-PRO" panose="020F0600000000000000" pitchFamily="50" charset="-128"/>
                  <a:ea typeface="HG丸ｺﾞｼｯｸM-PRO" panose="020F0600000000000000" pitchFamily="50" charset="-128"/>
                </a:rPr>
                <a:t>日本ヘルスケアプランニング株式会社</a:t>
              </a:r>
              <a:endParaRPr kumimoji="1" lang="ja-JP" altLang="en-US" sz="1000" b="0" dirty="0">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389129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543800" cy="3566160"/>
          </a:xfrm>
        </p:spPr>
        <p:txBody>
          <a:bodyPr anchor="b">
            <a:normAutofit/>
          </a:bodyPr>
          <a:lstStyle>
            <a:lvl1pPr algn="ctr">
              <a:lnSpc>
                <a:spcPct val="85000"/>
              </a:lnSpc>
              <a:defRPr sz="5400" spc="-50" baseline="0">
                <a:solidFill>
                  <a:schemeClr val="tx1">
                    <a:lumMod val="85000"/>
                    <a:lumOff val="15000"/>
                  </a:schemeClr>
                </a:solidFill>
              </a:defRPr>
            </a:lvl1pPr>
          </a:lstStyle>
          <a:p>
            <a:r>
              <a:rPr lang="ja-JP" altLang="en-US" dirty="0" smtClean="0"/>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ctr">
              <a:buNone/>
              <a:defRPr sz="2800" cap="all" spc="200" baseline="0">
                <a:solidFill>
                  <a:schemeClr val="tx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dirty="0" smtClean="0"/>
              <a:t>マスター サブタイトルの書式設定</a:t>
            </a:r>
            <a:endParaRPr lang="en-US" dirty="0"/>
          </a:p>
        </p:txBody>
      </p:sp>
      <p:sp>
        <p:nvSpPr>
          <p:cNvPr id="4" name="Date Placeholder 3"/>
          <p:cNvSpPr>
            <a:spLocks noGrp="1"/>
          </p:cNvSpPr>
          <p:nvPr>
            <p:ph type="dt" sz="half" idx="10"/>
          </p:nvPr>
        </p:nvSpPr>
        <p:spPr/>
        <p:txBody>
          <a:bodyPr/>
          <a:lstStyle/>
          <a:p>
            <a:fld id="{E1100D8A-CAAD-4D01-BD9D-5912BABCE331}" type="datetime1">
              <a:rPr lang="ja-JP" altLang="en-US" smtClean="0"/>
              <a:t>2018/1/18</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6B36F8E1-7DB6-406F-BD5C-6442B8C3131F}" type="slidenum">
              <a:rPr lang="ja-JP" altLang="en-US" smtClean="0"/>
              <a:pPr/>
              <a:t>‹#›</a:t>
            </a:fld>
            <a:endParaRPr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5"/>
          <p:cNvSpPr/>
          <p:nvPr userDrawn="1"/>
        </p:nvSpPr>
        <p:spPr>
          <a:xfrm>
            <a:off x="12" y="6408000"/>
            <a:ext cx="9141619" cy="431218"/>
          </a:xfrm>
          <a:prstGeom prst="rect">
            <a:avLst/>
          </a:prstGeom>
          <a:gradFill flip="none" rotWithShape="1">
            <a:gsLst>
              <a:gs pos="84000">
                <a:schemeClr val="bg1"/>
              </a:gs>
              <a:gs pos="95000">
                <a:schemeClr val="accent1">
                  <a:lumMod val="95000"/>
                  <a:lumOff val="5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1" name="グループ化 10"/>
          <p:cNvGrpSpPr/>
          <p:nvPr userDrawn="1"/>
        </p:nvGrpSpPr>
        <p:grpSpPr>
          <a:xfrm>
            <a:off x="3297270" y="6482698"/>
            <a:ext cx="2872063" cy="340810"/>
            <a:chOff x="2989046" y="6492972"/>
            <a:chExt cx="2872063" cy="340810"/>
          </a:xfrm>
        </p:grpSpPr>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9046" y="6492972"/>
              <a:ext cx="419838" cy="340810"/>
            </a:xfrm>
            <a:prstGeom prst="rect">
              <a:avLst/>
            </a:prstGeom>
          </p:spPr>
        </p:pic>
        <p:sp>
          <p:nvSpPr>
            <p:cNvPr id="13" name="テキスト ボックス 12"/>
            <p:cNvSpPr txBox="1"/>
            <p:nvPr userDrawn="1"/>
          </p:nvSpPr>
          <p:spPr>
            <a:xfrm>
              <a:off x="3496359" y="6535061"/>
              <a:ext cx="2364750" cy="246221"/>
            </a:xfrm>
            <a:prstGeom prst="rect">
              <a:avLst/>
            </a:prstGeom>
            <a:noFill/>
          </p:spPr>
          <p:txBody>
            <a:bodyPr wrap="none" rtlCol="0">
              <a:spAutoFit/>
            </a:bodyPr>
            <a:lstStyle/>
            <a:p>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日本ヘルスケアプランニング株式会社</a:t>
              </a:r>
              <a:endParaRPr lang="ja-JP" altLang="en-US" sz="1000" dirty="0">
                <a:solidFill>
                  <a:srgbClr val="000000"/>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239100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22960" y="758952"/>
            <a:ext cx="7543800" cy="3566160"/>
          </a:xfrm>
        </p:spPr>
        <p:txBody>
          <a:bodyPr anchor="b" anchorCtr="0">
            <a:normAutofit/>
          </a:bodyPr>
          <a:lstStyle>
            <a:lvl1pPr algn="ctr">
              <a:lnSpc>
                <a:spcPct val="85000"/>
              </a:lnSpc>
              <a:defRPr sz="5400" b="0">
                <a:solidFill>
                  <a:schemeClr val="tx1">
                    <a:lumMod val="85000"/>
                    <a:lumOff val="15000"/>
                  </a:schemeClr>
                </a:solidFill>
              </a:defRPr>
            </a:lvl1p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lgn="ctr">
              <a:buNone/>
              <a:defRPr sz="2800" cap="all" spc="20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dirty="0" smtClean="0"/>
              <a:t>マスター テキストの書式設定</a:t>
            </a:r>
          </a:p>
        </p:txBody>
      </p:sp>
      <p:sp>
        <p:nvSpPr>
          <p:cNvPr id="4" name="Date Placeholder 3"/>
          <p:cNvSpPr>
            <a:spLocks noGrp="1"/>
          </p:cNvSpPr>
          <p:nvPr>
            <p:ph type="dt" sz="half" idx="10"/>
          </p:nvPr>
        </p:nvSpPr>
        <p:spPr/>
        <p:txBody>
          <a:bodyPr/>
          <a:lstStyle/>
          <a:p>
            <a:fld id="{16190205-3560-4F91-B5A1-AD30FB455F3A}" type="datetime1">
              <a:rPr lang="ja-JP" altLang="en-US" smtClean="0"/>
              <a:t>2018/1/18</a:t>
            </a:fld>
            <a:endParaRPr lang="ja-JP" altLang="en-US"/>
          </a:p>
        </p:txBody>
      </p:sp>
      <p:sp>
        <p:nvSpPr>
          <p:cNvPr id="5" name="Footer Placeholder 4"/>
          <p:cNvSpPr>
            <a:spLocks noGrp="1"/>
          </p:cNvSpPr>
          <p:nvPr>
            <p:ph type="ftr" sz="quarter" idx="11"/>
          </p:nvPr>
        </p:nvSpPr>
        <p:spPr/>
        <p:txBody>
          <a:bodyPr/>
          <a:lstStyle/>
          <a:p>
            <a:endParaRPr lang="ja-JP" altLang="en-US"/>
          </a:p>
        </p:txBody>
      </p:sp>
      <p:sp>
        <p:nvSpPr>
          <p:cNvPr id="6" name="Slide Number Placeholder 5"/>
          <p:cNvSpPr>
            <a:spLocks noGrp="1"/>
          </p:cNvSpPr>
          <p:nvPr>
            <p:ph type="sldNum" sz="quarter" idx="12"/>
          </p:nvPr>
        </p:nvSpPr>
        <p:spPr/>
        <p:txBody>
          <a:bodyPr/>
          <a:lstStyle/>
          <a:p>
            <a:fld id="{6B36F8E1-7DB6-406F-BD5C-6442B8C3131F}" type="slidenum">
              <a:rPr lang="ja-JP" altLang="en-US" smtClean="0"/>
              <a:pPr/>
              <a:t>‹#›</a:t>
            </a:fld>
            <a:endParaRPr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5"/>
          <p:cNvSpPr/>
          <p:nvPr userDrawn="1"/>
        </p:nvSpPr>
        <p:spPr>
          <a:xfrm>
            <a:off x="12" y="6408000"/>
            <a:ext cx="9141619" cy="431218"/>
          </a:xfrm>
          <a:prstGeom prst="rect">
            <a:avLst/>
          </a:prstGeom>
          <a:gradFill flip="none" rotWithShape="1">
            <a:gsLst>
              <a:gs pos="84000">
                <a:schemeClr val="bg1"/>
              </a:gs>
              <a:gs pos="95000">
                <a:schemeClr val="accent1">
                  <a:lumMod val="95000"/>
                  <a:lumOff val="5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1" name="グループ化 10"/>
          <p:cNvGrpSpPr/>
          <p:nvPr userDrawn="1"/>
        </p:nvGrpSpPr>
        <p:grpSpPr>
          <a:xfrm>
            <a:off x="3297270" y="6482698"/>
            <a:ext cx="2872063" cy="340810"/>
            <a:chOff x="2989046" y="6492972"/>
            <a:chExt cx="2872063" cy="340810"/>
          </a:xfrm>
        </p:grpSpPr>
        <p:pic>
          <p:nvPicPr>
            <p:cNvPr id="12" name="図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9046" y="6492972"/>
              <a:ext cx="419838" cy="340810"/>
            </a:xfrm>
            <a:prstGeom prst="rect">
              <a:avLst/>
            </a:prstGeom>
          </p:spPr>
        </p:pic>
        <p:sp>
          <p:nvSpPr>
            <p:cNvPr id="13" name="テキスト ボックス 12"/>
            <p:cNvSpPr txBox="1"/>
            <p:nvPr userDrawn="1"/>
          </p:nvSpPr>
          <p:spPr>
            <a:xfrm>
              <a:off x="3496359" y="6535061"/>
              <a:ext cx="2364750" cy="246221"/>
            </a:xfrm>
            <a:prstGeom prst="rect">
              <a:avLst/>
            </a:prstGeom>
            <a:noFill/>
          </p:spPr>
          <p:txBody>
            <a:bodyPr wrap="none" rtlCol="0">
              <a:spAutoFit/>
            </a:bodyPr>
            <a:lstStyle/>
            <a:p>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日本ヘルスケアプランニング株式会社</a:t>
              </a:r>
              <a:endParaRPr lang="ja-JP" altLang="en-US" sz="1000" dirty="0">
                <a:solidFill>
                  <a:srgbClr val="000000"/>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12169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FFE6C9CB-2401-490A-8B47-E14B6E3071CD}" type="datetime1">
              <a:rPr kumimoji="1" lang="ja-JP" altLang="en-US" smtClean="0"/>
              <a:t>2018/1/18</a:t>
            </a:fld>
            <a:endParaRPr kumimoji="1" lang="ja-JP" alt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97BA05AF-31B5-40C8-834C-58CC98D181B8}" type="slidenum">
              <a:rPr kumimoji="1" lang="ja-JP" altLang="en-US" smtClean="0"/>
              <a:t>‹#›</a:t>
            </a:fld>
            <a:endParaRPr kumimoji="1" lang="ja-JP" alt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5"/>
          <p:cNvSpPr/>
          <p:nvPr/>
        </p:nvSpPr>
        <p:spPr>
          <a:xfrm>
            <a:off x="12" y="6408000"/>
            <a:ext cx="9141619" cy="431218"/>
          </a:xfrm>
          <a:prstGeom prst="rect">
            <a:avLst/>
          </a:prstGeom>
          <a:gradFill flip="none" rotWithShape="1">
            <a:gsLst>
              <a:gs pos="84000">
                <a:schemeClr val="bg1"/>
              </a:gs>
              <a:gs pos="95000">
                <a:schemeClr val="accent1">
                  <a:lumMod val="95000"/>
                  <a:lumOff val="5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2" name="グループ化 11"/>
          <p:cNvGrpSpPr/>
          <p:nvPr/>
        </p:nvGrpSpPr>
        <p:grpSpPr>
          <a:xfrm>
            <a:off x="3297270" y="6482698"/>
            <a:ext cx="2872063" cy="340810"/>
            <a:chOff x="2989046" y="6492972"/>
            <a:chExt cx="2872063" cy="340810"/>
          </a:xfrm>
        </p:grpSpPr>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989046" y="6492972"/>
              <a:ext cx="419838" cy="340810"/>
            </a:xfrm>
            <a:prstGeom prst="rect">
              <a:avLst/>
            </a:prstGeom>
          </p:spPr>
        </p:pic>
        <p:sp>
          <p:nvSpPr>
            <p:cNvPr id="14" name="テキスト ボックス 13"/>
            <p:cNvSpPr txBox="1"/>
            <p:nvPr userDrawn="1"/>
          </p:nvSpPr>
          <p:spPr>
            <a:xfrm>
              <a:off x="3496359" y="6535061"/>
              <a:ext cx="2364750" cy="246221"/>
            </a:xfrm>
            <a:prstGeom prst="rect">
              <a:avLst/>
            </a:prstGeom>
            <a:noFill/>
          </p:spPr>
          <p:txBody>
            <a:bodyPr wrap="none" rtlCol="0">
              <a:spAutoFit/>
            </a:bodyPr>
            <a:lstStyle/>
            <a:p>
              <a:r>
                <a:rPr kumimoji="1" lang="ja-JP" altLang="en-US" sz="1000" b="0" dirty="0" smtClean="0">
                  <a:latin typeface="HG丸ｺﾞｼｯｸM-PRO" panose="020F0600000000000000" pitchFamily="50" charset="-128"/>
                  <a:ea typeface="HG丸ｺﾞｼｯｸM-PRO" panose="020F0600000000000000" pitchFamily="50" charset="-128"/>
                </a:rPr>
                <a:t>日本ヘルスケアプランニング株式会社</a:t>
              </a:r>
              <a:endParaRPr kumimoji="1" lang="ja-JP" altLang="en-US" sz="1000" b="0" dirty="0">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42391558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0C79AD9-0C71-47C5-A824-2AA86D7DEAA9}" type="datetime1">
              <a:rPr lang="ja-JP" altLang="en-US" smtClean="0"/>
              <a:t>2018/1/18</a:t>
            </a:fld>
            <a:endParaRPr lang="ja-JP"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ja-JP"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6B36F8E1-7DB6-406F-BD5C-6442B8C3131F}" type="slidenum">
              <a:rPr lang="ja-JP" altLang="en-US" smtClean="0"/>
              <a:pPr/>
              <a:t>‹#›</a:t>
            </a:fld>
            <a:endParaRPr lang="ja-JP"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5"/>
          <p:cNvSpPr/>
          <p:nvPr userDrawn="1"/>
        </p:nvSpPr>
        <p:spPr>
          <a:xfrm>
            <a:off x="12" y="6408000"/>
            <a:ext cx="9141619" cy="431218"/>
          </a:xfrm>
          <a:prstGeom prst="rect">
            <a:avLst/>
          </a:prstGeom>
          <a:gradFill flip="none" rotWithShape="1">
            <a:gsLst>
              <a:gs pos="84000">
                <a:schemeClr val="bg1"/>
              </a:gs>
              <a:gs pos="95000">
                <a:schemeClr val="accent1">
                  <a:lumMod val="95000"/>
                  <a:lumOff val="5000"/>
                </a:schemeClr>
              </a:gs>
              <a:gs pos="100000">
                <a:schemeClr val="accent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2" name="グループ化 11"/>
          <p:cNvGrpSpPr/>
          <p:nvPr userDrawn="1"/>
        </p:nvGrpSpPr>
        <p:grpSpPr>
          <a:xfrm>
            <a:off x="3297270" y="6482698"/>
            <a:ext cx="2872063" cy="340810"/>
            <a:chOff x="2989046" y="6492972"/>
            <a:chExt cx="2872063" cy="340810"/>
          </a:xfrm>
        </p:grpSpPr>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989046" y="6492972"/>
              <a:ext cx="419838" cy="340810"/>
            </a:xfrm>
            <a:prstGeom prst="rect">
              <a:avLst/>
            </a:prstGeom>
          </p:spPr>
        </p:pic>
        <p:sp>
          <p:nvSpPr>
            <p:cNvPr id="14" name="テキスト ボックス 13"/>
            <p:cNvSpPr txBox="1"/>
            <p:nvPr userDrawn="1"/>
          </p:nvSpPr>
          <p:spPr>
            <a:xfrm>
              <a:off x="3496359" y="6535061"/>
              <a:ext cx="2364750" cy="246221"/>
            </a:xfrm>
            <a:prstGeom prst="rect">
              <a:avLst/>
            </a:prstGeom>
            <a:noFill/>
          </p:spPr>
          <p:txBody>
            <a:bodyPr wrap="none" rtlCol="0">
              <a:spAutoFit/>
            </a:bodyPr>
            <a:lstStyle/>
            <a:p>
              <a:r>
                <a:rPr lang="ja-JP" altLang="en-US" sz="1000" dirty="0" smtClean="0">
                  <a:solidFill>
                    <a:srgbClr val="000000"/>
                  </a:solidFill>
                  <a:latin typeface="HG丸ｺﾞｼｯｸM-PRO" panose="020F0600000000000000" pitchFamily="50" charset="-128"/>
                  <a:ea typeface="HG丸ｺﾞｼｯｸM-PRO" panose="020F0600000000000000" pitchFamily="50" charset="-128"/>
                </a:rPr>
                <a:t>日本ヘルスケアプランニング株式会社</a:t>
              </a:r>
              <a:endParaRPr lang="ja-JP" altLang="en-US" sz="1000" dirty="0">
                <a:solidFill>
                  <a:srgbClr val="000000"/>
                </a:solidFill>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7604954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hf hdr="0" ftr="0" dt="0"/>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image" Target="../media/image65.wmf"/><Relationship Id="rId18" Type="http://schemas.openxmlformats.org/officeDocument/2006/relationships/image" Target="../media/image70.png"/><Relationship Id="rId3" Type="http://schemas.openxmlformats.org/officeDocument/2006/relationships/image" Target="../media/image55.png"/><Relationship Id="rId21" Type="http://schemas.openxmlformats.org/officeDocument/2006/relationships/image" Target="../media/image73.wmf"/><Relationship Id="rId7" Type="http://schemas.openxmlformats.org/officeDocument/2006/relationships/image" Target="../media/image59.wmf"/><Relationship Id="rId12" Type="http://schemas.openxmlformats.org/officeDocument/2006/relationships/image" Target="../media/image64.wmf"/><Relationship Id="rId17" Type="http://schemas.openxmlformats.org/officeDocument/2006/relationships/image" Target="../media/image69.wmf"/><Relationship Id="rId2" Type="http://schemas.openxmlformats.org/officeDocument/2006/relationships/image" Target="../media/image54.wmf"/><Relationship Id="rId16" Type="http://schemas.openxmlformats.org/officeDocument/2006/relationships/image" Target="../media/image68.wmf"/><Relationship Id="rId20" Type="http://schemas.openxmlformats.org/officeDocument/2006/relationships/image" Target="../media/image72.wmf"/><Relationship Id="rId1" Type="http://schemas.openxmlformats.org/officeDocument/2006/relationships/slideLayout" Target="../slideLayouts/slideLayout7.xml"/><Relationship Id="rId6" Type="http://schemas.openxmlformats.org/officeDocument/2006/relationships/image" Target="../media/image58.wmf"/><Relationship Id="rId11" Type="http://schemas.openxmlformats.org/officeDocument/2006/relationships/image" Target="../media/image63.wmf"/><Relationship Id="rId24" Type="http://schemas.openxmlformats.org/officeDocument/2006/relationships/image" Target="../media/image76.gif"/><Relationship Id="rId5" Type="http://schemas.openxmlformats.org/officeDocument/2006/relationships/image" Target="../media/image57.jpeg"/><Relationship Id="rId15" Type="http://schemas.openxmlformats.org/officeDocument/2006/relationships/image" Target="../media/image67.wmf"/><Relationship Id="rId23" Type="http://schemas.openxmlformats.org/officeDocument/2006/relationships/image" Target="../media/image75.png"/><Relationship Id="rId10" Type="http://schemas.openxmlformats.org/officeDocument/2006/relationships/image" Target="../media/image62.wmf"/><Relationship Id="rId19" Type="http://schemas.openxmlformats.org/officeDocument/2006/relationships/image" Target="../media/image71.png"/><Relationship Id="rId4" Type="http://schemas.openxmlformats.org/officeDocument/2006/relationships/image" Target="../media/image56.jpeg"/><Relationship Id="rId9" Type="http://schemas.openxmlformats.org/officeDocument/2006/relationships/image" Target="../media/image61.wmf"/><Relationship Id="rId14" Type="http://schemas.openxmlformats.org/officeDocument/2006/relationships/image" Target="../media/image66.wmf"/><Relationship Id="rId22" Type="http://schemas.openxmlformats.org/officeDocument/2006/relationships/image" Target="../media/image74.wmf"/></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nchor="ctr">
            <a:normAutofit/>
          </a:bodyPr>
          <a:lstStyle/>
          <a:p>
            <a:pPr>
              <a:lnSpc>
                <a:spcPct val="150000"/>
              </a:lnSpc>
            </a:pPr>
            <a:r>
              <a:rPr kumimoji="1" lang="ja-JP" altLang="en-US" sz="3200" dirty="0" smtClean="0"/>
              <a:t>平成</a:t>
            </a:r>
            <a:r>
              <a:rPr kumimoji="1" lang="en-US" altLang="ja-JP" sz="3200" dirty="0" smtClean="0"/>
              <a:t>30</a:t>
            </a:r>
            <a:r>
              <a:rPr kumimoji="1" lang="ja-JP" altLang="en-US" sz="3200" dirty="0" smtClean="0"/>
              <a:t>年度診療</a:t>
            </a:r>
            <a:r>
              <a:rPr kumimoji="1" lang="ja-JP" altLang="en-US" sz="3200" dirty="0" smtClean="0"/>
              <a:t>報酬改定</a:t>
            </a:r>
            <a:endParaRPr kumimoji="1" lang="ja-JP" altLang="en-US" sz="3200" dirty="0"/>
          </a:p>
        </p:txBody>
      </p:sp>
      <p:sp>
        <p:nvSpPr>
          <p:cNvPr id="5" name="サブタイトル 4"/>
          <p:cNvSpPr>
            <a:spLocks noGrp="1"/>
          </p:cNvSpPr>
          <p:nvPr>
            <p:ph type="subTitle" idx="1"/>
          </p:nvPr>
        </p:nvSpPr>
        <p:spPr/>
        <p:txBody>
          <a:bodyPr>
            <a:normAutofit/>
          </a:bodyPr>
          <a:lstStyle/>
          <a:p>
            <a:r>
              <a:rPr kumimoji="1" lang="en-US" altLang="ja-JP" sz="2400" dirty="0" smtClean="0"/>
              <a:t>2018</a:t>
            </a:r>
            <a:r>
              <a:rPr kumimoji="1" lang="ja-JP" altLang="en-US" sz="2400" dirty="0" smtClean="0"/>
              <a:t>年</a:t>
            </a:r>
            <a:r>
              <a:rPr kumimoji="1" lang="en-US" altLang="ja-JP" sz="2400" dirty="0" smtClean="0"/>
              <a:t>1</a:t>
            </a:r>
            <a:r>
              <a:rPr kumimoji="1" lang="ja-JP" altLang="en-US" sz="2400" dirty="0" smtClean="0"/>
              <a:t>月</a:t>
            </a:r>
            <a:r>
              <a:rPr kumimoji="1" lang="en-US" altLang="ja-JP" sz="2400" dirty="0" smtClean="0"/>
              <a:t>15</a:t>
            </a:r>
            <a:r>
              <a:rPr kumimoji="1" lang="ja-JP" altLang="en-US" sz="2400" dirty="0" smtClean="0"/>
              <a:t>日</a:t>
            </a:r>
            <a:endParaRPr lang="en-US" altLang="ja-JP" sz="2400" dirty="0"/>
          </a:p>
        </p:txBody>
      </p:sp>
    </p:spTree>
    <p:extLst>
      <p:ext uri="{BB962C8B-B14F-4D97-AF65-F5344CB8AC3E}">
        <p14:creationId xmlns:p14="http://schemas.microsoft.com/office/powerpoint/2010/main" val="2492121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000" dirty="0" smtClean="0"/>
              <a:t>・</a:t>
            </a:r>
            <a:r>
              <a:rPr kumimoji="1" lang="en-US" altLang="ja-JP" sz="2000" dirty="0" smtClean="0"/>
              <a:t>2</a:t>
            </a:r>
            <a:r>
              <a:rPr kumimoji="1" lang="ja-JP" altLang="en-US" sz="2000" dirty="0" err="1" smtClean="0"/>
              <a:t>つの</a:t>
            </a:r>
            <a:r>
              <a:rPr kumimoji="1" lang="ja-JP" altLang="en-US" sz="2000" dirty="0" smtClean="0"/>
              <a:t>評価の組み合わせによる入院医療・評価体系の考え方</a:t>
            </a:r>
            <a:endParaRPr kumimoji="1" lang="ja-JP" altLang="en-US" sz="2000" dirty="0"/>
          </a:p>
        </p:txBody>
      </p:sp>
      <p:sp>
        <p:nvSpPr>
          <p:cNvPr id="3" name="スライド番号プレースホルダー 2"/>
          <p:cNvSpPr>
            <a:spLocks noGrp="1"/>
          </p:cNvSpPr>
          <p:nvPr>
            <p:ph type="sldNum" sz="quarter" idx="12"/>
          </p:nvPr>
        </p:nvSpPr>
        <p:spPr/>
        <p:txBody>
          <a:bodyPr/>
          <a:lstStyle/>
          <a:p>
            <a:fld id="{6B36F8E1-7DB6-406F-BD5C-6442B8C3131F}" type="slidenum">
              <a:rPr kumimoji="1" lang="ja-JP" altLang="en-US" smtClean="0">
                <a:solidFill>
                  <a:schemeClr val="tx1"/>
                </a:solidFill>
              </a:rPr>
              <a:t>10</a:t>
            </a:fld>
            <a:endParaRPr kumimoji="1" lang="ja-JP" altLang="en-US">
              <a:solidFill>
                <a:schemeClr val="tx1"/>
              </a:solidFill>
            </a:endParaRPr>
          </a:p>
        </p:txBody>
      </p:sp>
      <p:pic>
        <p:nvPicPr>
          <p:cNvPr id="4" name="図 3"/>
          <p:cNvPicPr>
            <a:picLocks noChangeAspect="1"/>
          </p:cNvPicPr>
          <p:nvPr/>
        </p:nvPicPr>
        <p:blipFill>
          <a:blip r:embed="rId2"/>
          <a:stretch>
            <a:fillRect/>
          </a:stretch>
        </p:blipFill>
        <p:spPr>
          <a:xfrm>
            <a:off x="148605" y="963166"/>
            <a:ext cx="8550226" cy="4931667"/>
          </a:xfrm>
          <a:prstGeom prst="rect">
            <a:avLst/>
          </a:prstGeom>
        </p:spPr>
      </p:pic>
    </p:spTree>
    <p:extLst>
      <p:ext uri="{BB962C8B-B14F-4D97-AF65-F5344CB8AC3E}">
        <p14:creationId xmlns:p14="http://schemas.microsoft.com/office/powerpoint/2010/main" val="3682298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急性期一般入院料の新設</a:t>
            </a:r>
            <a:endParaRPr kumimoji="1" lang="ja-JP" altLang="en-US"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solidFill>
                  <a:schemeClr val="tx1"/>
                </a:solidFill>
              </a:rPr>
              <a:t>11</a:t>
            </a:fld>
            <a:endParaRPr kumimoji="1" lang="ja-JP" altLang="en-US" dirty="0">
              <a:solidFill>
                <a:schemeClr val="tx1"/>
              </a:solidFill>
            </a:endParaRPr>
          </a:p>
        </p:txBody>
      </p:sp>
      <p:pic>
        <p:nvPicPr>
          <p:cNvPr id="4" name="図 3"/>
          <p:cNvPicPr>
            <a:picLocks noChangeAspect="1"/>
          </p:cNvPicPr>
          <p:nvPr/>
        </p:nvPicPr>
        <p:blipFill>
          <a:blip r:embed="rId2"/>
          <a:stretch>
            <a:fillRect/>
          </a:stretch>
        </p:blipFill>
        <p:spPr>
          <a:xfrm>
            <a:off x="251459" y="1193264"/>
            <a:ext cx="8285921" cy="5087790"/>
          </a:xfrm>
          <a:prstGeom prst="rect">
            <a:avLst/>
          </a:prstGeom>
        </p:spPr>
      </p:pic>
      <p:sp>
        <p:nvSpPr>
          <p:cNvPr id="5" name="テキスト ボックス 4"/>
          <p:cNvSpPr txBox="1"/>
          <p:nvPr/>
        </p:nvSpPr>
        <p:spPr>
          <a:xfrm>
            <a:off x="251459" y="630182"/>
            <a:ext cx="5775940" cy="461665"/>
          </a:xfrm>
          <a:prstGeom prst="rect">
            <a:avLst/>
          </a:prstGeom>
          <a:noFill/>
        </p:spPr>
        <p:txBody>
          <a:bodyPr wrap="none" rtlCol="0">
            <a:spAutoFit/>
          </a:bodyPr>
          <a:lstStyle/>
          <a:p>
            <a:pPr>
              <a:lnSpc>
                <a:spcPct val="150000"/>
              </a:lnSpc>
            </a:pPr>
            <a:r>
              <a:rPr kumimoji="1" lang="ja-JP" altLang="en-US" sz="1600" dirty="0" smtClean="0"/>
              <a:t>・</a:t>
            </a:r>
            <a:r>
              <a:rPr lang="en-US" altLang="ja-JP" sz="1600" dirty="0"/>
              <a:t>7</a:t>
            </a:r>
            <a:r>
              <a:rPr lang="ja-JP" altLang="en-US" sz="1600" dirty="0" smtClean="0"/>
              <a:t>対</a:t>
            </a:r>
            <a:r>
              <a:rPr lang="en-US" altLang="ja-JP" sz="1600" dirty="0" smtClean="0"/>
              <a:t>1</a:t>
            </a:r>
            <a:r>
              <a:rPr lang="ja-JP" altLang="en-US" sz="1600" dirty="0" err="1" smtClean="0"/>
              <a:t>、</a:t>
            </a:r>
            <a:r>
              <a:rPr lang="en-US" altLang="ja-JP" sz="1600" dirty="0" smtClean="0"/>
              <a:t>10</a:t>
            </a:r>
            <a:r>
              <a:rPr lang="ja-JP" altLang="en-US" sz="1600" dirty="0" smtClean="0"/>
              <a:t>対</a:t>
            </a:r>
            <a:r>
              <a:rPr lang="en-US" altLang="ja-JP" sz="1600" dirty="0" smtClean="0"/>
              <a:t>1</a:t>
            </a:r>
            <a:r>
              <a:rPr lang="ja-JP" altLang="en-US" sz="1600" dirty="0" smtClean="0"/>
              <a:t>入院基本料を統合し、</a:t>
            </a:r>
            <a:r>
              <a:rPr lang="ja-JP" altLang="en-US" sz="1600" b="1" dirty="0" smtClean="0"/>
              <a:t>「急性期一般入院料」</a:t>
            </a:r>
            <a:r>
              <a:rPr lang="ja-JP" altLang="en-US" sz="1600" dirty="0" smtClean="0"/>
              <a:t>とする。</a:t>
            </a:r>
            <a:endParaRPr lang="en-US" altLang="ja-JP" sz="1600" dirty="0" smtClean="0">
              <a:solidFill>
                <a:srgbClr val="FF0000"/>
              </a:solidFill>
            </a:endParaRPr>
          </a:p>
        </p:txBody>
      </p:sp>
      <p:sp>
        <p:nvSpPr>
          <p:cNvPr id="6" name="テキスト ボックス 5"/>
          <p:cNvSpPr txBox="1"/>
          <p:nvPr/>
        </p:nvSpPr>
        <p:spPr>
          <a:xfrm>
            <a:off x="251459" y="3801728"/>
            <a:ext cx="2430474" cy="378630"/>
          </a:xfrm>
          <a:prstGeom prst="rect">
            <a:avLst/>
          </a:prstGeom>
          <a:noFill/>
        </p:spPr>
        <p:txBody>
          <a:bodyPr wrap="none" rtlCol="0">
            <a:spAutoFit/>
          </a:bodyPr>
          <a:lstStyle/>
          <a:p>
            <a:pPr>
              <a:lnSpc>
                <a:spcPct val="150000"/>
              </a:lnSpc>
            </a:pPr>
            <a:r>
              <a:rPr lang="ja-JP" altLang="en-US" sz="1400" b="1" dirty="0" smtClean="0"/>
              <a:t>「急性期一般入院料」は</a:t>
            </a:r>
            <a:r>
              <a:rPr lang="en-US" altLang="ja-JP" sz="1400" b="1" dirty="0" smtClean="0"/>
              <a:t>7</a:t>
            </a:r>
            <a:r>
              <a:rPr lang="ja-JP" altLang="en-US" sz="1400" b="1" dirty="0" smtClean="0"/>
              <a:t>段階</a:t>
            </a:r>
            <a:endParaRPr lang="en-US" altLang="ja-JP" sz="1400" dirty="0" smtClean="0">
              <a:solidFill>
                <a:srgbClr val="FF0000"/>
              </a:solidFill>
            </a:endParaRPr>
          </a:p>
        </p:txBody>
      </p:sp>
    </p:spTree>
    <p:extLst>
      <p:ext uri="{BB962C8B-B14F-4D97-AF65-F5344CB8AC3E}">
        <p14:creationId xmlns:p14="http://schemas.microsoft.com/office/powerpoint/2010/main" val="3681543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急性期一般入院料の考え方</a:t>
            </a:r>
            <a:endParaRPr kumimoji="1" lang="ja-JP" altLang="en-US"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solidFill>
                  <a:schemeClr val="tx1"/>
                </a:solidFill>
              </a:rPr>
              <a:t>12</a:t>
            </a:fld>
            <a:endParaRPr kumimoji="1" lang="ja-JP" altLang="en-US" dirty="0">
              <a:solidFill>
                <a:schemeClr val="tx1"/>
              </a:solidFill>
            </a:endParaRPr>
          </a:p>
        </p:txBody>
      </p:sp>
      <p:pic>
        <p:nvPicPr>
          <p:cNvPr id="4" name="図 3"/>
          <p:cNvPicPr>
            <a:picLocks noChangeAspect="1"/>
          </p:cNvPicPr>
          <p:nvPr/>
        </p:nvPicPr>
        <p:blipFill>
          <a:blip r:embed="rId2"/>
          <a:stretch>
            <a:fillRect/>
          </a:stretch>
        </p:blipFill>
        <p:spPr>
          <a:xfrm>
            <a:off x="678426" y="1445912"/>
            <a:ext cx="7897433" cy="2525230"/>
          </a:xfrm>
          <a:prstGeom prst="rect">
            <a:avLst/>
          </a:prstGeom>
        </p:spPr>
      </p:pic>
      <p:sp>
        <p:nvSpPr>
          <p:cNvPr id="5" name="テキスト ボックス 4"/>
          <p:cNvSpPr txBox="1"/>
          <p:nvPr/>
        </p:nvSpPr>
        <p:spPr>
          <a:xfrm>
            <a:off x="6368203" y="4167912"/>
            <a:ext cx="2593980" cy="954107"/>
          </a:xfrm>
          <a:prstGeom prst="rect">
            <a:avLst/>
          </a:prstGeom>
          <a:noFill/>
          <a:ln>
            <a:solidFill>
              <a:schemeClr val="tx1">
                <a:lumMod val="50000"/>
                <a:lumOff val="50000"/>
              </a:schemeClr>
            </a:solidFill>
          </a:ln>
        </p:spPr>
        <p:txBody>
          <a:bodyPr wrap="none" rtlCol="0">
            <a:spAutoFit/>
          </a:bodyPr>
          <a:lstStyle/>
          <a:p>
            <a:r>
              <a:rPr kumimoji="1" lang="ja-JP" altLang="en-US" sz="1200" dirty="0" smtClean="0"/>
              <a:t>一番高い</a:t>
            </a:r>
            <a:r>
              <a:rPr kumimoji="1" lang="ja-JP" altLang="en-US" sz="1200" b="1" dirty="0" smtClean="0"/>
              <a:t>入院料１</a:t>
            </a:r>
            <a:r>
              <a:rPr kumimoji="1" lang="ja-JP" altLang="en-US" sz="1200" dirty="0" smtClean="0"/>
              <a:t>は現行の</a:t>
            </a:r>
            <a:r>
              <a:rPr kumimoji="1" lang="en-US" altLang="ja-JP" sz="1200" dirty="0" smtClean="0"/>
              <a:t>7</a:t>
            </a:r>
            <a:r>
              <a:rPr kumimoji="1" lang="ja-JP" altLang="en-US" sz="1200" dirty="0" smtClean="0"/>
              <a:t>対</a:t>
            </a:r>
            <a:r>
              <a:rPr kumimoji="1" lang="en-US" altLang="ja-JP" sz="1200" dirty="0" smtClean="0"/>
              <a:t>1</a:t>
            </a:r>
            <a:r>
              <a:rPr kumimoji="1" lang="ja-JP" altLang="en-US" sz="1200" dirty="0" smtClean="0"/>
              <a:t>基準</a:t>
            </a:r>
            <a:endParaRPr kumimoji="1" lang="en-US" altLang="ja-JP" sz="1200" dirty="0" smtClean="0"/>
          </a:p>
          <a:p>
            <a:r>
              <a:rPr lang="ja-JP" altLang="en-US" sz="1100" dirty="0"/>
              <a:t>　</a:t>
            </a:r>
            <a:r>
              <a:rPr lang="ja-JP" altLang="en-US" sz="1100" dirty="0" smtClean="0"/>
              <a:t>・点数</a:t>
            </a:r>
            <a:r>
              <a:rPr lang="en-US" altLang="ja-JP" sz="1100" dirty="0" smtClean="0"/>
              <a:t>1591</a:t>
            </a:r>
            <a:r>
              <a:rPr lang="ja-JP" altLang="en-US" sz="1100" dirty="0" smtClean="0"/>
              <a:t>点（据え置き）</a:t>
            </a:r>
            <a:endParaRPr lang="en-US" altLang="ja-JP" sz="1100" dirty="0" smtClean="0"/>
          </a:p>
          <a:p>
            <a:r>
              <a:rPr kumimoji="1" lang="ja-JP" altLang="en-US" sz="1100" dirty="0"/>
              <a:t>　</a:t>
            </a:r>
            <a:r>
              <a:rPr kumimoji="1" lang="ja-JP" altLang="en-US" sz="1100" dirty="0" smtClean="0"/>
              <a:t>・在院日数</a:t>
            </a:r>
            <a:r>
              <a:rPr kumimoji="1" lang="en-US" altLang="ja-JP" sz="1100" dirty="0" smtClean="0"/>
              <a:t>18</a:t>
            </a:r>
            <a:r>
              <a:rPr kumimoji="1" lang="ja-JP" altLang="en-US" sz="1100" dirty="0" smtClean="0"/>
              <a:t>日（据え置き）</a:t>
            </a:r>
            <a:endParaRPr kumimoji="1" lang="en-US" altLang="ja-JP" sz="1100" dirty="0" smtClean="0"/>
          </a:p>
          <a:p>
            <a:r>
              <a:rPr lang="ja-JP" altLang="en-US" sz="1100" dirty="0">
                <a:solidFill>
                  <a:srgbClr val="FF0000"/>
                </a:solidFill>
              </a:rPr>
              <a:t>　</a:t>
            </a:r>
            <a:r>
              <a:rPr lang="ja-JP" altLang="en-US" sz="1100" dirty="0" smtClean="0">
                <a:solidFill>
                  <a:srgbClr val="FF0000"/>
                </a:solidFill>
              </a:rPr>
              <a:t>・看護必要度○％</a:t>
            </a:r>
            <a:endParaRPr lang="en-US" altLang="ja-JP" sz="1100" dirty="0" smtClean="0">
              <a:solidFill>
                <a:srgbClr val="FF0000"/>
              </a:solidFill>
            </a:endParaRPr>
          </a:p>
          <a:p>
            <a:r>
              <a:rPr kumimoji="1" lang="ja-JP" altLang="en-US" sz="1100" dirty="0" smtClean="0">
                <a:solidFill>
                  <a:srgbClr val="FF0000"/>
                </a:solidFill>
              </a:rPr>
              <a:t>（診療側要求</a:t>
            </a:r>
            <a:r>
              <a:rPr kumimoji="1" lang="en-US" altLang="ja-JP" sz="1100" dirty="0" smtClean="0">
                <a:solidFill>
                  <a:srgbClr val="FF0000"/>
                </a:solidFill>
              </a:rPr>
              <a:t>25%</a:t>
            </a:r>
            <a:r>
              <a:rPr kumimoji="1" lang="ja-JP" altLang="en-US" sz="1100" dirty="0" err="1" smtClean="0">
                <a:solidFill>
                  <a:srgbClr val="FF0000"/>
                </a:solidFill>
              </a:rPr>
              <a:t>、</a:t>
            </a:r>
            <a:r>
              <a:rPr kumimoji="1" lang="ja-JP" altLang="en-US" sz="1100" dirty="0" smtClean="0">
                <a:solidFill>
                  <a:srgbClr val="FF0000"/>
                </a:solidFill>
              </a:rPr>
              <a:t>支払側</a:t>
            </a:r>
            <a:r>
              <a:rPr kumimoji="1" lang="en-US" altLang="ja-JP" sz="1100" dirty="0" smtClean="0">
                <a:solidFill>
                  <a:srgbClr val="FF0000"/>
                </a:solidFill>
              </a:rPr>
              <a:t>34%</a:t>
            </a:r>
            <a:r>
              <a:rPr kumimoji="1" lang="ja-JP" altLang="en-US" sz="1100" dirty="0" smtClean="0">
                <a:solidFill>
                  <a:srgbClr val="FF0000"/>
                </a:solidFill>
              </a:rPr>
              <a:t>）</a:t>
            </a:r>
            <a:endParaRPr kumimoji="1" lang="en-US" altLang="ja-JP" sz="1100" dirty="0" smtClean="0">
              <a:solidFill>
                <a:srgbClr val="FF0000"/>
              </a:solidFill>
            </a:endParaRPr>
          </a:p>
        </p:txBody>
      </p:sp>
      <p:sp>
        <p:nvSpPr>
          <p:cNvPr id="7" name="テキスト ボックス 6"/>
          <p:cNvSpPr txBox="1"/>
          <p:nvPr/>
        </p:nvSpPr>
        <p:spPr>
          <a:xfrm>
            <a:off x="5422978" y="5214141"/>
            <a:ext cx="3153427" cy="600164"/>
          </a:xfrm>
          <a:prstGeom prst="rect">
            <a:avLst/>
          </a:prstGeom>
          <a:noFill/>
          <a:ln>
            <a:solidFill>
              <a:srgbClr val="FF0000"/>
            </a:solidFill>
          </a:ln>
        </p:spPr>
        <p:txBody>
          <a:bodyPr wrap="none" rtlCol="0">
            <a:spAutoFit/>
          </a:bodyPr>
          <a:lstStyle/>
          <a:p>
            <a:r>
              <a:rPr lang="ja-JP" altLang="en-US" sz="1100" dirty="0" smtClean="0"/>
              <a:t>入院料２，３は現行</a:t>
            </a:r>
            <a:r>
              <a:rPr lang="en-US" altLang="ja-JP" sz="1100" dirty="0" smtClean="0"/>
              <a:t>7</a:t>
            </a:r>
            <a:r>
              <a:rPr lang="ja-JP" altLang="en-US" sz="1100" dirty="0" smtClean="0"/>
              <a:t>対</a:t>
            </a:r>
            <a:r>
              <a:rPr lang="en-US" altLang="ja-JP" sz="1100" dirty="0" smtClean="0"/>
              <a:t>1</a:t>
            </a:r>
            <a:r>
              <a:rPr lang="ja-JP" altLang="en-US" sz="1100" dirty="0" smtClean="0"/>
              <a:t>入院料算定のみ選択可能</a:t>
            </a:r>
            <a:endParaRPr lang="en-US" altLang="ja-JP" sz="1100" dirty="0" smtClean="0"/>
          </a:p>
          <a:p>
            <a:r>
              <a:rPr lang="ja-JP" altLang="en-US" sz="1100" dirty="0"/>
              <a:t>　</a:t>
            </a:r>
            <a:r>
              <a:rPr lang="ja-JP" altLang="en-US" sz="1100" dirty="0" smtClean="0"/>
              <a:t>・点数○○点</a:t>
            </a:r>
            <a:endParaRPr lang="en-US" altLang="ja-JP" sz="1100" dirty="0" smtClean="0"/>
          </a:p>
          <a:p>
            <a:r>
              <a:rPr lang="ja-JP" altLang="en-US" sz="1100" dirty="0"/>
              <a:t>　</a:t>
            </a:r>
            <a:r>
              <a:rPr lang="ja-JP" altLang="en-US" sz="1100" dirty="0" smtClean="0"/>
              <a:t>・看護必要度○％</a:t>
            </a:r>
            <a:endParaRPr lang="en-US" altLang="ja-JP" sz="1100" dirty="0" smtClean="0"/>
          </a:p>
        </p:txBody>
      </p:sp>
      <p:sp>
        <p:nvSpPr>
          <p:cNvPr id="8" name="テキスト ボックス 7"/>
          <p:cNvSpPr txBox="1"/>
          <p:nvPr/>
        </p:nvSpPr>
        <p:spPr>
          <a:xfrm>
            <a:off x="1811825" y="4603124"/>
            <a:ext cx="3273653" cy="600164"/>
          </a:xfrm>
          <a:prstGeom prst="rect">
            <a:avLst/>
          </a:prstGeom>
          <a:noFill/>
          <a:ln>
            <a:solidFill>
              <a:srgbClr val="0070C0"/>
            </a:solidFill>
          </a:ln>
        </p:spPr>
        <p:txBody>
          <a:bodyPr wrap="none" rtlCol="0">
            <a:spAutoFit/>
          </a:bodyPr>
          <a:lstStyle/>
          <a:p>
            <a:r>
              <a:rPr lang="ja-JP" altLang="en-US" sz="1100" dirty="0" smtClean="0"/>
              <a:t>入院料４，５，６は現行</a:t>
            </a:r>
            <a:r>
              <a:rPr lang="en-US" altLang="ja-JP" sz="1100" dirty="0" smtClean="0"/>
              <a:t>10</a:t>
            </a:r>
            <a:r>
              <a:rPr lang="ja-JP" altLang="en-US" sz="1100" dirty="0" smtClean="0"/>
              <a:t>対</a:t>
            </a:r>
            <a:r>
              <a:rPr lang="en-US" altLang="ja-JP" sz="1100" dirty="0" smtClean="0"/>
              <a:t>1</a:t>
            </a:r>
            <a:r>
              <a:rPr lang="ja-JP" altLang="en-US" sz="1100" dirty="0" smtClean="0"/>
              <a:t>入院料必要度加算対象</a:t>
            </a:r>
            <a:endParaRPr lang="en-US" altLang="ja-JP" sz="1100" dirty="0" smtClean="0"/>
          </a:p>
          <a:p>
            <a:r>
              <a:rPr lang="ja-JP" altLang="en-US" sz="1100" dirty="0"/>
              <a:t>　</a:t>
            </a:r>
            <a:r>
              <a:rPr lang="ja-JP" altLang="en-US" sz="1100" dirty="0" smtClean="0"/>
              <a:t>・点数○○点</a:t>
            </a:r>
            <a:endParaRPr lang="en-US" altLang="ja-JP" sz="1100" dirty="0" smtClean="0"/>
          </a:p>
          <a:p>
            <a:r>
              <a:rPr lang="ja-JP" altLang="en-US" sz="1100" dirty="0"/>
              <a:t>　</a:t>
            </a:r>
            <a:r>
              <a:rPr lang="ja-JP" altLang="en-US" sz="1100" dirty="0" smtClean="0"/>
              <a:t>・看護必要度○％</a:t>
            </a:r>
            <a:endParaRPr lang="en-US" altLang="ja-JP" sz="1100" dirty="0" smtClean="0"/>
          </a:p>
        </p:txBody>
      </p:sp>
      <p:sp>
        <p:nvSpPr>
          <p:cNvPr id="9" name="右中かっこ 8"/>
          <p:cNvSpPr/>
          <p:nvPr/>
        </p:nvSpPr>
        <p:spPr>
          <a:xfrm rot="5400000">
            <a:off x="5383161" y="3490249"/>
            <a:ext cx="216856" cy="1288572"/>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右中かっこ 9"/>
          <p:cNvSpPr/>
          <p:nvPr/>
        </p:nvSpPr>
        <p:spPr>
          <a:xfrm rot="5400000">
            <a:off x="3560827" y="3188815"/>
            <a:ext cx="216856" cy="1891440"/>
          </a:xfrm>
          <a:prstGeom prst="rightBrace">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2" name="カギ線コネクタ 11"/>
          <p:cNvCxnSpPr>
            <a:stCxn id="10" idx="1"/>
            <a:endCxn id="8" idx="0"/>
          </p:cNvCxnSpPr>
          <p:nvPr/>
        </p:nvCxnSpPr>
        <p:spPr>
          <a:xfrm rot="16200000" flipH="1" flipV="1">
            <a:off x="3378873" y="4312741"/>
            <a:ext cx="360161" cy="220603"/>
          </a:xfrm>
          <a:prstGeom prst="bentConnector3">
            <a:avLst>
              <a:gd name="adj1" fmla="val 20575"/>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カギ線コネクタ 14"/>
          <p:cNvCxnSpPr>
            <a:stCxn id="9" idx="1"/>
            <a:endCxn id="7" idx="1"/>
          </p:cNvCxnSpPr>
          <p:nvPr/>
        </p:nvCxnSpPr>
        <p:spPr>
          <a:xfrm rot="16200000" flipH="1" flipV="1">
            <a:off x="4821654" y="4844287"/>
            <a:ext cx="1271260" cy="68611"/>
          </a:xfrm>
          <a:prstGeom prst="bentConnector4">
            <a:avLst>
              <a:gd name="adj1" fmla="val 20260"/>
              <a:gd name="adj2" fmla="val 491216"/>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角丸四角形 19"/>
          <p:cNvSpPr/>
          <p:nvPr/>
        </p:nvSpPr>
        <p:spPr>
          <a:xfrm>
            <a:off x="1995948" y="2104102"/>
            <a:ext cx="727587" cy="192200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2331" y="3398459"/>
            <a:ext cx="1973617" cy="861774"/>
          </a:xfrm>
          <a:prstGeom prst="rect">
            <a:avLst/>
          </a:prstGeom>
          <a:noFill/>
        </p:spPr>
        <p:txBody>
          <a:bodyPr wrap="none" rtlCol="0">
            <a:spAutoFit/>
          </a:bodyPr>
          <a:lstStyle/>
          <a:p>
            <a:r>
              <a:rPr kumimoji="1" lang="ja-JP" altLang="en-US" sz="1000" dirty="0" smtClean="0">
                <a:solidFill>
                  <a:srgbClr val="0070C0"/>
                </a:solidFill>
              </a:rPr>
              <a:t>看護必要度の基準の無い入院料</a:t>
            </a:r>
            <a:endParaRPr kumimoji="1" lang="en-US" altLang="ja-JP" sz="1000" dirty="0" smtClean="0">
              <a:solidFill>
                <a:srgbClr val="0070C0"/>
              </a:solidFill>
            </a:endParaRPr>
          </a:p>
          <a:p>
            <a:r>
              <a:rPr lang="ja-JP" altLang="en-US" sz="1000" dirty="0">
                <a:solidFill>
                  <a:srgbClr val="0070C0"/>
                </a:solidFill>
              </a:rPr>
              <a:t>　</a:t>
            </a:r>
            <a:r>
              <a:rPr lang="ja-JP" altLang="en-US" sz="1000" dirty="0" smtClean="0">
                <a:solidFill>
                  <a:srgbClr val="0070C0"/>
                </a:solidFill>
              </a:rPr>
              <a:t>（専門病院などが想定される）</a:t>
            </a:r>
            <a:endParaRPr lang="en-US" altLang="ja-JP" sz="1000" dirty="0" smtClean="0">
              <a:solidFill>
                <a:srgbClr val="0070C0"/>
              </a:solidFill>
            </a:endParaRPr>
          </a:p>
          <a:p>
            <a:r>
              <a:rPr kumimoji="1" lang="ja-JP" altLang="en-US" sz="1000" dirty="0">
                <a:solidFill>
                  <a:srgbClr val="0070C0"/>
                </a:solidFill>
              </a:rPr>
              <a:t>　</a:t>
            </a:r>
            <a:r>
              <a:rPr kumimoji="1" lang="ja-JP" altLang="en-US" sz="1000" dirty="0" smtClean="0">
                <a:solidFill>
                  <a:srgbClr val="0070C0"/>
                </a:solidFill>
              </a:rPr>
              <a:t>・眼科（白内障等）</a:t>
            </a:r>
            <a:endParaRPr kumimoji="1" lang="en-US" altLang="ja-JP" sz="1000" dirty="0" smtClean="0">
              <a:solidFill>
                <a:srgbClr val="0070C0"/>
              </a:solidFill>
            </a:endParaRPr>
          </a:p>
          <a:p>
            <a:r>
              <a:rPr lang="ja-JP" altLang="en-US" sz="1000" dirty="0">
                <a:solidFill>
                  <a:srgbClr val="0070C0"/>
                </a:solidFill>
              </a:rPr>
              <a:t>　</a:t>
            </a:r>
            <a:r>
              <a:rPr lang="ja-JP" altLang="en-US" sz="1000" dirty="0" smtClean="0">
                <a:solidFill>
                  <a:srgbClr val="0070C0"/>
                </a:solidFill>
              </a:rPr>
              <a:t>・肛門科（肛門周囲疾患）</a:t>
            </a:r>
            <a:endParaRPr lang="en-US" altLang="ja-JP" sz="1000" dirty="0" smtClean="0">
              <a:solidFill>
                <a:srgbClr val="0070C0"/>
              </a:solidFill>
            </a:endParaRPr>
          </a:p>
          <a:p>
            <a:r>
              <a:rPr kumimoji="1" lang="ja-JP" altLang="en-US" sz="1000" dirty="0">
                <a:solidFill>
                  <a:srgbClr val="0070C0"/>
                </a:solidFill>
              </a:rPr>
              <a:t>　</a:t>
            </a:r>
            <a:r>
              <a:rPr kumimoji="1" lang="ja-JP" altLang="en-US" sz="1000" dirty="0" smtClean="0">
                <a:solidFill>
                  <a:srgbClr val="0070C0"/>
                </a:solidFill>
              </a:rPr>
              <a:t>・他</a:t>
            </a:r>
            <a:endParaRPr kumimoji="1" lang="ja-JP" altLang="en-US" sz="1000" dirty="0">
              <a:solidFill>
                <a:srgbClr val="0070C0"/>
              </a:solidFill>
            </a:endParaRPr>
          </a:p>
        </p:txBody>
      </p:sp>
      <p:cxnSp>
        <p:nvCxnSpPr>
          <p:cNvPr id="23" name="カギ線コネクタ 22"/>
          <p:cNvCxnSpPr>
            <a:stCxn id="20" idx="1"/>
            <a:endCxn id="21" idx="0"/>
          </p:cNvCxnSpPr>
          <p:nvPr/>
        </p:nvCxnSpPr>
        <p:spPr>
          <a:xfrm rot="10800000" flipV="1">
            <a:off x="1009140" y="3065103"/>
            <a:ext cx="986808" cy="333355"/>
          </a:xfrm>
          <a:prstGeom prst="bentConnector2">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251459" y="630182"/>
            <a:ext cx="6803466" cy="461665"/>
          </a:xfrm>
          <a:prstGeom prst="rect">
            <a:avLst/>
          </a:prstGeom>
          <a:noFill/>
        </p:spPr>
        <p:txBody>
          <a:bodyPr wrap="none" rtlCol="0">
            <a:spAutoFit/>
          </a:bodyPr>
          <a:lstStyle/>
          <a:p>
            <a:pPr>
              <a:lnSpc>
                <a:spcPct val="150000"/>
              </a:lnSpc>
            </a:pPr>
            <a:r>
              <a:rPr kumimoji="1" lang="ja-JP" altLang="en-US" sz="1600" dirty="0" smtClean="0"/>
              <a:t>・</a:t>
            </a:r>
            <a:r>
              <a:rPr lang="ja-JP" altLang="en-US" sz="1600" dirty="0" smtClean="0"/>
              <a:t>急性期一般入院料の</a:t>
            </a:r>
            <a:r>
              <a:rPr lang="en-US" altLang="ja-JP" sz="1600" dirty="0" smtClean="0"/>
              <a:t>7</a:t>
            </a:r>
            <a:r>
              <a:rPr lang="ja-JP" altLang="en-US" sz="1600" dirty="0" smtClean="0"/>
              <a:t>段階のうち、</a:t>
            </a:r>
            <a:r>
              <a:rPr lang="en-US" altLang="ja-JP" sz="1600" dirty="0" smtClean="0"/>
              <a:t>7</a:t>
            </a:r>
            <a:r>
              <a:rPr lang="ja-JP" altLang="en-US" sz="1600" dirty="0" smtClean="0"/>
              <a:t>対</a:t>
            </a:r>
            <a:r>
              <a:rPr lang="en-US" altLang="ja-JP" sz="1600" dirty="0" smtClean="0"/>
              <a:t>1</a:t>
            </a:r>
            <a:r>
              <a:rPr lang="ja-JP" altLang="en-US" sz="1600" dirty="0" smtClean="0"/>
              <a:t>からの受け皿は入院料２，３となる。</a:t>
            </a:r>
            <a:endParaRPr lang="en-US" altLang="ja-JP" sz="1600" dirty="0" smtClean="0">
              <a:solidFill>
                <a:srgbClr val="FF0000"/>
              </a:solidFill>
            </a:endParaRPr>
          </a:p>
        </p:txBody>
      </p:sp>
    </p:spTree>
    <p:extLst>
      <p:ext uri="{BB962C8B-B14F-4D97-AF65-F5344CB8AC3E}">
        <p14:creationId xmlns:p14="http://schemas.microsoft.com/office/powerpoint/2010/main" val="3585492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人員配置等の考え方</a:t>
            </a:r>
            <a:endParaRPr kumimoji="1" lang="ja-JP" altLang="en-US"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solidFill>
                  <a:schemeClr val="tx1"/>
                </a:solidFill>
              </a:rPr>
              <a:t>13</a:t>
            </a:fld>
            <a:endParaRPr kumimoji="1" lang="ja-JP" altLang="en-US" dirty="0">
              <a:solidFill>
                <a:schemeClr val="tx1"/>
              </a:solidFill>
            </a:endParaRPr>
          </a:p>
        </p:txBody>
      </p:sp>
      <p:pic>
        <p:nvPicPr>
          <p:cNvPr id="4" name="図 3"/>
          <p:cNvPicPr>
            <a:picLocks noChangeAspect="1"/>
          </p:cNvPicPr>
          <p:nvPr/>
        </p:nvPicPr>
        <p:blipFill>
          <a:blip r:embed="rId2"/>
          <a:stretch>
            <a:fillRect/>
          </a:stretch>
        </p:blipFill>
        <p:spPr>
          <a:xfrm>
            <a:off x="159306" y="1534403"/>
            <a:ext cx="6428308" cy="2525230"/>
          </a:xfrm>
          <a:prstGeom prst="rect">
            <a:avLst/>
          </a:prstGeom>
        </p:spPr>
      </p:pic>
      <p:sp>
        <p:nvSpPr>
          <p:cNvPr id="24" name="テキスト ボックス 23"/>
          <p:cNvSpPr txBox="1"/>
          <p:nvPr/>
        </p:nvSpPr>
        <p:spPr>
          <a:xfrm>
            <a:off x="251459" y="630182"/>
            <a:ext cx="7999306" cy="461665"/>
          </a:xfrm>
          <a:prstGeom prst="rect">
            <a:avLst/>
          </a:prstGeom>
          <a:noFill/>
        </p:spPr>
        <p:txBody>
          <a:bodyPr wrap="none" rtlCol="0">
            <a:spAutoFit/>
          </a:bodyPr>
          <a:lstStyle/>
          <a:p>
            <a:pPr>
              <a:lnSpc>
                <a:spcPct val="150000"/>
              </a:lnSpc>
            </a:pPr>
            <a:r>
              <a:rPr kumimoji="1" lang="ja-JP" altLang="en-US" sz="1600" dirty="0" smtClean="0"/>
              <a:t>・人員配置基準は、</a:t>
            </a:r>
            <a:r>
              <a:rPr kumimoji="1" lang="en-US" altLang="ja-JP" sz="1600" dirty="0" smtClean="0"/>
              <a:t>2</a:t>
            </a:r>
            <a:r>
              <a:rPr kumimoji="1" lang="ja-JP" altLang="en-US" sz="1600" dirty="0" smtClean="0"/>
              <a:t>階建て構造となる</a:t>
            </a:r>
            <a:r>
              <a:rPr lang="ja-JP" altLang="en-US" sz="1600" dirty="0" smtClean="0"/>
              <a:t>。</a:t>
            </a:r>
            <a:r>
              <a:rPr lang="en-US" altLang="ja-JP" sz="1600" dirty="0" smtClean="0"/>
              <a:t>1</a:t>
            </a:r>
            <a:r>
              <a:rPr lang="ja-JP" altLang="en-US" sz="1600" dirty="0" smtClean="0"/>
              <a:t>階部分は「基本部分」、</a:t>
            </a:r>
            <a:r>
              <a:rPr lang="en-US" altLang="ja-JP" sz="1600" dirty="0" smtClean="0"/>
              <a:t>2</a:t>
            </a:r>
            <a:r>
              <a:rPr lang="ja-JP" altLang="en-US" sz="1600" dirty="0" smtClean="0"/>
              <a:t>階部分は「診療実績部分」</a:t>
            </a:r>
            <a:endParaRPr lang="en-US" altLang="ja-JP" sz="1600" dirty="0" smtClean="0">
              <a:solidFill>
                <a:srgbClr val="FF0000"/>
              </a:solidFill>
            </a:endParaRPr>
          </a:p>
        </p:txBody>
      </p:sp>
      <p:sp>
        <p:nvSpPr>
          <p:cNvPr id="6" name="角丸四角形 5"/>
          <p:cNvSpPr/>
          <p:nvPr/>
        </p:nvSpPr>
        <p:spPr>
          <a:xfrm>
            <a:off x="1120879" y="2438401"/>
            <a:ext cx="5545393" cy="1514168"/>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二等辺三角形 10"/>
          <p:cNvSpPr/>
          <p:nvPr/>
        </p:nvSpPr>
        <p:spPr>
          <a:xfrm rot="5400000">
            <a:off x="6678348" y="3050332"/>
            <a:ext cx="368453" cy="250978"/>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073840" y="2791100"/>
            <a:ext cx="1920719" cy="784830"/>
          </a:xfrm>
          <a:prstGeom prst="rect">
            <a:avLst/>
          </a:prstGeom>
          <a:noFill/>
          <a:ln>
            <a:solidFill>
              <a:schemeClr val="tx1">
                <a:lumMod val="50000"/>
                <a:lumOff val="50000"/>
              </a:schemeClr>
            </a:solidFill>
          </a:ln>
        </p:spPr>
        <p:txBody>
          <a:bodyPr wrap="none" rtlCol="0">
            <a:spAutoFit/>
          </a:bodyPr>
          <a:lstStyle/>
          <a:p>
            <a:r>
              <a:rPr kumimoji="1" lang="ja-JP" altLang="en-US" sz="1200" b="1" dirty="0" smtClean="0"/>
              <a:t>基本部分</a:t>
            </a:r>
            <a:endParaRPr kumimoji="1" lang="en-US" altLang="ja-JP" sz="1200" b="1" dirty="0" smtClean="0"/>
          </a:p>
          <a:p>
            <a:r>
              <a:rPr lang="ja-JP" altLang="en-US" sz="1100" dirty="0" smtClean="0"/>
              <a:t>　・現行</a:t>
            </a:r>
            <a:r>
              <a:rPr lang="en-US" altLang="ja-JP" sz="1100" dirty="0" smtClean="0"/>
              <a:t>10</a:t>
            </a:r>
            <a:r>
              <a:rPr lang="ja-JP" altLang="en-US" sz="1100" dirty="0" smtClean="0"/>
              <a:t>対</a:t>
            </a:r>
            <a:r>
              <a:rPr lang="en-US" altLang="ja-JP" sz="1100" dirty="0" smtClean="0"/>
              <a:t>1</a:t>
            </a:r>
            <a:r>
              <a:rPr lang="ja-JP" altLang="en-US" sz="1100" dirty="0" smtClean="0"/>
              <a:t>相当　　　　　　　</a:t>
            </a:r>
            <a:endParaRPr lang="en-US" altLang="ja-JP" sz="1100" dirty="0" smtClean="0"/>
          </a:p>
          <a:p>
            <a:r>
              <a:rPr kumimoji="1" lang="ja-JP" altLang="en-US" sz="1100" dirty="0" smtClean="0"/>
              <a:t>　・看護比率</a:t>
            </a:r>
            <a:r>
              <a:rPr kumimoji="1" lang="en-US" altLang="ja-JP" sz="1100" dirty="0" smtClean="0"/>
              <a:t>7</a:t>
            </a:r>
            <a:r>
              <a:rPr kumimoji="1" lang="ja-JP" altLang="en-US" sz="1100" dirty="0" smtClean="0"/>
              <a:t>割</a:t>
            </a:r>
            <a:endParaRPr kumimoji="1" lang="en-US" altLang="ja-JP" sz="1100" dirty="0" smtClean="0"/>
          </a:p>
          <a:p>
            <a:r>
              <a:rPr lang="ja-JP" altLang="en-US" sz="1100" dirty="0" smtClean="0"/>
              <a:t>　・在院日数</a:t>
            </a:r>
            <a:r>
              <a:rPr lang="en-US" altLang="ja-JP" sz="1100" dirty="0" smtClean="0"/>
              <a:t>21</a:t>
            </a:r>
            <a:r>
              <a:rPr lang="ja-JP" altLang="en-US" sz="1100" dirty="0" smtClean="0"/>
              <a:t>日</a:t>
            </a:r>
            <a:endParaRPr kumimoji="1" lang="ja-JP" altLang="en-US" sz="1100" dirty="0"/>
          </a:p>
        </p:txBody>
      </p:sp>
      <p:sp>
        <p:nvSpPr>
          <p:cNvPr id="19" name="角丸四角形 18"/>
          <p:cNvSpPr/>
          <p:nvPr/>
        </p:nvSpPr>
        <p:spPr>
          <a:xfrm>
            <a:off x="1109058" y="1534403"/>
            <a:ext cx="5545393" cy="87450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二等辺三角形 21"/>
          <p:cNvSpPr/>
          <p:nvPr/>
        </p:nvSpPr>
        <p:spPr>
          <a:xfrm rot="5400000">
            <a:off x="6678347" y="1868395"/>
            <a:ext cx="368453" cy="25097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7073839" y="1609163"/>
            <a:ext cx="1906291" cy="784830"/>
          </a:xfrm>
          <a:prstGeom prst="rect">
            <a:avLst/>
          </a:prstGeom>
          <a:noFill/>
          <a:ln>
            <a:solidFill>
              <a:schemeClr val="tx1">
                <a:lumMod val="50000"/>
                <a:lumOff val="50000"/>
              </a:schemeClr>
            </a:solidFill>
          </a:ln>
        </p:spPr>
        <p:txBody>
          <a:bodyPr wrap="none" rtlCol="0">
            <a:spAutoFit/>
          </a:bodyPr>
          <a:lstStyle/>
          <a:p>
            <a:r>
              <a:rPr lang="ja-JP" altLang="en-US" sz="1200" b="1" dirty="0" smtClean="0"/>
              <a:t>診療</a:t>
            </a:r>
            <a:r>
              <a:rPr lang="ja-JP" altLang="en-US" sz="1200" b="1" dirty="0"/>
              <a:t>実績</a:t>
            </a:r>
            <a:r>
              <a:rPr kumimoji="1" lang="ja-JP" altLang="en-US" sz="1200" b="1" dirty="0" smtClean="0"/>
              <a:t>部分</a:t>
            </a:r>
            <a:endParaRPr kumimoji="1" lang="en-US" altLang="ja-JP" sz="1200" b="1" dirty="0" smtClean="0"/>
          </a:p>
          <a:p>
            <a:r>
              <a:rPr lang="ja-JP" altLang="en-US" sz="1100" dirty="0" smtClean="0"/>
              <a:t>　・</a:t>
            </a:r>
            <a:r>
              <a:rPr lang="en-US" altLang="ja-JP" sz="1100" dirty="0" smtClean="0"/>
              <a:t>2018</a:t>
            </a:r>
            <a:r>
              <a:rPr lang="ja-JP" altLang="en-US" sz="1100" dirty="0" smtClean="0"/>
              <a:t>年改定は看護必要度</a:t>
            </a:r>
            <a:endParaRPr lang="en-US" altLang="ja-JP" sz="1100" dirty="0" smtClean="0"/>
          </a:p>
          <a:p>
            <a:r>
              <a:rPr kumimoji="1" lang="ja-JP" altLang="en-US" sz="1100" dirty="0" smtClean="0"/>
              <a:t>　・</a:t>
            </a:r>
            <a:r>
              <a:rPr kumimoji="1" lang="en-US" altLang="ja-JP" sz="1100" dirty="0" smtClean="0"/>
              <a:t>2020</a:t>
            </a:r>
            <a:r>
              <a:rPr kumimoji="1" lang="ja-JP" altLang="en-US" sz="1100" dirty="0" smtClean="0"/>
              <a:t>年改定以降は新基準</a:t>
            </a:r>
            <a:endParaRPr kumimoji="1" lang="en-US" altLang="ja-JP" sz="1100" dirty="0" smtClean="0"/>
          </a:p>
          <a:p>
            <a:r>
              <a:rPr kumimoji="1" lang="ja-JP" altLang="en-US" sz="1100" dirty="0" smtClean="0"/>
              <a:t>　・入院料１は</a:t>
            </a:r>
            <a:r>
              <a:rPr kumimoji="1" lang="en-US" altLang="ja-JP" sz="1100" dirty="0" smtClean="0"/>
              <a:t>7</a:t>
            </a:r>
            <a:r>
              <a:rPr kumimoji="1" lang="ja-JP" altLang="en-US" sz="1100" dirty="0" smtClean="0"/>
              <a:t>対</a:t>
            </a:r>
            <a:r>
              <a:rPr kumimoji="1" lang="en-US" altLang="ja-JP" sz="1100" dirty="0" smtClean="0"/>
              <a:t>1</a:t>
            </a:r>
            <a:r>
              <a:rPr kumimoji="1" lang="ja-JP" altLang="en-US" sz="1100" dirty="0" smtClean="0"/>
              <a:t>相当</a:t>
            </a:r>
            <a:endParaRPr kumimoji="1" lang="ja-JP" altLang="en-US" sz="1100" dirty="0"/>
          </a:p>
        </p:txBody>
      </p:sp>
      <p:sp>
        <p:nvSpPr>
          <p:cNvPr id="14" name="テキスト ボックス 13"/>
          <p:cNvSpPr txBox="1"/>
          <p:nvPr/>
        </p:nvSpPr>
        <p:spPr>
          <a:xfrm>
            <a:off x="904050" y="4127803"/>
            <a:ext cx="7994496" cy="523220"/>
          </a:xfrm>
          <a:prstGeom prst="rect">
            <a:avLst/>
          </a:prstGeom>
          <a:noFill/>
          <a:ln>
            <a:solidFill>
              <a:schemeClr val="tx1">
                <a:lumMod val="50000"/>
                <a:lumOff val="50000"/>
              </a:schemeClr>
            </a:solidFill>
          </a:ln>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a:t>
            </a:r>
            <a:r>
              <a:rPr kumimoji="1" lang="en-US" altLang="ja-JP" sz="1400" dirty="0" smtClean="0">
                <a:latin typeface="メイリオ" panose="020B0604030504040204" pitchFamily="50" charset="-128"/>
                <a:ea typeface="メイリオ" panose="020B0604030504040204" pitchFamily="50" charset="-128"/>
              </a:rPr>
              <a:t>2018</a:t>
            </a:r>
            <a:r>
              <a:rPr kumimoji="1" lang="ja-JP" altLang="en-US" sz="1400" dirty="0" smtClean="0">
                <a:latin typeface="メイリオ" panose="020B0604030504040204" pitchFamily="50" charset="-128"/>
                <a:ea typeface="メイリオ" panose="020B0604030504040204" pitchFamily="50" charset="-128"/>
              </a:rPr>
              <a:t>年度の改定では、混乱を最小限とするため、現行の重症度、医療・看護必要度</a:t>
            </a:r>
            <a:r>
              <a:rPr lang="ja-JP" altLang="en-US" sz="1400" dirty="0" smtClean="0">
                <a:latin typeface="メイリオ" panose="020B0604030504040204" pitchFamily="50" charset="-128"/>
                <a:ea typeface="メイリオ" panose="020B0604030504040204" pitchFamily="50" charset="-128"/>
              </a:rPr>
              <a:t>を用いて、</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各入院料の診療実績評価を行う予定。</a:t>
            </a:r>
            <a:endParaRPr lang="en-US" altLang="ja-JP" sz="1400" dirty="0" smtClean="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159306" y="4852733"/>
            <a:ext cx="8802410" cy="1015663"/>
          </a:xfrm>
          <a:prstGeom prst="rect">
            <a:avLst/>
          </a:prstGeom>
          <a:noFill/>
          <a:ln>
            <a:solidFill>
              <a:srgbClr val="FF0000"/>
            </a:solidFill>
          </a:ln>
        </p:spPr>
        <p:txBody>
          <a:bodyPr wrap="none" rtlCol="0">
            <a:spAutoFit/>
          </a:bodyPr>
          <a:lstStyle/>
          <a:p>
            <a:r>
              <a:rPr kumimoji="1" lang="ja-JP" altLang="en-US" sz="1200" dirty="0" smtClean="0">
                <a:solidFill>
                  <a:srgbClr val="FF0000"/>
                </a:solidFill>
                <a:latin typeface="メイリオ" panose="020B0604030504040204" pitchFamily="50" charset="-128"/>
                <a:ea typeface="メイリオ" panose="020B0604030504040204" pitchFamily="50" charset="-128"/>
              </a:rPr>
              <a:t>＜経営的な課題＞</a:t>
            </a:r>
            <a:endParaRPr kumimoji="1" lang="en-US" altLang="ja-JP" sz="1200" dirty="0" smtClean="0">
              <a:solidFill>
                <a:srgbClr val="FF0000"/>
              </a:solidFill>
              <a:latin typeface="メイリオ" panose="020B0604030504040204" pitchFamily="50" charset="-128"/>
              <a:ea typeface="メイリオ" panose="020B0604030504040204" pitchFamily="50" charset="-128"/>
            </a:endParaRPr>
          </a:p>
          <a:p>
            <a:r>
              <a:rPr lang="ja-JP" altLang="en-US" sz="1200" dirty="0" smtClean="0">
                <a:solidFill>
                  <a:srgbClr val="FF0000"/>
                </a:solidFill>
                <a:latin typeface="メイリオ" panose="020B0604030504040204" pitchFamily="50" charset="-128"/>
                <a:ea typeface="メイリオ" panose="020B0604030504040204" pitchFamily="50" charset="-128"/>
              </a:rPr>
              <a:t>・これまで病棟の職員の配置は看護師配置を基本的としてきた。今回の改定では、入院料１以外は</a:t>
            </a:r>
            <a:r>
              <a:rPr kumimoji="1" lang="ja-JP" altLang="en-US" sz="1200" dirty="0" smtClean="0">
                <a:solidFill>
                  <a:srgbClr val="FF0000"/>
                </a:solidFill>
                <a:latin typeface="メイリオ" panose="020B0604030504040204" pitchFamily="50" charset="-128"/>
                <a:ea typeface="メイリオ" panose="020B0604030504040204" pitchFamily="50" charset="-128"/>
              </a:rPr>
              <a:t>基本部分の</a:t>
            </a:r>
            <a:r>
              <a:rPr kumimoji="1" lang="en-US" altLang="ja-JP" sz="1200" dirty="0" smtClean="0">
                <a:solidFill>
                  <a:srgbClr val="FF0000"/>
                </a:solidFill>
                <a:latin typeface="メイリオ" panose="020B0604030504040204" pitchFamily="50" charset="-128"/>
                <a:ea typeface="メイリオ" panose="020B0604030504040204" pitchFamily="50" charset="-128"/>
              </a:rPr>
              <a:t>10</a:t>
            </a:r>
            <a:r>
              <a:rPr kumimoji="1" lang="ja-JP" altLang="en-US" sz="1200" dirty="0" smtClean="0">
                <a:solidFill>
                  <a:srgbClr val="FF0000"/>
                </a:solidFill>
                <a:latin typeface="メイリオ" panose="020B0604030504040204" pitchFamily="50" charset="-128"/>
                <a:ea typeface="メイリオ" panose="020B0604030504040204" pitchFamily="50" charset="-128"/>
              </a:rPr>
              <a:t>対</a:t>
            </a:r>
            <a:r>
              <a:rPr kumimoji="1" lang="en-US" altLang="ja-JP" sz="1200" dirty="0" smtClean="0">
                <a:solidFill>
                  <a:srgbClr val="FF0000"/>
                </a:solidFill>
                <a:latin typeface="メイリオ" panose="020B0604030504040204" pitchFamily="50" charset="-128"/>
                <a:ea typeface="メイリオ" panose="020B0604030504040204" pitchFamily="50" charset="-128"/>
              </a:rPr>
              <a:t>1</a:t>
            </a:r>
            <a:r>
              <a:rPr kumimoji="1" lang="ja-JP" altLang="en-US" sz="1200" dirty="0" smtClean="0">
                <a:solidFill>
                  <a:srgbClr val="FF0000"/>
                </a:solidFill>
                <a:latin typeface="メイリオ" panose="020B0604030504040204" pitchFamily="50" charset="-128"/>
                <a:ea typeface="メイリオ" panose="020B0604030504040204" pitchFamily="50" charset="-128"/>
              </a:rPr>
              <a:t>の配置</a:t>
            </a:r>
            <a:endParaRPr kumimoji="1" lang="en-US" altLang="ja-JP" sz="1200" dirty="0" smtClean="0">
              <a:solidFill>
                <a:srgbClr val="FF0000"/>
              </a:solidFill>
              <a:latin typeface="メイリオ" panose="020B0604030504040204" pitchFamily="50" charset="-128"/>
              <a:ea typeface="メイリオ" panose="020B0604030504040204" pitchFamily="50" charset="-128"/>
            </a:endParaRPr>
          </a:p>
          <a:p>
            <a:r>
              <a:rPr kumimoji="1" lang="ja-JP" altLang="en-US" sz="1200" dirty="0" smtClean="0">
                <a:solidFill>
                  <a:srgbClr val="FF0000"/>
                </a:solidFill>
                <a:latin typeface="メイリオ" panose="020B0604030504040204" pitchFamily="50" charset="-128"/>
                <a:ea typeface="メイリオ" panose="020B0604030504040204" pitchFamily="50" charset="-128"/>
              </a:rPr>
              <a:t>（他に夜間看護配置等）を満たしていれば良く、入院料２，３などは、</a:t>
            </a:r>
            <a:r>
              <a:rPr lang="ja-JP" altLang="en-US" sz="1200" dirty="0" smtClean="0">
                <a:solidFill>
                  <a:srgbClr val="FF0000"/>
                </a:solidFill>
                <a:latin typeface="メイリオ" panose="020B0604030504040204" pitchFamily="50" charset="-128"/>
                <a:ea typeface="メイリオ" panose="020B0604030504040204" pitchFamily="50" charset="-128"/>
              </a:rPr>
              <a:t>入院料・加算・手技料収入に合わせたコメディカルの</a:t>
            </a:r>
            <a:endParaRPr lang="en-US" altLang="ja-JP" sz="1200" dirty="0" smtClean="0">
              <a:solidFill>
                <a:srgbClr val="FF0000"/>
              </a:solidFill>
              <a:latin typeface="メイリオ" panose="020B0604030504040204" pitchFamily="50" charset="-128"/>
              <a:ea typeface="メイリオ" panose="020B0604030504040204" pitchFamily="50" charset="-128"/>
            </a:endParaRPr>
          </a:p>
          <a:p>
            <a:r>
              <a:rPr lang="ja-JP" altLang="en-US" sz="1200" dirty="0">
                <a:solidFill>
                  <a:srgbClr val="FF0000"/>
                </a:solidFill>
                <a:latin typeface="メイリオ" panose="020B0604030504040204" pitchFamily="50" charset="-128"/>
                <a:ea typeface="メイリオ" panose="020B0604030504040204" pitchFamily="50" charset="-128"/>
              </a:rPr>
              <a:t>　</a:t>
            </a:r>
            <a:r>
              <a:rPr lang="ja-JP" altLang="en-US" sz="1200" dirty="0" smtClean="0">
                <a:solidFill>
                  <a:srgbClr val="FF0000"/>
                </a:solidFill>
                <a:latin typeface="メイリオ" panose="020B0604030504040204" pitchFamily="50" charset="-128"/>
                <a:ea typeface="メイリオ" panose="020B0604030504040204" pitchFamily="50" charset="-128"/>
              </a:rPr>
              <a:t>適正配置が経営のカギを握る。</a:t>
            </a:r>
            <a:endParaRPr lang="en-US" altLang="ja-JP" sz="1200" dirty="0" smtClean="0">
              <a:solidFill>
                <a:srgbClr val="FF0000"/>
              </a:solidFill>
              <a:latin typeface="メイリオ" panose="020B0604030504040204" pitchFamily="50" charset="-128"/>
              <a:ea typeface="メイリオ" panose="020B0604030504040204" pitchFamily="50" charset="-128"/>
            </a:endParaRPr>
          </a:p>
          <a:p>
            <a:r>
              <a:rPr kumimoji="1" lang="ja-JP" altLang="en-US" sz="1200" dirty="0">
                <a:solidFill>
                  <a:srgbClr val="FF0000"/>
                </a:solidFill>
                <a:latin typeface="メイリオ" panose="020B0604030504040204" pitchFamily="50" charset="-128"/>
                <a:ea typeface="メイリオ" panose="020B0604030504040204" pitchFamily="50" charset="-128"/>
              </a:rPr>
              <a:t>　</a:t>
            </a:r>
            <a:r>
              <a:rPr kumimoji="1" lang="ja-JP" altLang="en-US" sz="1200" dirty="0" smtClean="0">
                <a:solidFill>
                  <a:srgbClr val="FF0000"/>
                </a:solidFill>
                <a:latin typeface="メイリオ" panose="020B0604030504040204" pitchFamily="50" charset="-128"/>
                <a:ea typeface="メイリオ" panose="020B0604030504040204" pitchFamily="50" charset="-128"/>
              </a:rPr>
              <a:t>ただ、安易な人員増は固定費の増大を招くため費用対効果を見極めることが重要となる）</a:t>
            </a:r>
            <a:endParaRPr kumimoji="1" lang="ja-JP" altLang="en-US" sz="12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89605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000" dirty="0" smtClean="0"/>
              <a:t>評価の基本的な考え方　①評価指標と基準</a:t>
            </a:r>
            <a:endParaRPr kumimoji="1" lang="ja-JP" altLang="en-US" sz="2000" dirty="0"/>
          </a:p>
        </p:txBody>
      </p:sp>
      <p:sp>
        <p:nvSpPr>
          <p:cNvPr id="3" name="スライド番号プレースホルダー 2"/>
          <p:cNvSpPr>
            <a:spLocks noGrp="1"/>
          </p:cNvSpPr>
          <p:nvPr>
            <p:ph type="sldNum" sz="quarter" idx="12"/>
          </p:nvPr>
        </p:nvSpPr>
        <p:spPr/>
        <p:txBody>
          <a:bodyPr/>
          <a:lstStyle/>
          <a:p>
            <a:fld id="{6B36F8E1-7DB6-406F-BD5C-6442B8C3131F}" type="slidenum">
              <a:rPr kumimoji="1" lang="ja-JP" altLang="en-US" smtClean="0">
                <a:solidFill>
                  <a:schemeClr val="tx1"/>
                </a:solidFill>
              </a:rPr>
              <a:t>14</a:t>
            </a:fld>
            <a:endParaRPr kumimoji="1" lang="ja-JP" altLang="en-US">
              <a:solidFill>
                <a:schemeClr val="tx1"/>
              </a:solidFill>
            </a:endParaRPr>
          </a:p>
        </p:txBody>
      </p:sp>
      <p:pic>
        <p:nvPicPr>
          <p:cNvPr id="4" name="図 3"/>
          <p:cNvPicPr>
            <a:picLocks noChangeAspect="1"/>
          </p:cNvPicPr>
          <p:nvPr/>
        </p:nvPicPr>
        <p:blipFill>
          <a:blip r:embed="rId2"/>
          <a:stretch>
            <a:fillRect/>
          </a:stretch>
        </p:blipFill>
        <p:spPr>
          <a:xfrm>
            <a:off x="251459" y="783833"/>
            <a:ext cx="8478676" cy="5290334"/>
          </a:xfrm>
          <a:prstGeom prst="rect">
            <a:avLst/>
          </a:prstGeom>
        </p:spPr>
      </p:pic>
      <p:cxnSp>
        <p:nvCxnSpPr>
          <p:cNvPr id="6" name="直線コネクタ 5"/>
          <p:cNvCxnSpPr/>
          <p:nvPr/>
        </p:nvCxnSpPr>
        <p:spPr>
          <a:xfrm>
            <a:off x="3097427" y="1598141"/>
            <a:ext cx="531193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786713" y="1791730"/>
            <a:ext cx="31715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772032" y="2005914"/>
            <a:ext cx="5642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5898292" y="3064476"/>
            <a:ext cx="241368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786713" y="3266303"/>
            <a:ext cx="218303"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885567" y="3501081"/>
            <a:ext cx="2088292"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1853513" y="3711146"/>
            <a:ext cx="272175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885567" y="4769708"/>
            <a:ext cx="694861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839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000" dirty="0"/>
              <a:t>評価の基本的な考え方　②機能別の評価</a:t>
            </a:r>
            <a:endParaRPr kumimoji="1"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solidFill>
                  <a:schemeClr val="tx1"/>
                </a:solidFill>
              </a:rPr>
              <a:t>15</a:t>
            </a:fld>
            <a:endParaRPr kumimoji="1" lang="ja-JP" altLang="en-US" dirty="0">
              <a:solidFill>
                <a:schemeClr val="tx1"/>
              </a:solidFill>
            </a:endParaRPr>
          </a:p>
        </p:txBody>
      </p:sp>
      <p:graphicFrame>
        <p:nvGraphicFramePr>
          <p:cNvPr id="5" name="表 4"/>
          <p:cNvGraphicFramePr>
            <a:graphicFrameLocks noGrp="1"/>
          </p:cNvGraphicFramePr>
          <p:nvPr>
            <p:extLst>
              <p:ext uri="{D42A27DB-BD31-4B8C-83A1-F6EECF244321}">
                <p14:modId xmlns:p14="http://schemas.microsoft.com/office/powerpoint/2010/main" val="3402494669"/>
              </p:ext>
            </p:extLst>
          </p:nvPr>
        </p:nvGraphicFramePr>
        <p:xfrm>
          <a:off x="320284" y="779124"/>
          <a:ext cx="8715560" cy="5326707"/>
        </p:xfrm>
        <a:graphic>
          <a:graphicData uri="http://schemas.openxmlformats.org/drawingml/2006/table">
            <a:tbl>
              <a:tblPr firstRow="1" bandRow="1">
                <a:tableStyleId>{5940675A-B579-460E-94D1-54222C63F5DA}</a:tableStyleId>
              </a:tblPr>
              <a:tblGrid>
                <a:gridCol w="1743112"/>
                <a:gridCol w="1743112"/>
                <a:gridCol w="1743112"/>
                <a:gridCol w="1539438"/>
                <a:gridCol w="1946786"/>
              </a:tblGrid>
              <a:tr h="523158">
                <a:tc>
                  <a:txBody>
                    <a:bodyPr/>
                    <a:lstStyle/>
                    <a:p>
                      <a:r>
                        <a:rPr kumimoji="1" lang="ja-JP" altLang="en-US" sz="900" dirty="0" smtClean="0"/>
                        <a:t>新区分</a:t>
                      </a:r>
                      <a:endParaRPr kumimoji="1" lang="ja-JP" altLang="en-US" sz="900" dirty="0"/>
                    </a:p>
                  </a:txBody>
                  <a:tcPr>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r>
                        <a:rPr kumimoji="1" lang="ja-JP" altLang="en-US" sz="900" dirty="0" smtClean="0"/>
                        <a:t>療養病棟入院料</a:t>
                      </a:r>
                      <a:endParaRPr kumimoji="1" lang="ja-JP" altLang="en-US" sz="9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99CCFF"/>
                    </a:solidFill>
                  </a:tcPr>
                </a:tc>
                <a:tc>
                  <a:txBody>
                    <a:bodyPr/>
                    <a:lstStyle/>
                    <a:p>
                      <a:r>
                        <a:rPr kumimoji="1" lang="ja-JP" altLang="en-US" sz="900" dirty="0" smtClean="0"/>
                        <a:t>急性期～長期療養</a:t>
                      </a:r>
                      <a:endParaRPr kumimoji="1" lang="en-US" altLang="ja-JP" sz="900" dirty="0" smtClean="0"/>
                    </a:p>
                    <a:p>
                      <a:r>
                        <a:rPr kumimoji="1" lang="ja-JP" altLang="en-US" sz="900" dirty="0" smtClean="0"/>
                        <a:t>地域包括ケア病棟入院料</a:t>
                      </a:r>
                      <a:endParaRPr kumimoji="1" lang="en-US" altLang="ja-JP" sz="900" dirty="0" smtClean="0"/>
                    </a:p>
                    <a:p>
                      <a:r>
                        <a:rPr kumimoji="1" lang="ja-JP" altLang="en-US" sz="900" dirty="0" smtClean="0"/>
                        <a:t>回復期リハビリテーション病棟</a:t>
                      </a:r>
                      <a:endParaRPr kumimoji="1" lang="ja-JP" altLang="en-US" sz="9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99FF99"/>
                    </a:solidFill>
                  </a:tcPr>
                </a:tc>
                <a:tc>
                  <a:txBody>
                    <a:bodyPr/>
                    <a:lstStyle/>
                    <a:p>
                      <a:r>
                        <a:rPr kumimoji="1" lang="ja-JP" altLang="en-US" sz="900" dirty="0" smtClean="0"/>
                        <a:t>地域一般入院料</a:t>
                      </a:r>
                      <a:endParaRPr kumimoji="1" lang="ja-JP" altLang="en-US" sz="9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rgbClr val="99FF99"/>
                    </a:solidFill>
                  </a:tcPr>
                </a:tc>
                <a:tc>
                  <a:txBody>
                    <a:bodyPr/>
                    <a:lstStyle/>
                    <a:p>
                      <a:r>
                        <a:rPr kumimoji="1" lang="ja-JP" altLang="en-US" sz="900" dirty="0" smtClean="0"/>
                        <a:t>急性期一般入院料</a:t>
                      </a:r>
                      <a:endParaRPr kumimoji="1" lang="ja-JP" altLang="en-US" sz="900" dirty="0"/>
                    </a:p>
                  </a:txBody>
                  <a:tcPr>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solidFill>
                      <a:srgbClr val="FAEDE7"/>
                    </a:solidFill>
                  </a:tcPr>
                </a:tc>
              </a:tr>
              <a:tr h="523158">
                <a:tc>
                  <a:txBody>
                    <a:bodyPr/>
                    <a:lstStyle/>
                    <a:p>
                      <a:r>
                        <a:rPr kumimoji="1" lang="ja-JP" altLang="en-US" sz="900" dirty="0" smtClean="0"/>
                        <a:t>現行</a:t>
                      </a:r>
                      <a:endParaRPr kumimoji="1" lang="ja-JP" altLang="en-US" sz="900" dirty="0"/>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900" dirty="0" smtClean="0"/>
                        <a:t>療養病棟入院基本料１</a:t>
                      </a:r>
                      <a:endParaRPr kumimoji="1" lang="en-US" altLang="ja-JP" sz="900" dirty="0" smtClean="0"/>
                    </a:p>
                    <a:p>
                      <a:r>
                        <a:rPr kumimoji="1" lang="ja-JP" altLang="en-US" sz="900" dirty="0" smtClean="0"/>
                        <a:t>療養病棟入院基本料２</a:t>
                      </a:r>
                      <a:endParaRPr kumimoji="1" lang="en-US" altLang="ja-JP" sz="900" dirty="0" smtClean="0"/>
                    </a:p>
                    <a:p>
                      <a:r>
                        <a:rPr kumimoji="1" lang="ja-JP" altLang="en-US" sz="900" dirty="0" smtClean="0"/>
                        <a:t>（医療区分２，３割合</a:t>
                      </a:r>
                      <a:r>
                        <a:rPr kumimoji="1" lang="en-US" altLang="ja-JP" sz="900" dirty="0" smtClean="0"/>
                        <a:t>50%</a:t>
                      </a:r>
                      <a:r>
                        <a:rPr kumimoji="1" lang="ja-JP" altLang="en-US" sz="900" dirty="0" smtClean="0"/>
                        <a:t>以上）</a:t>
                      </a:r>
                      <a:endParaRPr kumimoji="1" lang="ja-JP" altLang="en-US" sz="9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900" dirty="0" smtClean="0"/>
                        <a:t>地域包括ケア病棟</a:t>
                      </a:r>
                      <a:endParaRPr kumimoji="1" lang="en-US" altLang="ja-JP" sz="900" dirty="0" smtClean="0"/>
                    </a:p>
                    <a:p>
                      <a:r>
                        <a:rPr kumimoji="1" lang="ja-JP" altLang="en-US" sz="900" dirty="0" smtClean="0"/>
                        <a:t>回復期リハビリテーション病棟</a:t>
                      </a:r>
                      <a:endParaRPr kumimoji="1" lang="ja-JP" altLang="en-US" sz="9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en-US" altLang="ja-JP" sz="900" dirty="0" smtClean="0"/>
                        <a:t>13:1</a:t>
                      </a:r>
                      <a:r>
                        <a:rPr kumimoji="1" lang="ja-JP" altLang="en-US" sz="900" dirty="0" smtClean="0"/>
                        <a:t>一般病棟入院料</a:t>
                      </a:r>
                      <a:endParaRPr kumimoji="1" lang="en-US" altLang="ja-JP" sz="900" dirty="0" smtClean="0"/>
                    </a:p>
                    <a:p>
                      <a:r>
                        <a:rPr kumimoji="1" lang="en-US" altLang="ja-JP" sz="900" dirty="0" smtClean="0"/>
                        <a:t>15:1</a:t>
                      </a:r>
                      <a:r>
                        <a:rPr kumimoji="1" lang="ja-JP" altLang="en-US" sz="900" dirty="0" smtClean="0"/>
                        <a:t>一般病棟入院料</a:t>
                      </a:r>
                      <a:endParaRPr kumimoji="1" lang="ja-JP" altLang="en-US" sz="9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en-US" altLang="ja-JP" sz="900" dirty="0" smtClean="0"/>
                        <a:t>7:1</a:t>
                      </a:r>
                      <a:r>
                        <a:rPr kumimoji="1" lang="ja-JP" altLang="en-US" sz="900" dirty="0" smtClean="0"/>
                        <a:t>一般病棟入院料</a:t>
                      </a:r>
                      <a:endParaRPr kumimoji="1" lang="en-US" altLang="ja-JP" sz="900" dirty="0" smtClean="0"/>
                    </a:p>
                    <a:p>
                      <a:r>
                        <a:rPr kumimoji="1" lang="en-US" altLang="ja-JP" sz="900" dirty="0" smtClean="0"/>
                        <a:t>10:1</a:t>
                      </a:r>
                      <a:r>
                        <a:rPr kumimoji="1" lang="ja-JP" altLang="en-US" sz="900" dirty="0" smtClean="0"/>
                        <a:t>一般病棟入院料</a:t>
                      </a:r>
                      <a:endParaRPr kumimoji="1" lang="ja-JP" altLang="en-US" sz="900" dirty="0"/>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07276">
                <a:tc>
                  <a:txBody>
                    <a:bodyPr/>
                    <a:lstStyle/>
                    <a:p>
                      <a:r>
                        <a:rPr kumimoji="1" lang="ja-JP" altLang="en-US" sz="900" b="1" dirty="0" smtClean="0"/>
                        <a:t>実績に応じた段階的な</a:t>
                      </a:r>
                      <a:endParaRPr kumimoji="1" lang="en-US" altLang="ja-JP" sz="900" b="1" dirty="0" smtClean="0"/>
                    </a:p>
                    <a:p>
                      <a:r>
                        <a:rPr kumimoji="1" lang="ja-JP" altLang="en-US" sz="900" b="1" dirty="0" smtClean="0"/>
                        <a:t>評価の要件</a:t>
                      </a:r>
                      <a:endParaRPr kumimoji="1" lang="en-US" altLang="ja-JP" sz="900" b="1" dirty="0" smtClean="0"/>
                    </a:p>
                    <a:p>
                      <a:r>
                        <a:rPr kumimoji="1" lang="ja-JP" altLang="en-US" sz="1100" b="1" dirty="0" smtClean="0">
                          <a:solidFill>
                            <a:srgbClr val="0070C0"/>
                          </a:solidFill>
                        </a:rPr>
                        <a:t>（</a:t>
                      </a:r>
                      <a:r>
                        <a:rPr kumimoji="1" lang="en-US" altLang="ja-JP" sz="1100" b="1" dirty="0" smtClean="0">
                          <a:solidFill>
                            <a:srgbClr val="0070C0"/>
                          </a:solidFill>
                        </a:rPr>
                        <a:t>2</a:t>
                      </a:r>
                      <a:r>
                        <a:rPr kumimoji="1" lang="ja-JP" altLang="en-US" sz="1100" b="1" dirty="0" smtClean="0">
                          <a:solidFill>
                            <a:srgbClr val="0070C0"/>
                          </a:solidFill>
                        </a:rPr>
                        <a:t>階部分）</a:t>
                      </a:r>
                      <a:endParaRPr kumimoji="1" lang="ja-JP" altLang="en-US" sz="1100" b="1" dirty="0">
                        <a:solidFill>
                          <a:srgbClr val="0070C0"/>
                        </a:solidFill>
                      </a:endParaRPr>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900" dirty="0" smtClean="0"/>
                        <a:t>○○料</a:t>
                      </a:r>
                      <a:endParaRPr kumimoji="1" lang="en-US" altLang="ja-JP" sz="900" dirty="0" smtClean="0"/>
                    </a:p>
                    <a:p>
                      <a:r>
                        <a:rPr kumimoji="1" lang="ja-JP" altLang="en-US" sz="900" dirty="0" smtClean="0"/>
                        <a:t>❐ 実績による評価部分</a:t>
                      </a:r>
                      <a:endParaRPr kumimoji="1" lang="en-US" altLang="ja-JP" sz="900" dirty="0" smtClean="0"/>
                    </a:p>
                    <a:p>
                      <a:r>
                        <a:rPr kumimoji="1" lang="ja-JP" altLang="en-US" sz="900" dirty="0" smtClean="0"/>
                        <a:t>・医療区分２・３に該当する患者割合○％～○％</a:t>
                      </a:r>
                      <a:endParaRPr kumimoji="1" lang="ja-JP" altLang="en-US" sz="9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900" dirty="0" smtClean="0"/>
                        <a:t>○○料</a:t>
                      </a:r>
                      <a:endParaRPr kumimoji="1" lang="en-US" altLang="ja-JP" sz="900" dirty="0" smtClean="0"/>
                    </a:p>
                    <a:p>
                      <a:r>
                        <a:rPr kumimoji="1" lang="ja-JP" altLang="en-US" sz="900" dirty="0" smtClean="0"/>
                        <a:t>❐ リハビリテーションの実績</a:t>
                      </a:r>
                      <a:endParaRPr kumimoji="1" lang="en-US" altLang="ja-JP" sz="900" dirty="0" smtClean="0"/>
                    </a:p>
                    <a:p>
                      <a:r>
                        <a:rPr kumimoji="1" lang="ja-JP" altLang="en-US" sz="900" dirty="0" smtClean="0"/>
                        <a:t>（回復期リハビリテーション病棟）</a:t>
                      </a:r>
                      <a:endParaRPr kumimoji="1" lang="en-US" altLang="ja-JP" sz="900" dirty="0" smtClean="0"/>
                    </a:p>
                    <a:p>
                      <a:endParaRPr kumimoji="1" lang="en-US" altLang="ja-JP" sz="900" dirty="0" smtClean="0"/>
                    </a:p>
                    <a:p>
                      <a:r>
                        <a:rPr kumimoji="1" lang="ja-JP" altLang="en-US" sz="900" dirty="0" smtClean="0"/>
                        <a:t>○○料</a:t>
                      </a:r>
                      <a:endParaRPr kumimoji="1" lang="en-US" altLang="ja-JP" sz="900" dirty="0" smtClean="0"/>
                    </a:p>
                    <a:p>
                      <a:r>
                        <a:rPr kumimoji="1" lang="ja-JP" altLang="en-US" sz="900" dirty="0" smtClean="0"/>
                        <a:t>❐ 自宅等退院患者や在宅等入院患者の割合</a:t>
                      </a:r>
                      <a:endParaRPr kumimoji="1" lang="en-US" altLang="ja-JP" sz="900" dirty="0" smtClean="0"/>
                    </a:p>
                    <a:p>
                      <a:r>
                        <a:rPr kumimoji="1" lang="ja-JP" altLang="en-US" sz="900" dirty="0" smtClean="0"/>
                        <a:t>（地域包括ケア病棟）</a:t>
                      </a:r>
                      <a:endParaRPr kumimoji="1" lang="ja-JP" altLang="en-US" sz="9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900" dirty="0" smtClean="0"/>
                        <a:t>○○料</a:t>
                      </a:r>
                      <a:endParaRPr kumimoji="1" lang="en-US" altLang="ja-JP" sz="900" dirty="0" smtClean="0"/>
                    </a:p>
                    <a:p>
                      <a:r>
                        <a:rPr kumimoji="1" lang="ja-JP" altLang="en-US" sz="900" dirty="0" smtClean="0"/>
                        <a:t>❐ </a:t>
                      </a:r>
                      <a:r>
                        <a:rPr kumimoji="1" lang="en-US" altLang="ja-JP" sz="900" dirty="0" smtClean="0"/>
                        <a:t>13</a:t>
                      </a:r>
                      <a:r>
                        <a:rPr kumimoji="1" lang="ja-JP" altLang="en-US" sz="900" dirty="0" smtClean="0"/>
                        <a:t>対</a:t>
                      </a:r>
                      <a:r>
                        <a:rPr kumimoji="1" lang="en-US" altLang="ja-JP" sz="900" dirty="0" smtClean="0"/>
                        <a:t>1</a:t>
                      </a:r>
                      <a:r>
                        <a:rPr kumimoji="1" lang="ja-JP" altLang="en-US" sz="900" dirty="0" smtClean="0"/>
                        <a:t>相当の評価部分</a:t>
                      </a:r>
                      <a:endParaRPr kumimoji="1" lang="en-US" altLang="ja-JP" sz="900" dirty="0" smtClean="0"/>
                    </a:p>
                    <a:p>
                      <a:r>
                        <a:rPr kumimoji="1" lang="ja-JP" altLang="en-US" sz="900" dirty="0" smtClean="0"/>
                        <a:t>（現行の</a:t>
                      </a:r>
                      <a:r>
                        <a:rPr kumimoji="1" lang="en-US" altLang="ja-JP" sz="900" dirty="0" smtClean="0"/>
                        <a:t>13</a:t>
                      </a:r>
                      <a:r>
                        <a:rPr kumimoji="1" lang="ja-JP" altLang="en-US" sz="900" dirty="0" smtClean="0"/>
                        <a:t>対</a:t>
                      </a:r>
                      <a:r>
                        <a:rPr kumimoji="1" lang="en-US" altLang="ja-JP" sz="900" dirty="0" smtClean="0"/>
                        <a:t>1</a:t>
                      </a:r>
                      <a:r>
                        <a:rPr kumimoji="1" lang="ja-JP" altLang="en-US" sz="900" dirty="0" smtClean="0"/>
                        <a:t>相当）</a:t>
                      </a:r>
                      <a:endParaRPr kumimoji="1" lang="en-US" altLang="ja-JP" sz="900" dirty="0" smtClean="0"/>
                    </a:p>
                    <a:p>
                      <a:r>
                        <a:rPr kumimoji="1" lang="ja-JP" altLang="en-US" sz="900" dirty="0" smtClean="0"/>
                        <a:t> ・看護配置</a:t>
                      </a:r>
                      <a:r>
                        <a:rPr kumimoji="1" lang="en-US" altLang="ja-JP" sz="900" dirty="0" smtClean="0"/>
                        <a:t>13</a:t>
                      </a:r>
                      <a:r>
                        <a:rPr kumimoji="1" lang="ja-JP" altLang="en-US" sz="900" dirty="0" smtClean="0"/>
                        <a:t>対</a:t>
                      </a:r>
                      <a:r>
                        <a:rPr kumimoji="1" lang="en-US" altLang="ja-JP" sz="900" dirty="0" smtClean="0"/>
                        <a:t>1</a:t>
                      </a:r>
                    </a:p>
                    <a:p>
                      <a:r>
                        <a:rPr kumimoji="1" lang="ja-JP" altLang="en-US" sz="900" dirty="0" smtClean="0"/>
                        <a:t> ・看護比率</a:t>
                      </a:r>
                      <a:r>
                        <a:rPr kumimoji="1" lang="en-US" altLang="ja-JP" sz="900" dirty="0" smtClean="0"/>
                        <a:t>7</a:t>
                      </a:r>
                      <a:r>
                        <a:rPr kumimoji="1" lang="ja-JP" altLang="en-US" sz="900" dirty="0" smtClean="0"/>
                        <a:t>割</a:t>
                      </a:r>
                      <a:endParaRPr kumimoji="1" lang="en-US" altLang="ja-JP" sz="900" dirty="0" smtClean="0"/>
                    </a:p>
                    <a:p>
                      <a:r>
                        <a:rPr kumimoji="1" lang="ja-JP" altLang="en-US" sz="900" dirty="0" smtClean="0"/>
                        <a:t> ・平均在院日数</a:t>
                      </a:r>
                      <a:r>
                        <a:rPr kumimoji="1" lang="en-US" altLang="ja-JP" sz="900" dirty="0" smtClean="0"/>
                        <a:t>24</a:t>
                      </a:r>
                      <a:r>
                        <a:rPr kumimoji="1" lang="ja-JP" altLang="en-US" sz="900" dirty="0" smtClean="0"/>
                        <a:t>日</a:t>
                      </a:r>
                      <a:endParaRPr kumimoji="1" lang="en-US" altLang="ja-JP" sz="900" dirty="0" smtClean="0"/>
                    </a:p>
                    <a:p>
                      <a:endParaRPr kumimoji="1" lang="en-US" altLang="ja-JP" sz="900" dirty="0" smtClean="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900" dirty="0" smtClean="0"/>
                        <a:t>○○料１</a:t>
                      </a:r>
                      <a:endParaRPr kumimoji="1" lang="en-US" altLang="ja-JP" sz="900" dirty="0" smtClean="0"/>
                    </a:p>
                    <a:p>
                      <a:r>
                        <a:rPr kumimoji="1" lang="ja-JP" altLang="en-US" sz="900" dirty="0" smtClean="0"/>
                        <a:t>❐ 最も高い評価部分</a:t>
                      </a:r>
                      <a:endParaRPr kumimoji="1" lang="en-US" altLang="ja-JP" sz="900" dirty="0" smtClean="0"/>
                    </a:p>
                    <a:p>
                      <a:r>
                        <a:rPr kumimoji="1" lang="ja-JP" altLang="en-US" sz="900" dirty="0" smtClean="0"/>
                        <a:t>（現行</a:t>
                      </a:r>
                      <a:r>
                        <a:rPr kumimoji="1" lang="en-US" altLang="ja-JP" sz="900" dirty="0" smtClean="0"/>
                        <a:t>7</a:t>
                      </a:r>
                      <a:r>
                        <a:rPr kumimoji="1" lang="ja-JP" altLang="en-US" sz="900" dirty="0" smtClean="0"/>
                        <a:t>対</a:t>
                      </a:r>
                      <a:r>
                        <a:rPr kumimoji="1" lang="en-US" altLang="ja-JP" sz="900" dirty="0" smtClean="0"/>
                        <a:t>1</a:t>
                      </a:r>
                      <a:r>
                        <a:rPr kumimoji="1" lang="ja-JP" altLang="en-US" sz="900" dirty="0" smtClean="0"/>
                        <a:t>相当：基準も現行通り）</a:t>
                      </a:r>
                      <a:endParaRPr kumimoji="1" lang="en-US" altLang="ja-JP" sz="900" dirty="0" smtClean="0"/>
                    </a:p>
                    <a:p>
                      <a:r>
                        <a:rPr kumimoji="1" lang="en-US" altLang="ja-JP" sz="900" dirty="0" smtClean="0"/>
                        <a:t> </a:t>
                      </a:r>
                      <a:r>
                        <a:rPr kumimoji="1" lang="ja-JP" altLang="en-US" sz="900" dirty="0" smtClean="0"/>
                        <a:t>・点数</a:t>
                      </a:r>
                      <a:r>
                        <a:rPr kumimoji="1" lang="en-US" altLang="ja-JP" sz="900" dirty="0" smtClean="0"/>
                        <a:t>1591</a:t>
                      </a:r>
                      <a:r>
                        <a:rPr kumimoji="1" lang="ja-JP" altLang="en-US" sz="900" dirty="0" smtClean="0"/>
                        <a:t>点</a:t>
                      </a:r>
                      <a:endParaRPr kumimoji="1" lang="en-US" altLang="ja-JP" sz="900" dirty="0" smtClean="0"/>
                    </a:p>
                    <a:p>
                      <a:r>
                        <a:rPr kumimoji="1" lang="en-US" altLang="ja-JP" sz="900" dirty="0" smtClean="0"/>
                        <a:t> </a:t>
                      </a:r>
                      <a:r>
                        <a:rPr kumimoji="1" lang="ja-JP" altLang="en-US" sz="900" dirty="0" smtClean="0"/>
                        <a:t>・看護配置</a:t>
                      </a:r>
                      <a:r>
                        <a:rPr kumimoji="1" lang="en-US" altLang="ja-JP" sz="900" dirty="0" smtClean="0"/>
                        <a:t>7</a:t>
                      </a:r>
                      <a:r>
                        <a:rPr kumimoji="1" lang="ja-JP" altLang="en-US" sz="900" dirty="0" smtClean="0"/>
                        <a:t>対</a:t>
                      </a:r>
                      <a:r>
                        <a:rPr kumimoji="1" lang="en-US" altLang="ja-JP" sz="900" dirty="0" smtClean="0"/>
                        <a:t>1</a:t>
                      </a:r>
                    </a:p>
                    <a:p>
                      <a:r>
                        <a:rPr kumimoji="1" lang="ja-JP" altLang="en-US" sz="900" dirty="0" smtClean="0"/>
                        <a:t> ・看護比率</a:t>
                      </a:r>
                      <a:r>
                        <a:rPr kumimoji="1" lang="en-US" altLang="ja-JP" sz="900" dirty="0" smtClean="0"/>
                        <a:t>7</a:t>
                      </a:r>
                      <a:r>
                        <a:rPr kumimoji="1" lang="ja-JP" altLang="en-US" sz="900" dirty="0" smtClean="0"/>
                        <a:t>割</a:t>
                      </a:r>
                      <a:endParaRPr kumimoji="1" lang="en-US" altLang="ja-JP" sz="900" dirty="0" smtClean="0"/>
                    </a:p>
                    <a:p>
                      <a:r>
                        <a:rPr kumimoji="1" lang="ja-JP" altLang="en-US" sz="900" dirty="0" smtClean="0"/>
                        <a:t> ・平均在院日数</a:t>
                      </a:r>
                      <a:r>
                        <a:rPr kumimoji="1" lang="en-US" altLang="ja-JP" sz="900" dirty="0" smtClean="0"/>
                        <a:t>18</a:t>
                      </a:r>
                      <a:r>
                        <a:rPr kumimoji="1" lang="ja-JP" altLang="en-US" sz="900" dirty="0" smtClean="0"/>
                        <a:t>日</a:t>
                      </a:r>
                      <a:endParaRPr kumimoji="1" lang="en-US" altLang="ja-JP" sz="900" dirty="0" smtClean="0"/>
                    </a:p>
                    <a:p>
                      <a:r>
                        <a:rPr kumimoji="1" lang="ja-JP" altLang="en-US" sz="900" dirty="0" smtClean="0"/>
                        <a:t> ・重症度医療看護必要度○％</a:t>
                      </a:r>
                      <a:endParaRPr kumimoji="1" lang="en-US" altLang="ja-JP" sz="900" dirty="0" smtClean="0"/>
                    </a:p>
                    <a:p>
                      <a:endParaRPr kumimoji="1" lang="en-US" altLang="ja-JP" sz="900" dirty="0" smtClean="0"/>
                    </a:p>
                    <a:p>
                      <a:r>
                        <a:rPr kumimoji="1" lang="ja-JP" altLang="en-US" sz="900" dirty="0" smtClean="0"/>
                        <a:t>○○料２．３</a:t>
                      </a:r>
                      <a:endParaRPr kumimoji="1" lang="en-US" altLang="ja-JP" sz="900" dirty="0" smtClean="0"/>
                    </a:p>
                    <a:p>
                      <a:r>
                        <a:rPr kumimoji="1" lang="ja-JP" altLang="en-US" sz="900" dirty="0" smtClean="0"/>
                        <a:t>❐ 中間的な評価部分</a:t>
                      </a:r>
                      <a:endParaRPr kumimoji="1" lang="en-US" altLang="ja-JP" sz="900" dirty="0" smtClean="0"/>
                    </a:p>
                    <a:p>
                      <a:r>
                        <a:rPr kumimoji="1" lang="ja-JP" altLang="en-US" sz="900" dirty="0" smtClean="0"/>
                        <a:t>・重症度医療看護必要度○～○％</a:t>
                      </a:r>
                      <a:endParaRPr kumimoji="1" lang="en-US" altLang="ja-JP" sz="900" dirty="0" smtClean="0"/>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951198">
                <a:tc>
                  <a:txBody>
                    <a:bodyPr/>
                    <a:lstStyle/>
                    <a:p>
                      <a:r>
                        <a:rPr kumimoji="1" lang="ja-JP" altLang="en-US" sz="900" b="1" dirty="0" smtClean="0"/>
                        <a:t>基本部分の評価要件</a:t>
                      </a:r>
                      <a:endParaRPr kumimoji="1" lang="en-US" altLang="ja-JP" sz="900" b="1" dirty="0" smtClean="0"/>
                    </a:p>
                    <a:p>
                      <a:r>
                        <a:rPr kumimoji="1" lang="ja-JP" altLang="en-US" sz="1100" b="1" dirty="0" smtClean="0">
                          <a:solidFill>
                            <a:srgbClr val="0070C0"/>
                          </a:solidFill>
                        </a:rPr>
                        <a:t>（</a:t>
                      </a:r>
                      <a:r>
                        <a:rPr kumimoji="1" lang="en-US" altLang="ja-JP" sz="1100" b="1" dirty="0" smtClean="0">
                          <a:solidFill>
                            <a:srgbClr val="0070C0"/>
                          </a:solidFill>
                        </a:rPr>
                        <a:t>1</a:t>
                      </a:r>
                      <a:r>
                        <a:rPr kumimoji="1" lang="ja-JP" altLang="en-US" sz="1100" b="1" dirty="0" smtClean="0">
                          <a:solidFill>
                            <a:srgbClr val="0070C0"/>
                          </a:solidFill>
                        </a:rPr>
                        <a:t>階部分）</a:t>
                      </a:r>
                      <a:endParaRPr kumimoji="1" lang="ja-JP" altLang="en-US" sz="1100" b="1" dirty="0">
                        <a:solidFill>
                          <a:srgbClr val="0070C0"/>
                        </a:solidFill>
                      </a:endParaRPr>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900" dirty="0" smtClean="0"/>
                        <a:t>療養病棟入院料</a:t>
                      </a:r>
                      <a:endParaRPr kumimoji="1" lang="en-US" altLang="ja-JP" sz="900" dirty="0" smtClean="0"/>
                    </a:p>
                    <a:p>
                      <a:r>
                        <a:rPr kumimoji="1" lang="ja-JP" altLang="en-US" sz="900" dirty="0" smtClean="0"/>
                        <a:t>（現行の</a:t>
                      </a:r>
                      <a:r>
                        <a:rPr kumimoji="1" lang="en-US" altLang="ja-JP" sz="900" dirty="0" smtClean="0"/>
                        <a:t>20</a:t>
                      </a:r>
                      <a:r>
                        <a:rPr kumimoji="1" lang="ja-JP" altLang="en-US" sz="900" dirty="0" smtClean="0"/>
                        <a:t>対</a:t>
                      </a:r>
                      <a:r>
                        <a:rPr kumimoji="1" lang="en-US" altLang="ja-JP" sz="900" dirty="0" smtClean="0"/>
                        <a:t>1</a:t>
                      </a:r>
                      <a:r>
                        <a:rPr kumimoji="1" lang="ja-JP" altLang="en-US" sz="900" dirty="0" smtClean="0"/>
                        <a:t>相当）</a:t>
                      </a:r>
                      <a:endParaRPr kumimoji="1" lang="en-US" altLang="ja-JP" sz="900" dirty="0" smtClean="0"/>
                    </a:p>
                    <a:p>
                      <a:r>
                        <a:rPr kumimoji="1" lang="ja-JP" altLang="en-US" sz="900" dirty="0" smtClean="0"/>
                        <a:t>・看護配置</a:t>
                      </a:r>
                      <a:r>
                        <a:rPr kumimoji="1" lang="en-US" altLang="ja-JP" sz="900" dirty="0" smtClean="0"/>
                        <a:t>20</a:t>
                      </a:r>
                      <a:r>
                        <a:rPr kumimoji="1" lang="ja-JP" altLang="en-US" sz="900" dirty="0" smtClean="0"/>
                        <a:t>対</a:t>
                      </a:r>
                      <a:r>
                        <a:rPr kumimoji="1" lang="en-US" altLang="ja-JP" sz="900" dirty="0" smtClean="0"/>
                        <a:t>1</a:t>
                      </a:r>
                    </a:p>
                    <a:p>
                      <a:r>
                        <a:rPr kumimoji="1" lang="ja-JP" altLang="en-US" sz="900" dirty="0" smtClean="0"/>
                        <a:t>・医療区分２，３に該当する患者割合○％</a:t>
                      </a:r>
                      <a:endParaRPr kumimoji="1" lang="ja-JP" altLang="en-US" sz="9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900" dirty="0" smtClean="0"/>
                        <a:t>回復期リハビリテーション病棟入院料</a:t>
                      </a:r>
                      <a:endParaRPr kumimoji="1" lang="en-US" altLang="ja-JP" sz="900" dirty="0" smtClean="0"/>
                    </a:p>
                    <a:p>
                      <a:r>
                        <a:rPr kumimoji="1" lang="ja-JP" altLang="en-US" sz="900" dirty="0" smtClean="0"/>
                        <a:t>（現行の基準通り）</a:t>
                      </a:r>
                      <a:endParaRPr kumimoji="1" lang="en-US" altLang="ja-JP" sz="900" dirty="0" smtClean="0"/>
                    </a:p>
                    <a:p>
                      <a:endParaRPr kumimoji="1" lang="en-US" altLang="ja-JP" sz="900" dirty="0" smtClean="0"/>
                    </a:p>
                    <a:p>
                      <a:r>
                        <a:rPr kumimoji="1" lang="ja-JP" altLang="en-US" sz="900" dirty="0" smtClean="0"/>
                        <a:t>地域包括ケア病棟入院・管理料</a:t>
                      </a:r>
                      <a:endParaRPr kumimoji="1" lang="en-US" altLang="ja-JP" sz="900" dirty="0" smtClean="0"/>
                    </a:p>
                    <a:p>
                      <a:r>
                        <a:rPr kumimoji="1" lang="ja-JP" altLang="en-US" sz="900" dirty="0" smtClean="0"/>
                        <a:t>（現行の基準通り）</a:t>
                      </a:r>
                      <a:endParaRPr kumimoji="1" lang="ja-JP" altLang="en-US" sz="9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900" dirty="0" smtClean="0"/>
                        <a:t>地域一般入院料</a:t>
                      </a:r>
                      <a:endParaRPr kumimoji="1" lang="en-US" altLang="ja-JP" sz="900" dirty="0" smtClean="0"/>
                    </a:p>
                    <a:p>
                      <a:r>
                        <a:rPr kumimoji="1" lang="ja-JP" altLang="en-US" sz="900" dirty="0" smtClean="0"/>
                        <a:t>（現行の</a:t>
                      </a:r>
                      <a:r>
                        <a:rPr kumimoji="1" lang="en-US" altLang="ja-JP" sz="900" dirty="0" smtClean="0"/>
                        <a:t>15</a:t>
                      </a:r>
                      <a:r>
                        <a:rPr kumimoji="1" lang="ja-JP" altLang="en-US" sz="900" dirty="0" smtClean="0"/>
                        <a:t>対</a:t>
                      </a:r>
                      <a:r>
                        <a:rPr kumimoji="1" lang="en-US" altLang="ja-JP" sz="900" dirty="0" smtClean="0"/>
                        <a:t>1</a:t>
                      </a:r>
                      <a:r>
                        <a:rPr kumimoji="1" lang="ja-JP" altLang="en-US" sz="900" dirty="0" smtClean="0"/>
                        <a:t>相当）</a:t>
                      </a:r>
                      <a:endParaRPr kumimoji="1" lang="en-US" altLang="ja-JP" sz="900" dirty="0" smtClean="0"/>
                    </a:p>
                    <a:p>
                      <a:r>
                        <a:rPr kumimoji="1" lang="ja-JP" altLang="en-US" sz="900" dirty="0" smtClean="0"/>
                        <a:t> ・看護配置</a:t>
                      </a:r>
                      <a:r>
                        <a:rPr kumimoji="1" lang="en-US" altLang="ja-JP" sz="900" dirty="0" smtClean="0"/>
                        <a:t>15</a:t>
                      </a:r>
                      <a:r>
                        <a:rPr kumimoji="1" lang="ja-JP" altLang="en-US" sz="900" dirty="0" smtClean="0"/>
                        <a:t>対</a:t>
                      </a:r>
                      <a:r>
                        <a:rPr kumimoji="1" lang="en-US" altLang="ja-JP" sz="900" dirty="0" smtClean="0"/>
                        <a:t>1</a:t>
                      </a:r>
                    </a:p>
                    <a:p>
                      <a:r>
                        <a:rPr kumimoji="1" lang="ja-JP" altLang="en-US" sz="900" dirty="0" smtClean="0"/>
                        <a:t> ・看護比率</a:t>
                      </a:r>
                      <a:r>
                        <a:rPr kumimoji="1" lang="en-US" altLang="ja-JP" sz="900" dirty="0" smtClean="0"/>
                        <a:t>4</a:t>
                      </a:r>
                      <a:r>
                        <a:rPr kumimoji="1" lang="ja-JP" altLang="en-US" sz="900" dirty="0" smtClean="0"/>
                        <a:t>割</a:t>
                      </a:r>
                      <a:endParaRPr kumimoji="1" lang="en-US" altLang="ja-JP" sz="900" dirty="0" smtClean="0"/>
                    </a:p>
                    <a:p>
                      <a:r>
                        <a:rPr kumimoji="1" lang="ja-JP" altLang="en-US" sz="900" dirty="0" smtClean="0"/>
                        <a:t> ・平均在院日数</a:t>
                      </a:r>
                      <a:r>
                        <a:rPr kumimoji="1" lang="en-US" altLang="ja-JP" sz="900" dirty="0" smtClean="0"/>
                        <a:t>60</a:t>
                      </a:r>
                      <a:r>
                        <a:rPr kumimoji="1" lang="ja-JP" altLang="en-US" sz="900" dirty="0" smtClean="0"/>
                        <a:t>日</a:t>
                      </a:r>
                      <a:endParaRPr kumimoji="1" lang="ja-JP" altLang="en-US" sz="9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900" dirty="0" smtClean="0"/>
                        <a:t>急性期一般入院料１～３</a:t>
                      </a:r>
                      <a:endParaRPr kumimoji="1" lang="en-US" altLang="ja-JP" sz="900" dirty="0" smtClean="0"/>
                    </a:p>
                    <a:p>
                      <a:r>
                        <a:rPr kumimoji="1" lang="ja-JP" altLang="en-US" sz="900" dirty="0" smtClean="0"/>
                        <a:t>（現行の</a:t>
                      </a:r>
                      <a:r>
                        <a:rPr kumimoji="1" lang="en-US" altLang="ja-JP" sz="900" dirty="0" smtClean="0"/>
                        <a:t>10</a:t>
                      </a:r>
                      <a:r>
                        <a:rPr kumimoji="1" lang="ja-JP" altLang="en-US" sz="900" dirty="0" smtClean="0"/>
                        <a:t>対</a:t>
                      </a:r>
                      <a:r>
                        <a:rPr kumimoji="1" lang="en-US" altLang="ja-JP" sz="900" dirty="0" smtClean="0"/>
                        <a:t>1</a:t>
                      </a:r>
                      <a:r>
                        <a:rPr kumimoji="1" lang="ja-JP" altLang="en-US" sz="900" dirty="0" smtClean="0"/>
                        <a:t>相当）</a:t>
                      </a:r>
                      <a:endParaRPr kumimoji="1" lang="en-US" altLang="ja-JP" sz="900" dirty="0" smtClean="0"/>
                    </a:p>
                    <a:p>
                      <a:r>
                        <a:rPr kumimoji="1" lang="ja-JP" altLang="en-US" sz="900" dirty="0" smtClean="0"/>
                        <a:t> ・看護配置</a:t>
                      </a:r>
                      <a:r>
                        <a:rPr kumimoji="1" lang="en-US" altLang="ja-JP" sz="900" dirty="0" smtClean="0"/>
                        <a:t>10</a:t>
                      </a:r>
                      <a:r>
                        <a:rPr kumimoji="1" lang="ja-JP" altLang="en-US" sz="900" dirty="0" smtClean="0"/>
                        <a:t>対</a:t>
                      </a:r>
                      <a:r>
                        <a:rPr kumimoji="1" lang="en-US" altLang="ja-JP" sz="900" dirty="0" smtClean="0"/>
                        <a:t>1</a:t>
                      </a:r>
                    </a:p>
                    <a:p>
                      <a:r>
                        <a:rPr kumimoji="1" lang="ja-JP" altLang="en-US" sz="900" dirty="0" smtClean="0"/>
                        <a:t> ・看護比率</a:t>
                      </a:r>
                      <a:r>
                        <a:rPr kumimoji="1" lang="en-US" altLang="ja-JP" sz="900" dirty="0" smtClean="0"/>
                        <a:t>7</a:t>
                      </a:r>
                      <a:r>
                        <a:rPr kumimoji="1" lang="ja-JP" altLang="en-US" sz="900" dirty="0" smtClean="0"/>
                        <a:t>割</a:t>
                      </a:r>
                      <a:endParaRPr kumimoji="1" lang="en-US" altLang="ja-JP" sz="900" dirty="0" smtClean="0"/>
                    </a:p>
                    <a:p>
                      <a:r>
                        <a:rPr kumimoji="1" lang="ja-JP" altLang="en-US" sz="900" dirty="0" smtClean="0"/>
                        <a:t> ・平均在院日数</a:t>
                      </a:r>
                      <a:r>
                        <a:rPr kumimoji="1" lang="en-US" altLang="ja-JP" sz="900" dirty="0" smtClean="0"/>
                        <a:t>21</a:t>
                      </a:r>
                      <a:r>
                        <a:rPr kumimoji="1" lang="ja-JP" altLang="en-US" sz="900" dirty="0" smtClean="0"/>
                        <a:t>日</a:t>
                      </a:r>
                      <a:endParaRPr kumimoji="1" lang="en-US" altLang="ja-JP" sz="900" dirty="0" smtClean="0"/>
                    </a:p>
                    <a:p>
                      <a:endParaRPr kumimoji="1" lang="ja-JP" altLang="en-US" sz="900" dirty="0"/>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521917">
                <a:tc>
                  <a:txBody>
                    <a:bodyPr/>
                    <a:lstStyle/>
                    <a:p>
                      <a:r>
                        <a:rPr kumimoji="1" lang="ja-JP" altLang="en-US" sz="900" dirty="0" smtClean="0"/>
                        <a:t>備考</a:t>
                      </a:r>
                      <a:endParaRPr kumimoji="1" lang="ja-JP" altLang="en-US" sz="900" dirty="0"/>
                    </a:p>
                  </a:txBody>
                  <a:tcPr>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r>
                        <a:rPr kumimoji="1" lang="ja-JP" altLang="en-US" sz="900" dirty="0" smtClean="0"/>
                        <a:t>・療養病棟入院基本料２（</a:t>
                      </a:r>
                      <a:r>
                        <a:rPr kumimoji="1" lang="en-US" altLang="ja-JP" sz="900" dirty="0" smtClean="0"/>
                        <a:t>25</a:t>
                      </a:r>
                      <a:r>
                        <a:rPr kumimoji="1" lang="ja-JP" altLang="en-US" sz="900" dirty="0" smtClean="0"/>
                        <a:t>対</a:t>
                      </a:r>
                      <a:r>
                        <a:rPr kumimoji="1" lang="en-US" altLang="ja-JP" sz="900" dirty="0" smtClean="0"/>
                        <a:t>1</a:t>
                      </a:r>
                      <a:r>
                        <a:rPr kumimoji="1" lang="ja-JP" altLang="en-US" sz="900" dirty="0" smtClean="0"/>
                        <a:t>）は、療養病棟入院基本料</a:t>
                      </a:r>
                      <a:r>
                        <a:rPr kumimoji="1" lang="en-US" altLang="ja-JP" sz="900" dirty="0" smtClean="0"/>
                        <a:t>1</a:t>
                      </a:r>
                      <a:r>
                        <a:rPr kumimoji="1" lang="ja-JP" altLang="en-US" sz="900" dirty="0" smtClean="0"/>
                        <a:t>（</a:t>
                      </a:r>
                      <a:r>
                        <a:rPr kumimoji="1" lang="en-US" altLang="ja-JP" sz="900" dirty="0" smtClean="0"/>
                        <a:t>20</a:t>
                      </a:r>
                      <a:r>
                        <a:rPr kumimoji="1" lang="ja-JP" altLang="en-US" sz="900" dirty="0" smtClean="0"/>
                        <a:t>対</a:t>
                      </a:r>
                      <a:r>
                        <a:rPr kumimoji="1" lang="en-US" altLang="ja-JP" sz="900" dirty="0" smtClean="0"/>
                        <a:t>1</a:t>
                      </a:r>
                      <a:r>
                        <a:rPr kumimoji="1" lang="ja-JP" altLang="en-US" sz="900" dirty="0" smtClean="0"/>
                        <a:t>）の経過措置として整理。</a:t>
                      </a:r>
                      <a:endParaRPr kumimoji="1" lang="en-US" altLang="ja-JP" sz="900" dirty="0" smtClean="0"/>
                    </a:p>
                    <a:p>
                      <a:endParaRPr kumimoji="1" lang="en-US" altLang="ja-JP" sz="900" dirty="0" smtClean="0"/>
                    </a:p>
                    <a:p>
                      <a:r>
                        <a:rPr kumimoji="1" lang="ja-JP" altLang="en-US" sz="900" dirty="0" smtClean="0"/>
                        <a:t>・診療実績を把握するため、データ提出の推進や提出項目の見直し等を行う。</a:t>
                      </a:r>
                      <a:endParaRPr kumimoji="1" lang="ja-JP" altLang="en-US" sz="9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r>
                        <a:rPr kumimoji="1" lang="ja-JP" altLang="en-US" sz="900" dirty="0" smtClean="0"/>
                        <a:t>・回復期リハビリテーション病棟、地域包括ケア病棟についても、同様の評価体系となるよう見直しを検討。</a:t>
                      </a:r>
                      <a:endParaRPr kumimoji="1" lang="en-US" altLang="ja-JP" sz="900" dirty="0" smtClean="0"/>
                    </a:p>
                    <a:p>
                      <a:endParaRPr kumimoji="1" lang="en-US" altLang="ja-JP" sz="900" dirty="0" smtClean="0"/>
                    </a:p>
                    <a:p>
                      <a:r>
                        <a:rPr kumimoji="1" lang="ja-JP" altLang="en-US" sz="900" dirty="0" smtClean="0"/>
                        <a:t>・回復期リハビリテーション病棟はリハビリの実績指数、地域包括ケア病棟は自宅等退院患者割合や在宅等入院患者等を踏まえた評価体系に再編統合。</a:t>
                      </a:r>
                      <a:endParaRPr kumimoji="1" lang="ja-JP" altLang="en-US" sz="9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endParaRPr kumimoji="1" lang="ja-JP" altLang="en-US" sz="9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tcPr>
                </a:tc>
                <a:tc>
                  <a:txBody>
                    <a:bodyPr/>
                    <a:lstStyle/>
                    <a:p>
                      <a:r>
                        <a:rPr kumimoji="1" lang="ja-JP" altLang="en-US" sz="900" dirty="0" smtClean="0"/>
                        <a:t>・実績による評価部分は、</a:t>
                      </a:r>
                      <a:r>
                        <a:rPr kumimoji="1" lang="en-US" altLang="ja-JP" sz="900" dirty="0" smtClean="0"/>
                        <a:t>DPC</a:t>
                      </a:r>
                      <a:r>
                        <a:rPr kumimoji="1" lang="ja-JP" altLang="en-US" sz="900" dirty="0" smtClean="0"/>
                        <a:t>データを用いた判定を選択可能とする。</a:t>
                      </a:r>
                      <a:endParaRPr kumimoji="1" lang="en-US" altLang="ja-JP" sz="900" dirty="0" smtClean="0"/>
                    </a:p>
                    <a:p>
                      <a:r>
                        <a:rPr kumimoji="1" lang="ja-JP" altLang="en-US" sz="900" dirty="0" smtClean="0"/>
                        <a:t>（基準は別に検討）。</a:t>
                      </a:r>
                      <a:endParaRPr kumimoji="1" lang="en-US" altLang="ja-JP" sz="900" dirty="0" smtClean="0"/>
                    </a:p>
                    <a:p>
                      <a:endParaRPr kumimoji="1" lang="en-US" altLang="ja-JP" sz="900" dirty="0" smtClean="0"/>
                    </a:p>
                    <a:p>
                      <a:r>
                        <a:rPr kumimoji="1" lang="ja-JP" altLang="en-US" sz="900" dirty="0" smtClean="0"/>
                        <a:t>・中間的な評価部分（新たな評価）については、</a:t>
                      </a:r>
                      <a:r>
                        <a:rPr kumimoji="1" lang="en-US" altLang="ja-JP" sz="900" dirty="0" smtClean="0"/>
                        <a:t>DPC</a:t>
                      </a:r>
                      <a:r>
                        <a:rPr kumimoji="1" lang="ja-JP" altLang="en-US" sz="900" dirty="0" smtClean="0"/>
                        <a:t>データによる判定を要件とする。</a:t>
                      </a:r>
                      <a:endParaRPr kumimoji="1" lang="en-US" altLang="ja-JP" sz="900" dirty="0" smtClean="0"/>
                    </a:p>
                    <a:p>
                      <a:r>
                        <a:rPr kumimoji="1" lang="ja-JP" altLang="en-US" sz="900" b="1" dirty="0" smtClean="0">
                          <a:solidFill>
                            <a:srgbClr val="FF0000"/>
                          </a:solidFill>
                        </a:rPr>
                        <a:t>→入院料２，３を算定する場合は、</a:t>
                      </a:r>
                      <a:r>
                        <a:rPr kumimoji="1" lang="en-US" altLang="ja-JP" sz="900" b="1" dirty="0" smtClean="0">
                          <a:solidFill>
                            <a:srgbClr val="FF0000"/>
                          </a:solidFill>
                        </a:rPr>
                        <a:t>DPC</a:t>
                      </a:r>
                      <a:r>
                        <a:rPr kumimoji="1" lang="ja-JP" altLang="en-US" sz="900" b="1" dirty="0" smtClean="0">
                          <a:solidFill>
                            <a:srgbClr val="FF0000"/>
                          </a:solidFill>
                        </a:rPr>
                        <a:t>適用が必須要件となりそう。</a:t>
                      </a:r>
                      <a:endParaRPr kumimoji="1" lang="en-US" altLang="ja-JP" sz="900" b="1" dirty="0" smtClean="0">
                        <a:solidFill>
                          <a:srgbClr val="FF0000"/>
                        </a:solidFill>
                      </a:endParaRPr>
                    </a:p>
                    <a:p>
                      <a:endParaRPr kumimoji="1" lang="ja-JP" altLang="en-US" sz="900" dirty="0"/>
                    </a:p>
                  </a:txBody>
                  <a:tcPr>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801707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000" dirty="0" smtClean="0"/>
              <a:t>急性期一般入院料の重症度、医療・看護必要度の実績値の注意事項</a:t>
            </a:r>
            <a:endParaRPr kumimoji="1"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solidFill>
                  <a:schemeClr val="tx1"/>
                </a:solidFill>
              </a:rPr>
              <a:t>16</a:t>
            </a:fld>
            <a:endParaRPr kumimoji="1" lang="ja-JP" altLang="en-US" dirty="0">
              <a:solidFill>
                <a:schemeClr val="tx1"/>
              </a:solidFill>
            </a:endParaRPr>
          </a:p>
        </p:txBody>
      </p:sp>
      <p:sp>
        <p:nvSpPr>
          <p:cNvPr id="4" name="テキスト ボックス 3"/>
          <p:cNvSpPr txBox="1"/>
          <p:nvPr/>
        </p:nvSpPr>
        <p:spPr>
          <a:xfrm>
            <a:off x="197649" y="1149408"/>
            <a:ext cx="8701421" cy="1754326"/>
          </a:xfrm>
          <a:prstGeom prst="rect">
            <a:avLst/>
          </a:prstGeom>
          <a:noFill/>
          <a:ln>
            <a:solidFill>
              <a:schemeClr val="tx1">
                <a:lumMod val="50000"/>
                <a:lumOff val="50000"/>
              </a:schemeClr>
            </a:solidFill>
          </a:ln>
        </p:spPr>
        <p:txBody>
          <a:bodyPr wrap="none" rtlCol="0">
            <a:spAutoFit/>
          </a:bodyPr>
          <a:lstStyle/>
          <a:p>
            <a:pPr>
              <a:lnSpc>
                <a:spcPct val="150000"/>
              </a:lnSpc>
            </a:pPr>
            <a:r>
              <a:rPr kumimoji="1" lang="ja-JP" altLang="en-US" dirty="0" smtClean="0"/>
              <a:t>＜現行＞</a:t>
            </a:r>
            <a:endParaRPr kumimoji="1" lang="en-US" altLang="ja-JP" dirty="0" smtClean="0"/>
          </a:p>
          <a:p>
            <a:pPr>
              <a:lnSpc>
                <a:spcPct val="150000"/>
              </a:lnSpc>
            </a:pPr>
            <a:r>
              <a:rPr lang="ja-JP" altLang="en-US" dirty="0" smtClean="0"/>
              <a:t>　・該当する月の一月の看護必要度が</a:t>
            </a:r>
            <a:r>
              <a:rPr lang="en-US" altLang="ja-JP" dirty="0" smtClean="0"/>
              <a:t>25%</a:t>
            </a:r>
            <a:r>
              <a:rPr lang="ja-JP" altLang="en-US" dirty="0" smtClean="0"/>
              <a:t>を下回った場合、</a:t>
            </a:r>
            <a:r>
              <a:rPr lang="en-US" altLang="ja-JP" dirty="0" smtClean="0"/>
              <a:t>1</a:t>
            </a:r>
            <a:r>
              <a:rPr lang="ja-JP" altLang="en-US" dirty="0" smtClean="0"/>
              <a:t>割まで（▲</a:t>
            </a:r>
            <a:r>
              <a:rPr lang="en-US" altLang="ja-JP" dirty="0" smtClean="0"/>
              <a:t>2.5%</a:t>
            </a:r>
            <a:r>
              <a:rPr lang="ja-JP" altLang="en-US" dirty="0" smtClean="0"/>
              <a:t>：</a:t>
            </a:r>
            <a:r>
              <a:rPr lang="en-US" altLang="ja-JP" dirty="0" smtClean="0"/>
              <a:t>22.5%</a:t>
            </a:r>
            <a:r>
              <a:rPr lang="ja-JP" altLang="en-US" dirty="0" smtClean="0"/>
              <a:t>）は、</a:t>
            </a:r>
            <a:endParaRPr lang="en-US" altLang="ja-JP" dirty="0" smtClean="0"/>
          </a:p>
          <a:p>
            <a:pPr>
              <a:lnSpc>
                <a:spcPct val="150000"/>
              </a:lnSpc>
            </a:pPr>
            <a:r>
              <a:rPr kumimoji="1" lang="ja-JP" altLang="en-US" dirty="0" smtClean="0"/>
              <a:t>　容認される、また</a:t>
            </a:r>
            <a:r>
              <a:rPr kumimoji="1" lang="en-US" altLang="ja-JP" dirty="0" smtClean="0"/>
              <a:t>3</a:t>
            </a:r>
            <a:r>
              <a:rPr kumimoji="1" lang="ja-JP" altLang="en-US" dirty="0" smtClean="0"/>
              <a:t>か月以内の一時的な変動であれば、既存の届出入院料の算定が</a:t>
            </a:r>
            <a:endParaRPr kumimoji="1" lang="en-US" altLang="ja-JP" dirty="0" smtClean="0"/>
          </a:p>
          <a:p>
            <a:pPr>
              <a:lnSpc>
                <a:spcPct val="150000"/>
              </a:lnSpc>
            </a:pPr>
            <a:r>
              <a:rPr lang="ja-JP" altLang="en-US" dirty="0"/>
              <a:t>　</a:t>
            </a:r>
            <a:r>
              <a:rPr lang="ja-JP" altLang="en-US" dirty="0" smtClean="0"/>
              <a:t>可能となっている（救済措置）。</a:t>
            </a:r>
            <a:endParaRPr kumimoji="1" lang="ja-JP" altLang="en-US" dirty="0"/>
          </a:p>
        </p:txBody>
      </p:sp>
      <p:sp>
        <p:nvSpPr>
          <p:cNvPr id="5" name="テキスト ボックス 4"/>
          <p:cNvSpPr txBox="1"/>
          <p:nvPr/>
        </p:nvSpPr>
        <p:spPr>
          <a:xfrm>
            <a:off x="197649" y="3371580"/>
            <a:ext cx="8372805" cy="1754326"/>
          </a:xfrm>
          <a:prstGeom prst="rect">
            <a:avLst/>
          </a:prstGeom>
          <a:noFill/>
          <a:ln>
            <a:solidFill>
              <a:schemeClr val="tx1">
                <a:lumMod val="50000"/>
                <a:lumOff val="50000"/>
              </a:schemeClr>
            </a:solidFill>
          </a:ln>
        </p:spPr>
        <p:txBody>
          <a:bodyPr wrap="none" rtlCol="0">
            <a:spAutoFit/>
          </a:bodyPr>
          <a:lstStyle/>
          <a:p>
            <a:pPr>
              <a:lnSpc>
                <a:spcPct val="150000"/>
              </a:lnSpc>
            </a:pPr>
            <a:r>
              <a:rPr lang="ja-JP" altLang="en-US" dirty="0" smtClean="0"/>
              <a:t>＜改定後＞</a:t>
            </a:r>
            <a:endParaRPr kumimoji="1" lang="en-US" altLang="ja-JP" dirty="0" smtClean="0"/>
          </a:p>
          <a:p>
            <a:pPr>
              <a:lnSpc>
                <a:spcPct val="150000"/>
              </a:lnSpc>
            </a:pPr>
            <a:r>
              <a:rPr lang="ja-JP" altLang="en-US" dirty="0" smtClean="0"/>
              <a:t>　・</a:t>
            </a:r>
            <a:r>
              <a:rPr lang="en-US" altLang="ja-JP" dirty="0" smtClean="0"/>
              <a:t>2</a:t>
            </a:r>
            <a:r>
              <a:rPr lang="ja-JP" altLang="en-US" dirty="0" smtClean="0"/>
              <a:t>階部分の診療実績は、</a:t>
            </a:r>
            <a:r>
              <a:rPr lang="en-US" altLang="ja-JP" dirty="0" smtClean="0"/>
              <a:t>3</a:t>
            </a:r>
            <a:r>
              <a:rPr lang="ja-JP" altLang="en-US" dirty="0" smtClean="0"/>
              <a:t>か月の平均値を届け出ることとなる。</a:t>
            </a:r>
            <a:endParaRPr lang="en-US" altLang="ja-JP" dirty="0" smtClean="0"/>
          </a:p>
          <a:p>
            <a:pPr>
              <a:lnSpc>
                <a:spcPct val="150000"/>
              </a:lnSpc>
            </a:pPr>
            <a:r>
              <a:rPr kumimoji="1" lang="ja-JP" altLang="en-US" dirty="0"/>
              <a:t>　</a:t>
            </a:r>
            <a:r>
              <a:rPr kumimoji="1" lang="ja-JP" altLang="en-US" dirty="0" smtClean="0"/>
              <a:t>そのため、診療実績には救済措置は設けず、基準となる必要度を下回った場合は、</a:t>
            </a:r>
            <a:endParaRPr kumimoji="1" lang="en-US" altLang="ja-JP" dirty="0" smtClean="0"/>
          </a:p>
          <a:p>
            <a:pPr>
              <a:lnSpc>
                <a:spcPct val="150000"/>
              </a:lnSpc>
            </a:pPr>
            <a:r>
              <a:rPr lang="ja-JP" altLang="en-US" dirty="0"/>
              <a:t>　</a:t>
            </a:r>
            <a:r>
              <a:rPr lang="ja-JP" altLang="en-US" dirty="0" smtClean="0"/>
              <a:t>その時点で入院料の届出変更が必要となる。</a:t>
            </a:r>
            <a:endParaRPr kumimoji="1" lang="ja-JP" altLang="en-US" dirty="0"/>
          </a:p>
        </p:txBody>
      </p:sp>
      <p:sp>
        <p:nvSpPr>
          <p:cNvPr id="6" name="二等辺三角形 5"/>
          <p:cNvSpPr/>
          <p:nvPr/>
        </p:nvSpPr>
        <p:spPr>
          <a:xfrm rot="10800000">
            <a:off x="4113663" y="2970508"/>
            <a:ext cx="540775" cy="334297"/>
          </a:xfrm>
          <a:prstGeom prst="triangle">
            <a:avLst/>
          </a:prstGeom>
          <a:solidFill>
            <a:srgbClr val="0070C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43358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normAutofit/>
          </a:bodyPr>
          <a:lstStyle/>
          <a:p>
            <a:r>
              <a:rPr kumimoji="1" lang="ja-JP" altLang="en-US" sz="3600" dirty="0" smtClean="0"/>
              <a:t>②重症度、医療・看護必要度の見直し</a:t>
            </a:r>
            <a:endParaRPr kumimoji="1" lang="ja-JP" altLang="en-US" sz="3600" dirty="0"/>
          </a:p>
        </p:txBody>
      </p:sp>
      <p:sp>
        <p:nvSpPr>
          <p:cNvPr id="5" name="サブタイトル 4"/>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362853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重症度、医療・看護必要度　見直し案</a:t>
            </a:r>
            <a:endParaRPr kumimoji="1" lang="ja-JP" altLang="en-US"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solidFill>
                  <a:schemeClr val="tx1"/>
                </a:solidFill>
              </a:rPr>
              <a:t>18</a:t>
            </a:fld>
            <a:endParaRPr kumimoji="1" lang="ja-JP" altLang="en-US" dirty="0">
              <a:solidFill>
                <a:schemeClr val="tx1"/>
              </a:solidFill>
            </a:endParaRPr>
          </a:p>
        </p:txBody>
      </p:sp>
      <p:sp>
        <p:nvSpPr>
          <p:cNvPr id="4" name="テキスト ボックス 3"/>
          <p:cNvSpPr txBox="1"/>
          <p:nvPr/>
        </p:nvSpPr>
        <p:spPr>
          <a:xfrm>
            <a:off x="473019" y="1678899"/>
            <a:ext cx="8204490" cy="1708160"/>
          </a:xfrm>
          <a:prstGeom prst="rect">
            <a:avLst/>
          </a:prstGeom>
          <a:noFill/>
          <a:ln>
            <a:solidFill>
              <a:schemeClr val="tx1">
                <a:lumMod val="50000"/>
                <a:lumOff val="50000"/>
              </a:schemeClr>
            </a:solidFill>
          </a:ln>
        </p:spPr>
        <p:txBody>
          <a:bodyPr wrap="none" rtlCol="0">
            <a:spAutoFit/>
          </a:bodyPr>
          <a:lstStyle/>
          <a:p>
            <a:pPr>
              <a:lnSpc>
                <a:spcPct val="150000"/>
              </a:lnSpc>
            </a:pPr>
            <a:r>
              <a:rPr lang="ja-JP" altLang="en-US" sz="1400" b="1" dirty="0" smtClean="0"/>
              <a:t>［</a:t>
            </a:r>
            <a:r>
              <a:rPr lang="ja-JP" altLang="en-US" sz="1400" b="1" dirty="0"/>
              <a:t>見直し案１］</a:t>
            </a:r>
          </a:p>
          <a:p>
            <a:pPr>
              <a:lnSpc>
                <a:spcPct val="150000"/>
              </a:lnSpc>
            </a:pPr>
            <a:r>
              <a:rPr lang="ja-JP" altLang="en-US" sz="1400" dirty="0"/>
              <a:t>○ </a:t>
            </a:r>
            <a:r>
              <a:rPr lang="en-US" altLang="ja-JP" sz="1400" dirty="0"/>
              <a:t>『</a:t>
            </a:r>
            <a:r>
              <a:rPr lang="ja-JP" altLang="en-US" sz="1400" dirty="0"/>
              <a:t>「Ａ得点１点以上かつＢ得点３点以上」かつ「Ｂ</a:t>
            </a:r>
            <a:r>
              <a:rPr lang="en-US" altLang="ja-JP" sz="1400" dirty="0"/>
              <a:t>14 </a:t>
            </a:r>
            <a:r>
              <a:rPr lang="ja-JP" altLang="en-US" sz="1400" dirty="0"/>
              <a:t>診療・療養上の指示が通じる」又は「Ｂ</a:t>
            </a:r>
            <a:r>
              <a:rPr lang="en-US" altLang="ja-JP" sz="1400" dirty="0"/>
              <a:t>15 </a:t>
            </a:r>
            <a:r>
              <a:rPr lang="ja-JP" altLang="en-US" sz="1400" dirty="0"/>
              <a:t>危険行動」の</a:t>
            </a:r>
          </a:p>
          <a:p>
            <a:pPr>
              <a:lnSpc>
                <a:spcPct val="150000"/>
              </a:lnSpc>
            </a:pPr>
            <a:r>
              <a:rPr lang="ja-JP" altLang="en-US" sz="1400" dirty="0"/>
              <a:t>いずれかに該当している患者</a:t>
            </a:r>
            <a:r>
              <a:rPr lang="en-US" altLang="ja-JP" sz="1400" dirty="0"/>
              <a:t>』</a:t>
            </a:r>
            <a:r>
              <a:rPr lang="ja-JP" altLang="en-US" sz="1400" dirty="0"/>
              <a:t>を追加</a:t>
            </a:r>
          </a:p>
          <a:p>
            <a:pPr>
              <a:lnSpc>
                <a:spcPct val="150000"/>
              </a:lnSpc>
            </a:pPr>
            <a:r>
              <a:rPr lang="ja-JP" altLang="en-US" sz="1400" dirty="0"/>
              <a:t>○ 「Ａ８ 救急搬送後の入院」について、定義を「Ａ</a:t>
            </a:r>
            <a:r>
              <a:rPr lang="en-US" altLang="ja-JP" sz="1400" dirty="0"/>
              <a:t>205 </a:t>
            </a:r>
            <a:r>
              <a:rPr lang="ja-JP" altLang="en-US" sz="1400" dirty="0"/>
              <a:t>救急医療管理加算１」の算定対象（</a:t>
            </a:r>
            <a:r>
              <a:rPr lang="en-US" altLang="ja-JP" sz="1400" dirty="0"/>
              <a:t>※</a:t>
            </a:r>
            <a:r>
              <a:rPr lang="ja-JP" altLang="en-US" sz="1400" dirty="0"/>
              <a:t>）に変更</a:t>
            </a:r>
          </a:p>
          <a:p>
            <a:pPr>
              <a:lnSpc>
                <a:spcPct val="150000"/>
              </a:lnSpc>
            </a:pPr>
            <a:r>
              <a:rPr lang="ja-JP" altLang="en-US" sz="1400" dirty="0"/>
              <a:t>○ 「Ｃ</a:t>
            </a:r>
            <a:r>
              <a:rPr lang="en-US" altLang="ja-JP" sz="1400" dirty="0"/>
              <a:t>18 </a:t>
            </a:r>
            <a:r>
              <a:rPr lang="ja-JP" altLang="en-US" sz="1400" dirty="0"/>
              <a:t>開腹手術」の所定日数を５日→４日へ変更</a:t>
            </a:r>
            <a:endParaRPr kumimoji="1" lang="ja-JP" altLang="en-US" sz="1400" dirty="0"/>
          </a:p>
        </p:txBody>
      </p:sp>
      <p:sp>
        <p:nvSpPr>
          <p:cNvPr id="5" name="テキスト ボックス 4"/>
          <p:cNvSpPr txBox="1"/>
          <p:nvPr/>
        </p:nvSpPr>
        <p:spPr>
          <a:xfrm>
            <a:off x="473019" y="3657213"/>
            <a:ext cx="8204490" cy="1708160"/>
          </a:xfrm>
          <a:prstGeom prst="rect">
            <a:avLst/>
          </a:prstGeom>
          <a:noFill/>
          <a:ln w="28575">
            <a:solidFill>
              <a:srgbClr val="FF3300"/>
            </a:solidFill>
          </a:ln>
        </p:spPr>
        <p:txBody>
          <a:bodyPr wrap="none" rtlCol="0">
            <a:spAutoFit/>
          </a:bodyPr>
          <a:lstStyle/>
          <a:p>
            <a:pPr>
              <a:lnSpc>
                <a:spcPct val="150000"/>
              </a:lnSpc>
            </a:pPr>
            <a:r>
              <a:rPr lang="ja-JP" altLang="en-US" sz="1400" b="1" dirty="0" smtClean="0"/>
              <a:t>［</a:t>
            </a:r>
            <a:r>
              <a:rPr lang="ja-JP" altLang="en-US" sz="1400" b="1" dirty="0"/>
              <a:t>見直し案２］</a:t>
            </a:r>
          </a:p>
          <a:p>
            <a:pPr>
              <a:lnSpc>
                <a:spcPct val="150000"/>
              </a:lnSpc>
            </a:pPr>
            <a:r>
              <a:rPr lang="ja-JP" altLang="en-US" sz="1400" dirty="0"/>
              <a:t>○ </a:t>
            </a:r>
            <a:r>
              <a:rPr lang="en-US" altLang="ja-JP" sz="1400" dirty="0"/>
              <a:t>『</a:t>
            </a:r>
            <a:r>
              <a:rPr lang="ja-JP" altLang="en-US" sz="1400" dirty="0"/>
              <a:t>「Ａ得点１点以上かつＢ得点３点以上」かつ「Ｂ</a:t>
            </a:r>
            <a:r>
              <a:rPr lang="en-US" altLang="ja-JP" sz="1400" dirty="0"/>
              <a:t>14 </a:t>
            </a:r>
            <a:r>
              <a:rPr lang="ja-JP" altLang="en-US" sz="1400" dirty="0"/>
              <a:t>診療・療養上の指示が通じる」又は「Ｂ</a:t>
            </a:r>
            <a:r>
              <a:rPr lang="en-US" altLang="ja-JP" sz="1400" dirty="0"/>
              <a:t>15 </a:t>
            </a:r>
            <a:r>
              <a:rPr lang="ja-JP" altLang="en-US" sz="1400" dirty="0"/>
              <a:t>危険行動」の</a:t>
            </a:r>
          </a:p>
          <a:p>
            <a:pPr>
              <a:lnSpc>
                <a:spcPct val="150000"/>
              </a:lnSpc>
            </a:pPr>
            <a:r>
              <a:rPr lang="ja-JP" altLang="en-US" sz="1400" dirty="0"/>
              <a:t>いずれかに該当している患者</a:t>
            </a:r>
            <a:r>
              <a:rPr lang="en-US" altLang="ja-JP" sz="1400" dirty="0"/>
              <a:t>』</a:t>
            </a:r>
            <a:r>
              <a:rPr lang="ja-JP" altLang="en-US" sz="1400" dirty="0"/>
              <a:t>を追加</a:t>
            </a:r>
          </a:p>
          <a:p>
            <a:pPr>
              <a:lnSpc>
                <a:spcPct val="150000"/>
              </a:lnSpc>
            </a:pPr>
            <a:r>
              <a:rPr lang="ja-JP" altLang="en-US" sz="1400" dirty="0"/>
              <a:t>○ 「Ｃ</a:t>
            </a:r>
            <a:r>
              <a:rPr lang="en-US" altLang="ja-JP" sz="1400" dirty="0"/>
              <a:t>18 </a:t>
            </a:r>
            <a:r>
              <a:rPr lang="ja-JP" altLang="en-US" sz="1400" dirty="0"/>
              <a:t>開腹手術」の所定日数を５日→４日へ変更</a:t>
            </a:r>
          </a:p>
          <a:p>
            <a:pPr>
              <a:lnSpc>
                <a:spcPct val="150000"/>
              </a:lnSpc>
            </a:pPr>
            <a:r>
              <a:rPr lang="ja-JP" altLang="en-US" sz="1400" dirty="0"/>
              <a:t>（○ 「Ａ８ 救急搬送後の入院」については、変更せず。）</a:t>
            </a:r>
            <a:endParaRPr kumimoji="1" lang="ja-JP" altLang="en-US" sz="1400" dirty="0"/>
          </a:p>
        </p:txBody>
      </p:sp>
      <p:sp>
        <p:nvSpPr>
          <p:cNvPr id="6" name="テキスト ボックス 5"/>
          <p:cNvSpPr txBox="1"/>
          <p:nvPr/>
        </p:nvSpPr>
        <p:spPr>
          <a:xfrm>
            <a:off x="251459" y="696697"/>
            <a:ext cx="8573181" cy="646331"/>
          </a:xfrm>
          <a:prstGeom prst="rect">
            <a:avLst/>
          </a:prstGeom>
          <a:noFill/>
        </p:spPr>
        <p:txBody>
          <a:bodyPr wrap="none" rtlCol="0">
            <a:spAutoFit/>
          </a:bodyPr>
          <a:lstStyle/>
          <a:p>
            <a:r>
              <a:rPr kumimoji="1" lang="ja-JP" altLang="en-US" dirty="0" smtClean="0"/>
              <a:t>・見直し案２が採用され、</a:t>
            </a:r>
            <a:r>
              <a:rPr kumimoji="1" lang="en-US" altLang="ja-JP" dirty="0" smtClean="0"/>
              <a:t>A</a:t>
            </a:r>
            <a:r>
              <a:rPr kumimoji="1" lang="ja-JP" altLang="en-US" dirty="0" smtClean="0"/>
              <a:t>得点の「救急搬送後の入院」の定義を救急医療管理加算１を</a:t>
            </a:r>
            <a:endParaRPr kumimoji="1" lang="en-US" altLang="ja-JP" dirty="0" smtClean="0"/>
          </a:p>
          <a:p>
            <a:r>
              <a:rPr lang="ja-JP" altLang="en-US" dirty="0"/>
              <a:t>　</a:t>
            </a:r>
            <a:r>
              <a:rPr lang="ja-JP" altLang="en-US" dirty="0" smtClean="0"/>
              <a:t>対象とすることは見送りとなった。</a:t>
            </a:r>
            <a:endParaRPr kumimoji="1" lang="ja-JP" altLang="en-US" dirty="0"/>
          </a:p>
        </p:txBody>
      </p:sp>
    </p:spTree>
    <p:extLst>
      <p:ext uri="{BB962C8B-B14F-4D97-AF65-F5344CB8AC3E}">
        <p14:creationId xmlns:p14="http://schemas.microsoft.com/office/powerpoint/2010/main" val="3587178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入院料１の重症度、医療看護必要度の割合について</a:t>
            </a:r>
            <a:endParaRPr kumimoji="1" lang="ja-JP" altLang="en-US"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solidFill>
                  <a:schemeClr val="tx1"/>
                </a:solidFill>
              </a:rPr>
              <a:t>19</a:t>
            </a:fld>
            <a:endParaRPr kumimoji="1" lang="ja-JP" altLang="en-US" dirty="0">
              <a:solidFill>
                <a:schemeClr val="tx1"/>
              </a:solidFill>
            </a:endParaRPr>
          </a:p>
        </p:txBody>
      </p:sp>
      <p:grpSp>
        <p:nvGrpSpPr>
          <p:cNvPr id="10" name="グループ化 9"/>
          <p:cNvGrpSpPr/>
          <p:nvPr/>
        </p:nvGrpSpPr>
        <p:grpSpPr>
          <a:xfrm>
            <a:off x="214119" y="1748851"/>
            <a:ext cx="8300457" cy="4238994"/>
            <a:chOff x="214119" y="1552206"/>
            <a:chExt cx="8300457" cy="4238994"/>
          </a:xfrm>
        </p:grpSpPr>
        <p:pic>
          <p:nvPicPr>
            <p:cNvPr id="4" name="図 3"/>
            <p:cNvPicPr>
              <a:picLocks noChangeAspect="1"/>
            </p:cNvPicPr>
            <p:nvPr/>
          </p:nvPicPr>
          <p:blipFill>
            <a:blip r:embed="rId2"/>
            <a:stretch>
              <a:fillRect/>
            </a:stretch>
          </p:blipFill>
          <p:spPr>
            <a:xfrm>
              <a:off x="214119" y="1552206"/>
              <a:ext cx="8300457" cy="4067327"/>
            </a:xfrm>
            <a:prstGeom prst="rect">
              <a:avLst/>
            </a:prstGeom>
          </p:spPr>
        </p:pic>
        <p:sp>
          <p:nvSpPr>
            <p:cNvPr id="5" name="正方形/長方形 4"/>
            <p:cNvSpPr/>
            <p:nvPr/>
          </p:nvSpPr>
          <p:spPr>
            <a:xfrm>
              <a:off x="4003718" y="5456903"/>
              <a:ext cx="412955" cy="334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flipV="1">
              <a:off x="4170867" y="2163097"/>
              <a:ext cx="0" cy="249739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4834545" y="2163097"/>
              <a:ext cx="0" cy="2497393"/>
            </a:xfrm>
            <a:prstGeom prst="line">
              <a:avLst/>
            </a:prstGeom>
          </p:spPr>
          <p:style>
            <a:lnRef idx="1">
              <a:schemeClr val="accent1"/>
            </a:lnRef>
            <a:fillRef idx="0">
              <a:schemeClr val="accent1"/>
            </a:fillRef>
            <a:effectRef idx="0">
              <a:schemeClr val="accent1"/>
            </a:effectRef>
            <a:fontRef idx="minor">
              <a:schemeClr val="tx1"/>
            </a:fontRef>
          </p:style>
        </p:cxnSp>
      </p:grpSp>
      <p:sp>
        <p:nvSpPr>
          <p:cNvPr id="9" name="テキスト ボックス 8"/>
          <p:cNvSpPr txBox="1"/>
          <p:nvPr/>
        </p:nvSpPr>
        <p:spPr>
          <a:xfrm>
            <a:off x="0" y="649043"/>
            <a:ext cx="9102172" cy="830997"/>
          </a:xfrm>
          <a:prstGeom prst="rect">
            <a:avLst/>
          </a:prstGeom>
          <a:noFill/>
        </p:spPr>
        <p:txBody>
          <a:bodyPr wrap="none" rtlCol="0">
            <a:spAutoFit/>
          </a:bodyPr>
          <a:lstStyle/>
          <a:p>
            <a:r>
              <a:rPr kumimoji="1" lang="ja-JP" altLang="en-US" sz="1600" dirty="0" smtClean="0"/>
              <a:t>・見直し案２による割合の変化をみると現行より３％前後高くなると推測される。</a:t>
            </a:r>
            <a:endParaRPr kumimoji="1" lang="en-US" altLang="ja-JP" sz="1600" dirty="0" smtClean="0"/>
          </a:p>
          <a:p>
            <a:r>
              <a:rPr lang="ja-JP" altLang="en-US" sz="1600" dirty="0" smtClean="0"/>
              <a:t>・今回改定は</a:t>
            </a:r>
            <a:r>
              <a:rPr lang="en-US" altLang="ja-JP" sz="1600" dirty="0" smtClean="0"/>
              <a:t>7</a:t>
            </a:r>
            <a:r>
              <a:rPr lang="ja-JP" altLang="en-US" sz="1600" dirty="0" smtClean="0"/>
              <a:t>対</a:t>
            </a:r>
            <a:r>
              <a:rPr lang="en-US" altLang="ja-JP" sz="1600" dirty="0" smtClean="0"/>
              <a:t>1</a:t>
            </a:r>
            <a:r>
              <a:rPr lang="ja-JP" altLang="en-US" sz="1600" dirty="0" smtClean="0"/>
              <a:t>のふるい落としも兼ねているため、（現行）</a:t>
            </a:r>
            <a:r>
              <a:rPr lang="en-US" altLang="ja-JP" sz="1600" dirty="0" smtClean="0"/>
              <a:t>25%</a:t>
            </a:r>
            <a:r>
              <a:rPr lang="ja-JP" altLang="en-US" sz="1600" dirty="0" smtClean="0"/>
              <a:t>＋新基準</a:t>
            </a:r>
            <a:r>
              <a:rPr lang="en-US" altLang="ja-JP" sz="1600" dirty="0" smtClean="0"/>
              <a:t>3%</a:t>
            </a:r>
            <a:r>
              <a:rPr lang="ja-JP" altLang="en-US" sz="1600" dirty="0" smtClean="0"/>
              <a:t>＋ふるい落とし○％となる。</a:t>
            </a:r>
            <a:endParaRPr lang="en-US" altLang="ja-JP" sz="1600" dirty="0" smtClean="0"/>
          </a:p>
          <a:p>
            <a:r>
              <a:rPr lang="ja-JP" altLang="en-US" sz="1600" dirty="0"/>
              <a:t>　</a:t>
            </a:r>
            <a:r>
              <a:rPr lang="ja-JP" altLang="en-US" sz="1600" dirty="0" smtClean="0"/>
              <a:t>（支払側は、入院料１について</a:t>
            </a:r>
            <a:r>
              <a:rPr lang="en-US" altLang="ja-JP" sz="1600" dirty="0" smtClean="0"/>
              <a:t>34%</a:t>
            </a:r>
            <a:r>
              <a:rPr lang="ja-JP" altLang="en-US" sz="1600" dirty="0" smtClean="0"/>
              <a:t>を要求・診療側要求は現行通りとするべき）</a:t>
            </a:r>
            <a:endParaRPr lang="en-US" altLang="ja-JP" sz="1600" dirty="0" smtClean="0"/>
          </a:p>
        </p:txBody>
      </p:sp>
      <p:sp>
        <p:nvSpPr>
          <p:cNvPr id="13" name="右矢印 12"/>
          <p:cNvSpPr/>
          <p:nvPr/>
        </p:nvSpPr>
        <p:spPr>
          <a:xfrm>
            <a:off x="4210195" y="2113935"/>
            <a:ext cx="624350" cy="245807"/>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34745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目次</a:t>
            </a:r>
            <a:endParaRPr kumimoji="1" lang="ja-JP" altLang="en-US" dirty="0"/>
          </a:p>
        </p:txBody>
      </p:sp>
      <p:sp>
        <p:nvSpPr>
          <p:cNvPr id="5" name="テキスト ボックス 4"/>
          <p:cNvSpPr txBox="1"/>
          <p:nvPr/>
        </p:nvSpPr>
        <p:spPr>
          <a:xfrm>
            <a:off x="890522" y="1007291"/>
            <a:ext cx="4431021" cy="4524315"/>
          </a:xfrm>
          <a:prstGeom prst="rect">
            <a:avLst/>
          </a:prstGeom>
          <a:noFill/>
        </p:spPr>
        <p:txBody>
          <a:bodyPr wrap="none" rtlCol="0">
            <a:spAutoFit/>
          </a:bodyPr>
          <a:lstStyle/>
          <a:p>
            <a:r>
              <a:rPr lang="ja-JP" altLang="en-US" sz="3200" dirty="0">
                <a:solidFill>
                  <a:srgbClr val="000000"/>
                </a:solidFill>
              </a:rPr>
              <a:t>１</a:t>
            </a:r>
            <a:r>
              <a:rPr lang="ja-JP" altLang="en-US" sz="3200" dirty="0" smtClean="0">
                <a:solidFill>
                  <a:srgbClr val="000000"/>
                </a:solidFill>
              </a:rPr>
              <a:t>．</a:t>
            </a:r>
            <a:r>
              <a:rPr lang="ja-JP" altLang="en-US" sz="3200" dirty="0" smtClean="0"/>
              <a:t>改定率</a:t>
            </a:r>
            <a:endParaRPr lang="en-US" altLang="ja-JP" sz="3200" dirty="0" smtClean="0"/>
          </a:p>
          <a:p>
            <a:endParaRPr lang="en-US" altLang="ja-JP" sz="3200" dirty="0">
              <a:solidFill>
                <a:srgbClr val="000000"/>
              </a:solidFill>
            </a:endParaRPr>
          </a:p>
          <a:p>
            <a:r>
              <a:rPr lang="ja-JP" altLang="en-US" sz="3200" dirty="0" smtClean="0">
                <a:solidFill>
                  <a:srgbClr val="000000"/>
                </a:solidFill>
              </a:rPr>
              <a:t>２．入院医療の再編</a:t>
            </a:r>
            <a:endParaRPr lang="en-US" altLang="ja-JP" sz="3200" dirty="0" smtClean="0">
              <a:solidFill>
                <a:srgbClr val="000000"/>
              </a:solidFill>
            </a:endParaRPr>
          </a:p>
          <a:p>
            <a:endParaRPr lang="en-US" altLang="ja-JP" sz="3200" dirty="0">
              <a:solidFill>
                <a:srgbClr val="000000"/>
              </a:solidFill>
            </a:endParaRPr>
          </a:p>
          <a:p>
            <a:r>
              <a:rPr lang="ja-JP" altLang="en-US" sz="3200" dirty="0">
                <a:solidFill>
                  <a:srgbClr val="000000"/>
                </a:solidFill>
              </a:rPr>
              <a:t>３</a:t>
            </a:r>
            <a:r>
              <a:rPr lang="ja-JP" altLang="en-US" sz="3200" dirty="0" smtClean="0">
                <a:solidFill>
                  <a:srgbClr val="000000"/>
                </a:solidFill>
              </a:rPr>
              <a:t>．診療報酬改定</a:t>
            </a:r>
            <a:endParaRPr lang="en-US" altLang="ja-JP" sz="3200" dirty="0" smtClean="0">
              <a:solidFill>
                <a:srgbClr val="000000"/>
              </a:solidFill>
            </a:endParaRPr>
          </a:p>
          <a:p>
            <a:endParaRPr lang="en-US" altLang="ja-JP" sz="3200" dirty="0">
              <a:solidFill>
                <a:srgbClr val="000000"/>
              </a:solidFill>
            </a:endParaRPr>
          </a:p>
          <a:p>
            <a:r>
              <a:rPr lang="ja-JP" altLang="en-US" sz="3200" dirty="0" smtClean="0">
                <a:solidFill>
                  <a:srgbClr val="000000"/>
                </a:solidFill>
              </a:rPr>
              <a:t>４．診療報酬改定の内容</a:t>
            </a:r>
            <a:endParaRPr lang="en-US" altLang="ja-JP" sz="3200" dirty="0" smtClean="0">
              <a:solidFill>
                <a:srgbClr val="000000"/>
              </a:solidFill>
            </a:endParaRPr>
          </a:p>
          <a:p>
            <a:endParaRPr lang="en-US" altLang="ja-JP" sz="3200" dirty="0">
              <a:solidFill>
                <a:srgbClr val="000000"/>
              </a:solidFill>
            </a:endParaRPr>
          </a:p>
          <a:p>
            <a:r>
              <a:rPr lang="ja-JP" altLang="en-US" sz="3200" dirty="0" smtClean="0">
                <a:solidFill>
                  <a:srgbClr val="000000"/>
                </a:solidFill>
              </a:rPr>
              <a:t>５．病院経営について</a:t>
            </a:r>
            <a:endParaRPr lang="en-US" altLang="ja-JP" sz="3200" dirty="0" smtClean="0">
              <a:solidFill>
                <a:srgbClr val="000000"/>
              </a:solidFill>
            </a:endParaRPr>
          </a:p>
        </p:txBody>
      </p:sp>
      <p:sp>
        <p:nvSpPr>
          <p:cNvPr id="6" name="スライド番号プレースホルダー 5"/>
          <p:cNvSpPr>
            <a:spLocks noGrp="1"/>
          </p:cNvSpPr>
          <p:nvPr>
            <p:ph type="sldNum" sz="quarter" idx="12"/>
          </p:nvPr>
        </p:nvSpPr>
        <p:spPr/>
        <p:txBody>
          <a:bodyPr/>
          <a:lstStyle/>
          <a:p>
            <a:fld id="{6B36F8E1-7DB6-406F-BD5C-6442B8C3131F}" type="slidenum">
              <a:rPr lang="ja-JP" altLang="en-US" smtClean="0">
                <a:solidFill>
                  <a:srgbClr val="000000"/>
                </a:solidFill>
              </a:rPr>
              <a:pPr/>
              <a:t>2</a:t>
            </a:fld>
            <a:endParaRPr lang="ja-JP" altLang="en-US" dirty="0">
              <a:solidFill>
                <a:srgbClr val="000000"/>
              </a:solidFill>
            </a:endParaRPr>
          </a:p>
        </p:txBody>
      </p:sp>
    </p:spTree>
    <p:extLst>
      <p:ext uri="{BB962C8B-B14F-4D97-AF65-F5344CB8AC3E}">
        <p14:creationId xmlns:p14="http://schemas.microsoft.com/office/powerpoint/2010/main" val="3245258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normAutofit/>
          </a:bodyPr>
          <a:lstStyle/>
          <a:p>
            <a:r>
              <a:rPr kumimoji="1" lang="ja-JP" altLang="en-US" sz="4000" dirty="0" smtClean="0"/>
              <a:t>③療養病棟の再編</a:t>
            </a:r>
            <a:endParaRPr kumimoji="1" lang="ja-JP" altLang="en-US" sz="4000" dirty="0"/>
          </a:p>
        </p:txBody>
      </p:sp>
      <p:sp>
        <p:nvSpPr>
          <p:cNvPr id="5" name="サブタイトル 4"/>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950431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76467" y="616460"/>
            <a:ext cx="2489784" cy="369332"/>
          </a:xfrm>
          <a:prstGeom prst="rect">
            <a:avLst/>
          </a:prstGeom>
        </p:spPr>
        <p:txBody>
          <a:bodyPr wrap="none">
            <a:spAutoFit/>
          </a:bodyPr>
          <a:lstStyle/>
          <a:p>
            <a:r>
              <a:rPr lang="zh-TW" altLang="en-US" u="sng" dirty="0">
                <a:solidFill>
                  <a:srgbClr val="0070C1"/>
                </a:solidFill>
                <a:latin typeface="ＭＳ Ｐゴシック" panose="020B0600070205080204" pitchFamily="50" charset="-128"/>
                <a:ea typeface="ＭＳ Ｐゴシック" panose="020B0600070205080204" pitchFamily="50" charset="-128"/>
              </a:rPr>
              <a:t>療養病棟入院基本料 １</a:t>
            </a:r>
            <a:endParaRPr lang="ja-JP" altLang="en-US" u="sng" dirty="0"/>
          </a:p>
        </p:txBody>
      </p:sp>
      <p:sp>
        <p:nvSpPr>
          <p:cNvPr id="7" name="正方形/長方形 6"/>
          <p:cNvSpPr/>
          <p:nvPr/>
        </p:nvSpPr>
        <p:spPr>
          <a:xfrm>
            <a:off x="5534849" y="616460"/>
            <a:ext cx="2489784" cy="369332"/>
          </a:xfrm>
          <a:prstGeom prst="rect">
            <a:avLst/>
          </a:prstGeom>
        </p:spPr>
        <p:txBody>
          <a:bodyPr wrap="none">
            <a:spAutoFit/>
          </a:bodyPr>
          <a:lstStyle/>
          <a:p>
            <a:r>
              <a:rPr lang="zh-TW" altLang="en-US" u="sng" dirty="0">
                <a:solidFill>
                  <a:srgbClr val="0070C1"/>
                </a:solidFill>
                <a:latin typeface="ＭＳ Ｐゴシック" panose="020B0600070205080204" pitchFamily="50" charset="-128"/>
                <a:ea typeface="ＭＳ Ｐゴシック" panose="020B0600070205080204" pitchFamily="50" charset="-128"/>
              </a:rPr>
              <a:t>療養病棟入院基本料 ２</a:t>
            </a:r>
            <a:endParaRPr lang="ja-JP" altLang="en-US" u="sng" dirty="0"/>
          </a:p>
        </p:txBody>
      </p:sp>
      <p:sp>
        <p:nvSpPr>
          <p:cNvPr id="8" name="正方形/長方形 7"/>
          <p:cNvSpPr/>
          <p:nvPr/>
        </p:nvSpPr>
        <p:spPr>
          <a:xfrm>
            <a:off x="123569" y="985792"/>
            <a:ext cx="4559644" cy="477054"/>
          </a:xfrm>
          <a:prstGeom prst="rect">
            <a:avLst/>
          </a:prstGeom>
        </p:spPr>
        <p:txBody>
          <a:bodyPr wrap="square">
            <a:spAutoFit/>
          </a:bodyPr>
          <a:lstStyle/>
          <a:p>
            <a:r>
              <a:rPr lang="en-US" altLang="ja-JP" sz="1400" dirty="0">
                <a:latin typeface="ＭＳ Ｐゴシック" panose="020B0600070205080204" pitchFamily="50" charset="-128"/>
              </a:rPr>
              <a:t>【</a:t>
            </a:r>
            <a:r>
              <a:rPr lang="ja-JP" altLang="en-US" sz="1400" dirty="0">
                <a:latin typeface="ＭＳ Ｐゴシック" panose="020B0600070205080204" pitchFamily="50" charset="-128"/>
              </a:rPr>
              <a:t>施設基準</a:t>
            </a:r>
            <a:r>
              <a:rPr lang="en-US" altLang="ja-JP" sz="1400" dirty="0">
                <a:latin typeface="ＭＳ Ｐゴシック" panose="020B0600070205080204" pitchFamily="50" charset="-128"/>
              </a:rPr>
              <a:t>】</a:t>
            </a:r>
          </a:p>
          <a:p>
            <a:r>
              <a:rPr lang="ja-JP" altLang="en-US" sz="1100" dirty="0">
                <a:latin typeface="ＭＳ Ｐゴシック" panose="020B0600070205080204" pitchFamily="50" charset="-128"/>
              </a:rPr>
              <a:t>看護配置：２０：１以上 （</a:t>
            </a:r>
            <a:r>
              <a:rPr lang="ja-JP" altLang="en-US" sz="1100" u="sng" dirty="0">
                <a:latin typeface="ＭＳ Ｐゴシック" panose="020B0600070205080204" pitchFamily="50" charset="-128"/>
              </a:rPr>
              <a:t>医療区分２・３の患者が８割以上</a:t>
            </a:r>
            <a:r>
              <a:rPr lang="ja-JP" altLang="en-US" sz="1100" dirty="0">
                <a:latin typeface="ＭＳ Ｐゴシック" panose="020B0600070205080204" pitchFamily="50" charset="-128"/>
              </a:rPr>
              <a:t>）</a:t>
            </a:r>
            <a:endParaRPr lang="ja-JP" altLang="en-US" sz="1100" dirty="0"/>
          </a:p>
        </p:txBody>
      </p:sp>
      <p:sp>
        <p:nvSpPr>
          <p:cNvPr id="9" name="正方形/長方形 8"/>
          <p:cNvSpPr/>
          <p:nvPr/>
        </p:nvSpPr>
        <p:spPr>
          <a:xfrm>
            <a:off x="4794421" y="994203"/>
            <a:ext cx="4168346" cy="477054"/>
          </a:xfrm>
          <a:prstGeom prst="rect">
            <a:avLst/>
          </a:prstGeom>
        </p:spPr>
        <p:txBody>
          <a:bodyPr wrap="square">
            <a:spAutoFit/>
          </a:bodyPr>
          <a:lstStyle/>
          <a:p>
            <a:r>
              <a:rPr lang="en-US" altLang="ja-JP" sz="1400" dirty="0">
                <a:latin typeface="ＭＳ Ｐゴシック" panose="020B0600070205080204" pitchFamily="50" charset="-128"/>
              </a:rPr>
              <a:t>【</a:t>
            </a:r>
            <a:r>
              <a:rPr lang="ja-JP" altLang="en-US" sz="1400" dirty="0">
                <a:latin typeface="ＭＳ Ｐゴシック" panose="020B0600070205080204" pitchFamily="50" charset="-128"/>
              </a:rPr>
              <a:t>施設基準</a:t>
            </a:r>
            <a:r>
              <a:rPr lang="en-US" altLang="ja-JP" sz="1400" dirty="0">
                <a:latin typeface="ＭＳ Ｐゴシック" panose="020B0600070205080204" pitchFamily="50" charset="-128"/>
              </a:rPr>
              <a:t>】</a:t>
            </a:r>
          </a:p>
          <a:p>
            <a:r>
              <a:rPr lang="zh-TW" altLang="en-US" sz="1100" dirty="0">
                <a:latin typeface="ＭＳ Ｐゴシック" panose="020B0600070205080204" pitchFamily="50" charset="-128"/>
                <a:ea typeface="ＭＳ Ｐゴシック" panose="020B0600070205080204" pitchFamily="50" charset="-128"/>
              </a:rPr>
              <a:t>看護配置２５：１</a:t>
            </a:r>
            <a:r>
              <a:rPr lang="zh-TW" altLang="en-US" sz="1100" dirty="0" smtClean="0">
                <a:latin typeface="ＭＳ Ｐゴシック" panose="020B0600070205080204" pitchFamily="50" charset="-128"/>
                <a:ea typeface="ＭＳ Ｐゴシック" panose="020B0600070205080204" pitchFamily="50" charset="-128"/>
              </a:rPr>
              <a:t>以上</a:t>
            </a:r>
            <a:r>
              <a:rPr lang="ja-JP" altLang="en-US" sz="1100" dirty="0" smtClean="0">
                <a:solidFill>
                  <a:srgbClr val="FF0000"/>
                </a:solidFill>
                <a:latin typeface="ＭＳ Ｐゴシック" panose="020B0600070205080204" pitchFamily="50" charset="-128"/>
                <a:ea typeface="ＭＳ Ｐゴシック" panose="020B0600070205080204" pitchFamily="50" charset="-128"/>
              </a:rPr>
              <a:t>（新基準医療区分２・３の患者が</a:t>
            </a:r>
            <a:r>
              <a:rPr lang="en-US" altLang="ja-JP" sz="1100" dirty="0" smtClean="0">
                <a:solidFill>
                  <a:srgbClr val="FF0000"/>
                </a:solidFill>
                <a:latin typeface="ＭＳ Ｐゴシック" panose="020B0600070205080204" pitchFamily="50" charset="-128"/>
                <a:ea typeface="ＭＳ Ｐゴシック" panose="020B0600070205080204" pitchFamily="50" charset="-128"/>
              </a:rPr>
              <a:t>5</a:t>
            </a:r>
            <a:r>
              <a:rPr lang="ja-JP" altLang="en-US" sz="1100" dirty="0" smtClean="0">
                <a:solidFill>
                  <a:srgbClr val="FF0000"/>
                </a:solidFill>
                <a:latin typeface="ＭＳ Ｐゴシック" panose="020B0600070205080204" pitchFamily="50" charset="-128"/>
                <a:ea typeface="ＭＳ Ｐゴシック" panose="020B0600070205080204" pitchFamily="50" charset="-128"/>
              </a:rPr>
              <a:t>割以上）</a:t>
            </a:r>
            <a:endParaRPr lang="ja-JP" altLang="en-US" sz="1100" dirty="0">
              <a:solidFill>
                <a:srgbClr val="FF0000"/>
              </a:solidFill>
            </a:endParaRPr>
          </a:p>
        </p:txBody>
      </p:sp>
      <p:graphicFrame>
        <p:nvGraphicFramePr>
          <p:cNvPr id="10" name="表 9"/>
          <p:cNvGraphicFramePr>
            <a:graphicFrameLocks noGrp="1"/>
          </p:cNvGraphicFramePr>
          <p:nvPr>
            <p:extLst/>
          </p:nvPr>
        </p:nvGraphicFramePr>
        <p:xfrm>
          <a:off x="123565" y="1509012"/>
          <a:ext cx="4003592" cy="1044716"/>
        </p:xfrm>
        <a:graphic>
          <a:graphicData uri="http://schemas.openxmlformats.org/drawingml/2006/table">
            <a:tbl>
              <a:tblPr firstRow="1" bandRow="1">
                <a:tableStyleId>{5C22544A-7EE6-4342-B048-85BDC9FD1C3A}</a:tableStyleId>
              </a:tblPr>
              <a:tblGrid>
                <a:gridCol w="1000898"/>
                <a:gridCol w="1000898"/>
                <a:gridCol w="1000898"/>
                <a:gridCol w="1000898"/>
              </a:tblGrid>
              <a:tr h="261179">
                <a:tc>
                  <a:txBody>
                    <a:bodyPr/>
                    <a:lstStyle/>
                    <a:p>
                      <a:pPr algn="ctr"/>
                      <a:endParaRPr kumimoji="1" lang="ja-JP" altLang="en-US" sz="1100" dirty="0">
                        <a:solidFill>
                          <a:schemeClr val="bg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9DA"/>
                    </a:solidFill>
                  </a:tcPr>
                </a:tc>
                <a:tc>
                  <a:txBody>
                    <a:bodyPr/>
                    <a:lstStyle/>
                    <a:p>
                      <a:pPr algn="ctr"/>
                      <a:r>
                        <a:rPr kumimoji="1" lang="ja-JP" altLang="en-US" sz="1100" b="0" i="0" u="none" strike="noStrike" kern="1200" baseline="0" dirty="0" smtClean="0">
                          <a:solidFill>
                            <a:schemeClr val="bg1"/>
                          </a:solidFill>
                          <a:latin typeface="+mn-ea"/>
                          <a:ea typeface="+mn-ea"/>
                          <a:cs typeface="+mn-cs"/>
                        </a:rPr>
                        <a:t>医療区分１</a:t>
                      </a:r>
                      <a:endParaRPr kumimoji="1" lang="ja-JP" altLang="en-US" sz="1100" b="0" dirty="0">
                        <a:solidFill>
                          <a:schemeClr val="bg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9DA"/>
                    </a:solidFill>
                  </a:tcPr>
                </a:tc>
                <a:tc>
                  <a:txBody>
                    <a:bodyPr/>
                    <a:lstStyle/>
                    <a:p>
                      <a:pPr algn="ctr"/>
                      <a:r>
                        <a:rPr kumimoji="1" lang="ja-JP" altLang="en-US" sz="1100" b="0" i="0" u="none" strike="noStrike" kern="1200" baseline="0" dirty="0" smtClean="0">
                          <a:solidFill>
                            <a:schemeClr val="bg1"/>
                          </a:solidFill>
                          <a:latin typeface="+mn-ea"/>
                          <a:ea typeface="+mn-ea"/>
                          <a:cs typeface="+mn-cs"/>
                        </a:rPr>
                        <a:t>医療区分２</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9DA"/>
                    </a:solidFill>
                  </a:tcPr>
                </a:tc>
                <a:tc>
                  <a:txBody>
                    <a:bodyPr/>
                    <a:lstStyle/>
                    <a:p>
                      <a:pPr algn="ctr"/>
                      <a:r>
                        <a:rPr kumimoji="1" lang="ja-JP" altLang="en-US" sz="1100" b="0" i="0" u="none" strike="noStrike" kern="1200" baseline="0" dirty="0" smtClean="0">
                          <a:solidFill>
                            <a:schemeClr val="bg1"/>
                          </a:solidFill>
                          <a:latin typeface="+mn-ea"/>
                          <a:ea typeface="+mn-ea"/>
                          <a:cs typeface="+mn-cs"/>
                        </a:rPr>
                        <a:t>医療区分３</a:t>
                      </a:r>
                      <a:endParaRPr kumimoji="1" lang="ja-JP" altLang="en-US" sz="1100" b="0" dirty="0">
                        <a:solidFill>
                          <a:schemeClr val="bg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9DA"/>
                    </a:solidFill>
                  </a:tcPr>
                </a:tc>
              </a:tr>
              <a:tr h="261179">
                <a:tc>
                  <a:txBody>
                    <a:bodyPr/>
                    <a:lstStyle/>
                    <a:p>
                      <a:pPr algn="ctr"/>
                      <a:r>
                        <a:rPr kumimoji="1" lang="ja-JP" altLang="en-US" sz="1100" b="0" i="0" u="none" strike="noStrike" kern="1200" baseline="0" smtClean="0">
                          <a:solidFill>
                            <a:schemeClr val="bg1"/>
                          </a:solidFill>
                          <a:latin typeface="+mn-ea"/>
                          <a:ea typeface="+mn-ea"/>
                          <a:cs typeface="+mn-cs"/>
                        </a:rPr>
                        <a:t>ＡＤＬ区分３</a:t>
                      </a:r>
                      <a:endParaRPr kumimoji="1" lang="ja-JP" altLang="en-US" sz="1100" b="0" dirty="0">
                        <a:solidFill>
                          <a:schemeClr val="bg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9DA"/>
                    </a:solidFill>
                  </a:tcPr>
                </a:tc>
                <a:tc>
                  <a:txBody>
                    <a:bodyPr/>
                    <a:lstStyle/>
                    <a:p>
                      <a:pPr algn="ctr"/>
                      <a:r>
                        <a:rPr kumimoji="1" lang="en-US" altLang="ja-JP" sz="1100" dirty="0" smtClean="0">
                          <a:latin typeface="+mn-ea"/>
                          <a:ea typeface="+mn-ea"/>
                        </a:rPr>
                        <a:t>967</a:t>
                      </a:r>
                      <a:r>
                        <a:rPr kumimoji="1" lang="ja-JP" altLang="en-US" sz="1100" dirty="0" smtClean="0">
                          <a:latin typeface="+mn-ea"/>
                          <a:ea typeface="+mn-ea"/>
                        </a:rPr>
                        <a:t>点</a:t>
                      </a:r>
                      <a:endParaRPr kumimoji="1" lang="en-US" altLang="ja-JP" sz="1100" dirty="0" smtClean="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mn-ea"/>
                          <a:ea typeface="+mn-ea"/>
                        </a:rPr>
                        <a:t>1,412</a:t>
                      </a:r>
                      <a:r>
                        <a:rPr kumimoji="1" lang="ja-JP" altLang="en-US" sz="1100" dirty="0" smtClean="0">
                          <a:latin typeface="+mn-ea"/>
                          <a:ea typeface="+mn-ea"/>
                        </a:rPr>
                        <a:t>点</a:t>
                      </a:r>
                      <a:endParaRPr kumimoji="1" lang="ja-JP" altLang="en-US" sz="11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mn-ea"/>
                          <a:ea typeface="+mn-ea"/>
                        </a:rPr>
                        <a:t>1,810</a:t>
                      </a:r>
                      <a:r>
                        <a:rPr kumimoji="1" lang="ja-JP" altLang="en-US" sz="1100" dirty="0" smtClean="0">
                          <a:latin typeface="+mn-ea"/>
                          <a:ea typeface="+mn-ea"/>
                        </a:rPr>
                        <a:t>点</a:t>
                      </a:r>
                      <a:endParaRPr kumimoji="1" lang="ja-JP" altLang="en-US" sz="11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1179">
                <a:tc>
                  <a:txBody>
                    <a:bodyPr/>
                    <a:lstStyle/>
                    <a:p>
                      <a:pPr algn="ctr"/>
                      <a:r>
                        <a:rPr kumimoji="1" lang="ja-JP" altLang="en-US" sz="1100" b="0" i="0" u="none" strike="noStrike" kern="1200" baseline="0" dirty="0" smtClean="0">
                          <a:solidFill>
                            <a:schemeClr val="bg1"/>
                          </a:solidFill>
                          <a:latin typeface="+mn-ea"/>
                          <a:ea typeface="+mn-ea"/>
                          <a:cs typeface="+mn-cs"/>
                        </a:rPr>
                        <a:t>ＡＤＬ区分２</a:t>
                      </a:r>
                      <a:endParaRPr kumimoji="1" lang="ja-JP" altLang="en-US" sz="1100" b="0" dirty="0">
                        <a:solidFill>
                          <a:schemeClr val="bg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9DA"/>
                    </a:solidFill>
                  </a:tcPr>
                </a:tc>
                <a:tc>
                  <a:txBody>
                    <a:bodyPr/>
                    <a:lstStyle/>
                    <a:p>
                      <a:pPr algn="ctr"/>
                      <a:r>
                        <a:rPr kumimoji="1" lang="en-US" altLang="ja-JP" sz="1100" dirty="0" smtClean="0">
                          <a:latin typeface="+mn-ea"/>
                          <a:ea typeface="+mn-ea"/>
                        </a:rPr>
                        <a:t>919</a:t>
                      </a:r>
                      <a:r>
                        <a:rPr kumimoji="1" lang="ja-JP" altLang="en-US" sz="1100" dirty="0" smtClean="0">
                          <a:latin typeface="+mn-ea"/>
                          <a:ea typeface="+mn-ea"/>
                        </a:rPr>
                        <a:t>点</a:t>
                      </a:r>
                      <a:endParaRPr kumimoji="1" lang="ja-JP" altLang="en-US" sz="11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mn-ea"/>
                          <a:ea typeface="+mn-ea"/>
                        </a:rPr>
                        <a:t>1,384</a:t>
                      </a:r>
                      <a:r>
                        <a:rPr kumimoji="1" lang="ja-JP" altLang="en-US" sz="1100" dirty="0" smtClean="0">
                          <a:latin typeface="+mn-ea"/>
                          <a:ea typeface="+mn-ea"/>
                        </a:rPr>
                        <a:t>点</a:t>
                      </a:r>
                      <a:endParaRPr kumimoji="1" lang="ja-JP" altLang="en-US" sz="11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mn-ea"/>
                          <a:ea typeface="+mn-ea"/>
                        </a:rPr>
                        <a:t>1,755</a:t>
                      </a:r>
                      <a:r>
                        <a:rPr kumimoji="1" lang="ja-JP" altLang="en-US" sz="1100" dirty="0" smtClean="0">
                          <a:latin typeface="+mn-ea"/>
                          <a:ea typeface="+mn-ea"/>
                        </a:rPr>
                        <a:t>点</a:t>
                      </a:r>
                      <a:endParaRPr kumimoji="1" lang="ja-JP" altLang="en-US" sz="11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1179">
                <a:tc>
                  <a:txBody>
                    <a:bodyPr/>
                    <a:lstStyle/>
                    <a:p>
                      <a:pPr algn="ctr"/>
                      <a:r>
                        <a:rPr kumimoji="1" lang="ja-JP" altLang="en-US" sz="1100" b="0" i="0" u="none" strike="noStrike" kern="1200" baseline="0" dirty="0" smtClean="0">
                          <a:solidFill>
                            <a:schemeClr val="bg1"/>
                          </a:solidFill>
                          <a:latin typeface="+mn-ea"/>
                          <a:ea typeface="+mn-ea"/>
                          <a:cs typeface="+mn-cs"/>
                        </a:rPr>
                        <a:t>ＡＤＬ区分１</a:t>
                      </a:r>
                      <a:endParaRPr kumimoji="1" lang="ja-JP" altLang="en-US" sz="1100" b="0" dirty="0">
                        <a:solidFill>
                          <a:schemeClr val="bg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5A9DA"/>
                    </a:solidFill>
                  </a:tcPr>
                </a:tc>
                <a:tc>
                  <a:txBody>
                    <a:bodyPr/>
                    <a:lstStyle/>
                    <a:p>
                      <a:pPr algn="ctr"/>
                      <a:r>
                        <a:rPr kumimoji="1" lang="en-US" altLang="ja-JP" sz="1100" dirty="0" smtClean="0">
                          <a:latin typeface="+mn-ea"/>
                          <a:ea typeface="+mn-ea"/>
                        </a:rPr>
                        <a:t>814</a:t>
                      </a:r>
                      <a:r>
                        <a:rPr kumimoji="1" lang="ja-JP" altLang="en-US" sz="1100" dirty="0" smtClean="0">
                          <a:latin typeface="+mn-ea"/>
                          <a:ea typeface="+mn-ea"/>
                        </a:rPr>
                        <a:t>点</a:t>
                      </a:r>
                      <a:endParaRPr kumimoji="1" lang="ja-JP" altLang="en-US" sz="11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mn-ea"/>
                          <a:ea typeface="+mn-ea"/>
                        </a:rPr>
                        <a:t>1,230</a:t>
                      </a:r>
                      <a:r>
                        <a:rPr kumimoji="1" lang="ja-JP" altLang="en-US" sz="1100" dirty="0" smtClean="0">
                          <a:latin typeface="+mn-ea"/>
                          <a:ea typeface="+mn-ea"/>
                        </a:rPr>
                        <a:t>点</a:t>
                      </a:r>
                      <a:endParaRPr kumimoji="1" lang="ja-JP" altLang="en-US" sz="11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mn-ea"/>
                          <a:ea typeface="+mn-ea"/>
                        </a:rPr>
                        <a:t>1,468</a:t>
                      </a:r>
                      <a:r>
                        <a:rPr kumimoji="1" lang="ja-JP" altLang="en-US" sz="1100" dirty="0" smtClean="0">
                          <a:latin typeface="+mn-ea"/>
                          <a:ea typeface="+mn-ea"/>
                        </a:rPr>
                        <a:t>点</a:t>
                      </a:r>
                      <a:endParaRPr kumimoji="1" lang="ja-JP" altLang="en-US" sz="11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13" name="表 12"/>
          <p:cNvGraphicFramePr>
            <a:graphicFrameLocks noGrp="1"/>
          </p:cNvGraphicFramePr>
          <p:nvPr>
            <p:extLst/>
          </p:nvPr>
        </p:nvGraphicFramePr>
        <p:xfrm>
          <a:off x="4794421" y="1509012"/>
          <a:ext cx="3978880" cy="1141440"/>
        </p:xfrm>
        <a:graphic>
          <a:graphicData uri="http://schemas.openxmlformats.org/drawingml/2006/table">
            <a:tbl>
              <a:tblPr firstRow="1" bandRow="1">
                <a:tableStyleId>{5C22544A-7EE6-4342-B048-85BDC9FD1C3A}</a:tableStyleId>
              </a:tblPr>
              <a:tblGrid>
                <a:gridCol w="994720"/>
                <a:gridCol w="994720"/>
                <a:gridCol w="994720"/>
                <a:gridCol w="994720"/>
              </a:tblGrid>
              <a:tr h="285360">
                <a:tc>
                  <a:txBody>
                    <a:bodyPr/>
                    <a:lstStyle/>
                    <a:p>
                      <a:pPr algn="ctr"/>
                      <a:endParaRPr kumimoji="1" lang="ja-JP" altLang="en-US" sz="1100" b="0" dirty="0">
                        <a:solidFill>
                          <a:schemeClr val="bg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6DC2"/>
                    </a:solidFill>
                  </a:tcPr>
                </a:tc>
                <a:tc>
                  <a:txBody>
                    <a:bodyPr/>
                    <a:lstStyle/>
                    <a:p>
                      <a:pPr algn="ctr"/>
                      <a:r>
                        <a:rPr kumimoji="1" lang="ja-JP" altLang="en-US" sz="1100" b="0" i="0" u="none" strike="noStrike" kern="1200" baseline="0" dirty="0" smtClean="0">
                          <a:solidFill>
                            <a:schemeClr val="bg1"/>
                          </a:solidFill>
                          <a:latin typeface="+mn-ea"/>
                          <a:ea typeface="+mn-ea"/>
                          <a:cs typeface="+mn-cs"/>
                        </a:rPr>
                        <a:t>医療区分１</a:t>
                      </a:r>
                      <a:endParaRPr kumimoji="1" lang="ja-JP" altLang="en-US" sz="1100" b="0" dirty="0">
                        <a:solidFill>
                          <a:schemeClr val="bg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6DC2"/>
                    </a:solidFill>
                  </a:tcPr>
                </a:tc>
                <a:tc>
                  <a:txBody>
                    <a:bodyPr/>
                    <a:lstStyle/>
                    <a:p>
                      <a:pPr algn="ctr"/>
                      <a:r>
                        <a:rPr kumimoji="1" lang="ja-JP" altLang="en-US" sz="1100" b="0" i="0" u="none" strike="noStrike" kern="1200" baseline="0" dirty="0" smtClean="0">
                          <a:solidFill>
                            <a:schemeClr val="bg1"/>
                          </a:solidFill>
                          <a:latin typeface="+mn-ea"/>
                          <a:ea typeface="+mn-ea"/>
                          <a:cs typeface="+mn-cs"/>
                        </a:rPr>
                        <a:t>医療区分２</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6DC2"/>
                    </a:solidFill>
                  </a:tcPr>
                </a:tc>
                <a:tc>
                  <a:txBody>
                    <a:bodyPr/>
                    <a:lstStyle/>
                    <a:p>
                      <a:pPr algn="ctr"/>
                      <a:r>
                        <a:rPr kumimoji="1" lang="ja-JP" altLang="en-US" sz="1100" b="0" i="0" u="none" strike="noStrike" kern="1200" baseline="0" dirty="0" smtClean="0">
                          <a:solidFill>
                            <a:schemeClr val="bg1"/>
                          </a:solidFill>
                          <a:latin typeface="+mn-ea"/>
                          <a:ea typeface="+mn-ea"/>
                          <a:cs typeface="+mn-cs"/>
                        </a:rPr>
                        <a:t>医療区分３</a:t>
                      </a:r>
                      <a:endParaRPr kumimoji="1" lang="ja-JP" altLang="en-US" sz="1100" b="0" dirty="0">
                        <a:solidFill>
                          <a:schemeClr val="bg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6DC2"/>
                    </a:solidFill>
                  </a:tcPr>
                </a:tc>
              </a:tr>
              <a:tr h="285360">
                <a:tc>
                  <a:txBody>
                    <a:bodyPr/>
                    <a:lstStyle/>
                    <a:p>
                      <a:pPr algn="ctr"/>
                      <a:r>
                        <a:rPr kumimoji="1" lang="ja-JP" altLang="en-US" sz="1100" b="0" i="0" u="none" strike="noStrike" kern="1200" baseline="0" dirty="0" smtClean="0">
                          <a:solidFill>
                            <a:schemeClr val="bg1"/>
                          </a:solidFill>
                          <a:latin typeface="+mn-ea"/>
                          <a:ea typeface="+mn-ea"/>
                          <a:cs typeface="+mn-cs"/>
                        </a:rPr>
                        <a:t>ＡＤＬ区分３</a:t>
                      </a:r>
                      <a:endParaRPr kumimoji="1" lang="ja-JP" altLang="en-US" sz="1100" b="0" dirty="0">
                        <a:solidFill>
                          <a:schemeClr val="bg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6DC2"/>
                    </a:solidFill>
                  </a:tcPr>
                </a:tc>
                <a:tc>
                  <a:txBody>
                    <a:bodyPr/>
                    <a:lstStyle/>
                    <a:p>
                      <a:pPr algn="ctr"/>
                      <a:r>
                        <a:rPr kumimoji="1" lang="en-US" altLang="ja-JP" sz="1100" dirty="0" smtClean="0">
                          <a:latin typeface="+mn-ea"/>
                          <a:ea typeface="+mn-ea"/>
                        </a:rPr>
                        <a:t>902</a:t>
                      </a:r>
                      <a:r>
                        <a:rPr kumimoji="1" lang="ja-JP" altLang="en-US" sz="1100" dirty="0" smtClean="0">
                          <a:latin typeface="+mn-ea"/>
                          <a:ea typeface="+mn-ea"/>
                        </a:rPr>
                        <a:t>点</a:t>
                      </a:r>
                      <a:endParaRPr kumimoji="1" lang="en-US" altLang="ja-JP" sz="1100" dirty="0" smtClean="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mn-ea"/>
                          <a:ea typeface="+mn-ea"/>
                        </a:rPr>
                        <a:t>1,347</a:t>
                      </a:r>
                      <a:r>
                        <a:rPr kumimoji="1" lang="ja-JP" altLang="en-US" sz="1100" dirty="0" smtClean="0">
                          <a:latin typeface="+mn-ea"/>
                          <a:ea typeface="+mn-ea"/>
                        </a:rPr>
                        <a:t>点</a:t>
                      </a:r>
                      <a:endParaRPr kumimoji="1" lang="ja-JP" altLang="en-US" sz="11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mn-ea"/>
                          <a:ea typeface="+mn-ea"/>
                        </a:rPr>
                        <a:t>1,745</a:t>
                      </a:r>
                      <a:r>
                        <a:rPr kumimoji="1" lang="ja-JP" altLang="en-US" sz="1100" dirty="0" smtClean="0">
                          <a:latin typeface="+mn-ea"/>
                          <a:ea typeface="+mn-ea"/>
                        </a:rPr>
                        <a:t>点</a:t>
                      </a:r>
                      <a:endParaRPr kumimoji="1" lang="ja-JP" altLang="en-US" sz="11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5360">
                <a:tc>
                  <a:txBody>
                    <a:bodyPr/>
                    <a:lstStyle/>
                    <a:p>
                      <a:pPr algn="ctr"/>
                      <a:r>
                        <a:rPr kumimoji="1" lang="ja-JP" altLang="en-US" sz="1100" b="0" i="0" u="none" strike="noStrike" kern="1200" baseline="0" dirty="0" smtClean="0">
                          <a:solidFill>
                            <a:schemeClr val="bg1"/>
                          </a:solidFill>
                          <a:latin typeface="+mn-ea"/>
                          <a:ea typeface="+mn-ea"/>
                          <a:cs typeface="+mn-cs"/>
                        </a:rPr>
                        <a:t>ＡＤＬ区分２</a:t>
                      </a:r>
                      <a:endParaRPr kumimoji="1" lang="ja-JP" altLang="en-US" sz="1100" b="0" dirty="0">
                        <a:solidFill>
                          <a:schemeClr val="bg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6DC2"/>
                    </a:solidFill>
                  </a:tcPr>
                </a:tc>
                <a:tc>
                  <a:txBody>
                    <a:bodyPr/>
                    <a:lstStyle/>
                    <a:p>
                      <a:pPr algn="ctr"/>
                      <a:r>
                        <a:rPr kumimoji="1" lang="en-US" altLang="ja-JP" sz="1100" dirty="0" smtClean="0">
                          <a:latin typeface="+mn-ea"/>
                          <a:ea typeface="+mn-ea"/>
                        </a:rPr>
                        <a:t>854</a:t>
                      </a:r>
                      <a:r>
                        <a:rPr kumimoji="1" lang="ja-JP" altLang="en-US" sz="1100" dirty="0" smtClean="0">
                          <a:latin typeface="+mn-ea"/>
                          <a:ea typeface="+mn-ea"/>
                        </a:rPr>
                        <a:t>点</a:t>
                      </a:r>
                      <a:endParaRPr kumimoji="1" lang="ja-JP" altLang="en-US" sz="11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mn-ea"/>
                          <a:ea typeface="+mn-ea"/>
                        </a:rPr>
                        <a:t>1320</a:t>
                      </a:r>
                      <a:r>
                        <a:rPr kumimoji="1" lang="ja-JP" altLang="en-US" sz="1100" dirty="0" smtClean="0">
                          <a:latin typeface="+mn-ea"/>
                          <a:ea typeface="+mn-ea"/>
                        </a:rPr>
                        <a:t>店</a:t>
                      </a:r>
                      <a:endParaRPr kumimoji="1" lang="ja-JP" altLang="en-US" sz="11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mn-ea"/>
                          <a:ea typeface="+mn-ea"/>
                        </a:rPr>
                        <a:t>1,691</a:t>
                      </a:r>
                      <a:r>
                        <a:rPr kumimoji="1" lang="ja-JP" altLang="en-US" sz="1100" dirty="0" smtClean="0">
                          <a:latin typeface="+mn-ea"/>
                          <a:ea typeface="+mn-ea"/>
                        </a:rPr>
                        <a:t>点</a:t>
                      </a:r>
                      <a:endParaRPr kumimoji="1" lang="ja-JP" altLang="en-US" sz="11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5360">
                <a:tc>
                  <a:txBody>
                    <a:bodyPr/>
                    <a:lstStyle/>
                    <a:p>
                      <a:pPr algn="ctr"/>
                      <a:r>
                        <a:rPr kumimoji="1" lang="ja-JP" altLang="en-US" sz="1100" b="0" i="0" u="none" strike="noStrike" kern="1200" baseline="0" dirty="0" smtClean="0">
                          <a:solidFill>
                            <a:schemeClr val="bg1"/>
                          </a:solidFill>
                          <a:latin typeface="+mn-ea"/>
                          <a:ea typeface="+mn-ea"/>
                          <a:cs typeface="+mn-cs"/>
                        </a:rPr>
                        <a:t>ＡＤＬ区分１</a:t>
                      </a:r>
                      <a:endParaRPr kumimoji="1" lang="ja-JP" altLang="en-US" sz="1100" b="0" dirty="0">
                        <a:solidFill>
                          <a:schemeClr val="bg1"/>
                        </a:solidFill>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E6DC2"/>
                    </a:solidFill>
                  </a:tcPr>
                </a:tc>
                <a:tc>
                  <a:txBody>
                    <a:bodyPr/>
                    <a:lstStyle/>
                    <a:p>
                      <a:pPr algn="ctr"/>
                      <a:r>
                        <a:rPr kumimoji="1" lang="en-US" altLang="ja-JP" sz="1100" dirty="0" smtClean="0">
                          <a:latin typeface="+mn-ea"/>
                          <a:ea typeface="+mn-ea"/>
                        </a:rPr>
                        <a:t>750</a:t>
                      </a:r>
                      <a:r>
                        <a:rPr kumimoji="1" lang="ja-JP" altLang="en-US" sz="1100" dirty="0" smtClean="0">
                          <a:latin typeface="+mn-ea"/>
                          <a:ea typeface="+mn-ea"/>
                        </a:rPr>
                        <a:t>点</a:t>
                      </a:r>
                      <a:endParaRPr kumimoji="1" lang="ja-JP" altLang="en-US" sz="11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mn-ea"/>
                          <a:ea typeface="+mn-ea"/>
                        </a:rPr>
                        <a:t>1,165</a:t>
                      </a:r>
                      <a:r>
                        <a:rPr kumimoji="1" lang="ja-JP" altLang="en-US" sz="1100" dirty="0" smtClean="0">
                          <a:latin typeface="+mn-ea"/>
                          <a:ea typeface="+mn-ea"/>
                        </a:rPr>
                        <a:t>点</a:t>
                      </a:r>
                      <a:endParaRPr kumimoji="1" lang="ja-JP" altLang="en-US" sz="11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100" dirty="0" smtClean="0">
                          <a:latin typeface="+mn-ea"/>
                          <a:ea typeface="+mn-ea"/>
                        </a:rPr>
                        <a:t>1,403</a:t>
                      </a:r>
                      <a:r>
                        <a:rPr kumimoji="1" lang="ja-JP" altLang="en-US" sz="1100" dirty="0" smtClean="0">
                          <a:latin typeface="+mn-ea"/>
                          <a:ea typeface="+mn-ea"/>
                        </a:rPr>
                        <a:t>点</a:t>
                      </a:r>
                      <a:endParaRPr kumimoji="1" lang="ja-JP" altLang="en-US" sz="1100" dirty="0">
                        <a:latin typeface="+mn-ea"/>
                        <a:ea typeface="+mn-ea"/>
                      </a:endParaRP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4" name="正方形/長方形 13"/>
          <p:cNvSpPr/>
          <p:nvPr/>
        </p:nvSpPr>
        <p:spPr>
          <a:xfrm>
            <a:off x="123565" y="2717369"/>
            <a:ext cx="902811" cy="307777"/>
          </a:xfrm>
          <a:prstGeom prst="rect">
            <a:avLst/>
          </a:prstGeom>
          <a:ln w="28575">
            <a:solidFill>
              <a:srgbClr val="FCA60C"/>
            </a:solidFill>
          </a:ln>
        </p:spPr>
        <p:txBody>
          <a:bodyPr wrap="none">
            <a:spAutoFit/>
          </a:bodyPr>
          <a:lstStyle/>
          <a:p>
            <a:r>
              <a:rPr lang="ja-JP" altLang="en-US" sz="1400" dirty="0">
                <a:latin typeface="ＭＳ Ｐゴシック" panose="020B0600070205080204" pitchFamily="50" charset="-128"/>
              </a:rPr>
              <a:t>医療区分</a:t>
            </a:r>
            <a:endParaRPr lang="ja-JP" altLang="en-US" sz="1400" dirty="0"/>
          </a:p>
        </p:txBody>
      </p:sp>
      <p:sp>
        <p:nvSpPr>
          <p:cNvPr id="15" name="正方形/長方形 14"/>
          <p:cNvSpPr/>
          <p:nvPr/>
        </p:nvSpPr>
        <p:spPr>
          <a:xfrm>
            <a:off x="5534849" y="2717368"/>
            <a:ext cx="833883" cy="307777"/>
          </a:xfrm>
          <a:prstGeom prst="rect">
            <a:avLst/>
          </a:prstGeom>
          <a:ln w="28575">
            <a:solidFill>
              <a:srgbClr val="FCA60C"/>
            </a:solidFill>
          </a:ln>
        </p:spPr>
        <p:txBody>
          <a:bodyPr wrap="none">
            <a:spAutoFit/>
          </a:bodyPr>
          <a:lstStyle/>
          <a:p>
            <a:r>
              <a:rPr lang="en-US" altLang="ja-JP" sz="1400" dirty="0" smtClean="0"/>
              <a:t>ADL</a:t>
            </a:r>
            <a:r>
              <a:rPr lang="ja-JP" altLang="en-US" sz="1400" dirty="0" smtClean="0"/>
              <a:t>区分</a:t>
            </a:r>
            <a:endParaRPr lang="ja-JP" altLang="en-US" sz="1400" dirty="0"/>
          </a:p>
        </p:txBody>
      </p:sp>
      <p:sp>
        <p:nvSpPr>
          <p:cNvPr id="16" name="正方形/長方形 15"/>
          <p:cNvSpPr/>
          <p:nvPr/>
        </p:nvSpPr>
        <p:spPr>
          <a:xfrm>
            <a:off x="6503772" y="2717368"/>
            <a:ext cx="2458995" cy="553998"/>
          </a:xfrm>
          <a:prstGeom prst="rect">
            <a:avLst/>
          </a:prstGeom>
        </p:spPr>
        <p:txBody>
          <a:bodyPr wrap="square">
            <a:spAutoFit/>
          </a:bodyPr>
          <a:lstStyle/>
          <a:p>
            <a:r>
              <a:rPr lang="en-US" altLang="zh-CN" sz="1000" dirty="0">
                <a:latin typeface="‚l‚r ‚oƒSƒVƒbƒN"/>
              </a:rPr>
              <a:t>ADL</a:t>
            </a:r>
            <a:r>
              <a:rPr lang="zh-CN" altLang="en-US" sz="1000" dirty="0">
                <a:latin typeface="ＭＳ Ｐゴシック" panose="020B0600070205080204" pitchFamily="50" charset="-128"/>
                <a:ea typeface="ＭＳ Ｐゴシック" panose="020B0600070205080204" pitchFamily="50" charset="-128"/>
              </a:rPr>
              <a:t>区分１： </a:t>
            </a:r>
            <a:r>
              <a:rPr lang="en-US" altLang="zh-CN" sz="1000" dirty="0">
                <a:latin typeface="‚l‚r ‚oƒSƒVƒbƒN"/>
                <a:ea typeface="ＭＳ Ｐゴシック" panose="020B0600070205080204" pitchFamily="50" charset="-128"/>
              </a:rPr>
              <a:t>11</a:t>
            </a:r>
            <a:r>
              <a:rPr lang="zh-CN" altLang="en-US" sz="1000" dirty="0">
                <a:latin typeface="ＭＳ Ｐゴシック" panose="020B0600070205080204" pitchFamily="50" charset="-128"/>
                <a:ea typeface="ＭＳ Ｐゴシック" panose="020B0600070205080204" pitchFamily="50" charset="-128"/>
              </a:rPr>
              <a:t>点未満</a:t>
            </a:r>
          </a:p>
          <a:p>
            <a:r>
              <a:rPr lang="en-US" altLang="zh-CN" sz="1000" dirty="0">
                <a:latin typeface="‚l‚r ‚oƒSƒVƒbƒN"/>
              </a:rPr>
              <a:t>ADL</a:t>
            </a:r>
            <a:r>
              <a:rPr lang="zh-CN" altLang="en-US" sz="1000" dirty="0">
                <a:latin typeface="ＭＳ Ｐゴシック" panose="020B0600070205080204" pitchFamily="50" charset="-128"/>
                <a:ea typeface="ＭＳ Ｐゴシック" panose="020B0600070205080204" pitchFamily="50" charset="-128"/>
              </a:rPr>
              <a:t>区分２： </a:t>
            </a:r>
            <a:r>
              <a:rPr lang="en-US" altLang="zh-CN" sz="1000" dirty="0">
                <a:latin typeface="‚l‚r ‚oƒSƒVƒbƒN"/>
                <a:ea typeface="ＭＳ Ｐゴシック" panose="020B0600070205080204" pitchFamily="50" charset="-128"/>
              </a:rPr>
              <a:t>11</a:t>
            </a:r>
            <a:r>
              <a:rPr lang="zh-CN" altLang="en-US" sz="1000" dirty="0">
                <a:latin typeface="ＭＳ Ｐゴシック" panose="020B0600070205080204" pitchFamily="50" charset="-128"/>
                <a:ea typeface="ＭＳ Ｐゴシック" panose="020B0600070205080204" pitchFamily="50" charset="-128"/>
              </a:rPr>
              <a:t>点以上～</a:t>
            </a:r>
            <a:r>
              <a:rPr lang="en-US" altLang="zh-CN" sz="1000" dirty="0">
                <a:latin typeface="‚l‚r ‚oƒSƒVƒbƒN"/>
                <a:ea typeface="ＭＳ Ｐゴシック" panose="020B0600070205080204" pitchFamily="50" charset="-128"/>
              </a:rPr>
              <a:t>23</a:t>
            </a:r>
            <a:r>
              <a:rPr lang="zh-CN" altLang="en-US" sz="1000" dirty="0">
                <a:latin typeface="ＭＳ Ｐゴシック" panose="020B0600070205080204" pitchFamily="50" charset="-128"/>
                <a:ea typeface="ＭＳ Ｐゴシック" panose="020B0600070205080204" pitchFamily="50" charset="-128"/>
              </a:rPr>
              <a:t>点未満</a:t>
            </a:r>
          </a:p>
          <a:p>
            <a:r>
              <a:rPr lang="en-US" altLang="zh-CN" sz="1000" dirty="0">
                <a:latin typeface="‚l‚r ‚oƒSƒVƒbƒN"/>
              </a:rPr>
              <a:t>ADL</a:t>
            </a:r>
            <a:r>
              <a:rPr lang="zh-CN" altLang="en-US" sz="1000" dirty="0">
                <a:latin typeface="ＭＳ Ｐゴシック" panose="020B0600070205080204" pitchFamily="50" charset="-128"/>
                <a:ea typeface="ＭＳ Ｐゴシック" panose="020B0600070205080204" pitchFamily="50" charset="-128"/>
              </a:rPr>
              <a:t>区分３： </a:t>
            </a:r>
            <a:r>
              <a:rPr lang="en-US" altLang="zh-CN" sz="1000" dirty="0">
                <a:latin typeface="‚l‚r ‚oƒSƒVƒbƒN"/>
                <a:ea typeface="ＭＳ Ｐゴシック" panose="020B0600070205080204" pitchFamily="50" charset="-128"/>
              </a:rPr>
              <a:t>23</a:t>
            </a:r>
            <a:r>
              <a:rPr lang="zh-CN" altLang="en-US" sz="1000" dirty="0">
                <a:latin typeface="ＭＳ Ｐゴシック" panose="020B0600070205080204" pitchFamily="50" charset="-128"/>
                <a:ea typeface="ＭＳ Ｐゴシック" panose="020B0600070205080204" pitchFamily="50" charset="-128"/>
              </a:rPr>
              <a:t>点以上</a:t>
            </a:r>
            <a:endParaRPr lang="ja-JP" altLang="en-US" sz="1000" dirty="0"/>
          </a:p>
        </p:txBody>
      </p:sp>
      <p:sp>
        <p:nvSpPr>
          <p:cNvPr id="17" name="正方形/長方形 16"/>
          <p:cNvSpPr/>
          <p:nvPr/>
        </p:nvSpPr>
        <p:spPr>
          <a:xfrm>
            <a:off x="5534849" y="3241998"/>
            <a:ext cx="3427918" cy="923330"/>
          </a:xfrm>
          <a:prstGeom prst="rect">
            <a:avLst/>
          </a:prstGeom>
        </p:spPr>
        <p:txBody>
          <a:bodyPr wrap="square">
            <a:spAutoFit/>
          </a:bodyPr>
          <a:lstStyle/>
          <a:p>
            <a:r>
              <a:rPr lang="ja-JP" altLang="en-US" sz="900" dirty="0" smtClean="0">
                <a:latin typeface="+mn-ea"/>
              </a:rPr>
              <a:t>　当日</a:t>
            </a:r>
            <a:r>
              <a:rPr lang="ja-JP" altLang="en-US" sz="900" dirty="0">
                <a:latin typeface="+mn-ea"/>
              </a:rPr>
              <a:t>を含む過去３日間の全勤務帯における患者に対する支援</a:t>
            </a:r>
            <a:r>
              <a:rPr lang="ja-JP" altLang="en-US" sz="900" dirty="0" smtClean="0">
                <a:latin typeface="+mn-ea"/>
              </a:rPr>
              <a:t>のレベル</a:t>
            </a:r>
            <a:r>
              <a:rPr lang="ja-JP" altLang="en-US" sz="900" dirty="0">
                <a:latin typeface="+mn-ea"/>
              </a:rPr>
              <a:t>について，下記の４項目に０～６の範囲で最も近いものを</a:t>
            </a:r>
            <a:r>
              <a:rPr lang="ja-JP" altLang="en-US" sz="900" dirty="0" smtClean="0">
                <a:latin typeface="+mn-ea"/>
              </a:rPr>
              <a:t>記入</a:t>
            </a:r>
            <a:r>
              <a:rPr lang="ja-JP" altLang="en-US" sz="900" dirty="0">
                <a:latin typeface="+mn-ea"/>
              </a:rPr>
              <a:t>し合計する。</a:t>
            </a:r>
          </a:p>
          <a:p>
            <a:r>
              <a:rPr lang="ja-JP" altLang="en-US" sz="900" dirty="0">
                <a:latin typeface="+mn-ea"/>
              </a:rPr>
              <a:t>新入院（転棟）の場合は，入院（転棟）後の状態について</a:t>
            </a:r>
            <a:r>
              <a:rPr lang="ja-JP" altLang="en-US" sz="900" dirty="0" smtClean="0">
                <a:latin typeface="+mn-ea"/>
              </a:rPr>
              <a:t>評価する</a:t>
            </a:r>
            <a:r>
              <a:rPr lang="ja-JP" altLang="en-US" sz="900" dirty="0">
                <a:latin typeface="+mn-ea"/>
              </a:rPr>
              <a:t>。</a:t>
            </a:r>
          </a:p>
          <a:p>
            <a:r>
              <a:rPr lang="ja-JP" altLang="en-US" sz="900" dirty="0">
                <a:latin typeface="+mn-ea"/>
              </a:rPr>
              <a:t>（ ０．自立、１．準備のみ、２．観察、３．部分的援助</a:t>
            </a:r>
            <a:r>
              <a:rPr lang="ja-JP" altLang="en-US" sz="900" dirty="0" smtClean="0">
                <a:latin typeface="+mn-ea"/>
              </a:rPr>
              <a:t>、</a:t>
            </a:r>
            <a:endParaRPr lang="en-US" altLang="ja-JP" sz="900" dirty="0" smtClean="0">
              <a:latin typeface="+mn-ea"/>
            </a:endParaRPr>
          </a:p>
          <a:p>
            <a:r>
              <a:rPr lang="ja-JP" altLang="en-US" sz="900" dirty="0">
                <a:latin typeface="+mn-ea"/>
              </a:rPr>
              <a:t>　</a:t>
            </a:r>
            <a:r>
              <a:rPr lang="ja-JP" altLang="en-US" sz="900" dirty="0" smtClean="0">
                <a:latin typeface="+mn-ea"/>
              </a:rPr>
              <a:t>　　　　　　　４</a:t>
            </a:r>
            <a:r>
              <a:rPr lang="ja-JP" altLang="en-US" sz="900" dirty="0">
                <a:latin typeface="+mn-ea"/>
              </a:rPr>
              <a:t>．広範な援助、５．最大の援助、６．全面依存 ）</a:t>
            </a:r>
          </a:p>
        </p:txBody>
      </p:sp>
      <p:graphicFrame>
        <p:nvGraphicFramePr>
          <p:cNvPr id="32" name="表 31"/>
          <p:cNvGraphicFramePr>
            <a:graphicFrameLocks noGrp="1"/>
          </p:cNvGraphicFramePr>
          <p:nvPr>
            <p:extLst/>
          </p:nvPr>
        </p:nvGraphicFramePr>
        <p:xfrm>
          <a:off x="5649096" y="4561479"/>
          <a:ext cx="3124205" cy="1843864"/>
        </p:xfrm>
        <a:graphic>
          <a:graphicData uri="http://schemas.openxmlformats.org/drawingml/2006/table">
            <a:tbl>
              <a:tblPr/>
              <a:tblGrid>
                <a:gridCol w="2044934"/>
                <a:gridCol w="1079271"/>
              </a:tblGrid>
              <a:tr h="526819">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項目</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Dot"/>
                      <a:round/>
                      <a:headEnd type="none" w="med" len="med"/>
                      <a:tailEnd type="none" w="med" len="med"/>
                    </a:lnB>
                    <a:solidFill>
                      <a:srgbClr val="FFF5D5"/>
                    </a:solidFill>
                  </a:tcPr>
                </a:tc>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支援</a:t>
                      </a:r>
                      <a:b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のレベル</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Dot"/>
                      <a:round/>
                      <a:headEnd type="none" w="med" len="med"/>
                      <a:tailEnd type="none" w="med" len="med"/>
                    </a:lnB>
                    <a:solidFill>
                      <a:srgbClr val="FFF5D5"/>
                    </a:solidFill>
                  </a:tcPr>
                </a:tc>
              </a:tr>
              <a:tr h="263409">
                <a:tc>
                  <a:txBody>
                    <a:bodyPr/>
                    <a:lstStyle/>
                    <a:p>
                      <a:pPr algn="l" fontAlgn="ctr"/>
                      <a:r>
                        <a:rPr lang="en-US" altLang="ja-JP" sz="105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 </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ベッド上の可能性</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Dot"/>
                      <a:round/>
                      <a:headEnd type="none" w="med" len="med"/>
                      <a:tailEnd type="none" w="med" len="med"/>
                    </a:lnT>
                    <a:lnB w="6350" cap="flat" cmpd="sng" algn="ctr">
                      <a:solidFill>
                        <a:srgbClr val="000000"/>
                      </a:solidFill>
                      <a:prstDash val="dashDot"/>
                      <a:round/>
                      <a:headEnd type="none" w="med" len="med"/>
                      <a:tailEnd type="none" w="med" len="med"/>
                    </a:lnB>
                    <a:solidFill>
                      <a:srgbClr val="FFFFFF"/>
                    </a:solidFill>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Dot"/>
                      <a:round/>
                      <a:headEnd type="none" w="med" len="med"/>
                      <a:tailEnd type="none" w="med" len="med"/>
                    </a:lnT>
                    <a:lnB w="6350" cap="flat" cmpd="sng" algn="ctr">
                      <a:solidFill>
                        <a:srgbClr val="000000"/>
                      </a:solidFill>
                      <a:prstDash val="dashDot"/>
                      <a:round/>
                      <a:headEnd type="none" w="med" len="med"/>
                      <a:tailEnd type="none" w="med" len="med"/>
                    </a:lnB>
                    <a:solidFill>
                      <a:srgbClr val="FFFFFF"/>
                    </a:solidFill>
                  </a:tcPr>
                </a:tc>
              </a:tr>
              <a:tr h="263409">
                <a:tc>
                  <a:txBody>
                    <a:bodyPr/>
                    <a:lstStyle/>
                    <a:p>
                      <a:pPr algn="l" fontAlgn="ctr"/>
                      <a:r>
                        <a:rPr lang="en-US" sz="105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b </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移乗</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Dot"/>
                      <a:round/>
                      <a:headEnd type="none" w="med" len="med"/>
                      <a:tailEnd type="none" w="med" len="med"/>
                    </a:lnT>
                    <a:lnB w="6350" cap="flat" cmpd="sng" algn="ctr">
                      <a:solidFill>
                        <a:srgbClr val="000000"/>
                      </a:solidFill>
                      <a:prstDash val="dashDot"/>
                      <a:round/>
                      <a:headEnd type="none" w="med" len="med"/>
                      <a:tailEnd type="none" w="med" len="med"/>
                    </a:lnB>
                    <a:solidFill>
                      <a:srgbClr val="FFFFFF"/>
                    </a:solidFill>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Dot"/>
                      <a:round/>
                      <a:headEnd type="none" w="med" len="med"/>
                      <a:tailEnd type="none" w="med" len="med"/>
                    </a:lnT>
                    <a:lnB w="6350" cap="flat" cmpd="sng" algn="ctr">
                      <a:solidFill>
                        <a:srgbClr val="000000"/>
                      </a:solidFill>
                      <a:prstDash val="dashDot"/>
                      <a:round/>
                      <a:headEnd type="none" w="med" len="med"/>
                      <a:tailEnd type="none" w="med" len="med"/>
                    </a:lnB>
                    <a:solidFill>
                      <a:srgbClr val="FFFFFF"/>
                    </a:solidFill>
                  </a:tcPr>
                </a:tc>
              </a:tr>
              <a:tr h="263409">
                <a:tc>
                  <a:txBody>
                    <a:bodyPr/>
                    <a:lstStyle/>
                    <a:p>
                      <a:pPr algn="l" fontAlgn="ctr"/>
                      <a:r>
                        <a:rPr lang="en-US" sz="105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c </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食事</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Dot"/>
                      <a:round/>
                      <a:headEnd type="none" w="med" len="med"/>
                      <a:tailEnd type="none" w="med" len="med"/>
                    </a:lnT>
                    <a:lnB w="6350" cap="flat" cmpd="sng" algn="ctr">
                      <a:solidFill>
                        <a:srgbClr val="000000"/>
                      </a:solidFill>
                      <a:prstDash val="dashDot"/>
                      <a:round/>
                      <a:headEnd type="none" w="med" len="med"/>
                      <a:tailEnd type="none" w="med" len="med"/>
                    </a:lnB>
                    <a:solidFill>
                      <a:srgbClr val="FFFFFF"/>
                    </a:solidFill>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Dot"/>
                      <a:round/>
                      <a:headEnd type="none" w="med" len="med"/>
                      <a:tailEnd type="none" w="med" len="med"/>
                    </a:lnT>
                    <a:lnB w="6350" cap="flat" cmpd="sng" algn="ctr">
                      <a:solidFill>
                        <a:srgbClr val="000000"/>
                      </a:solidFill>
                      <a:prstDash val="dashDot"/>
                      <a:round/>
                      <a:headEnd type="none" w="med" len="med"/>
                      <a:tailEnd type="none" w="med" len="med"/>
                    </a:lnB>
                    <a:solidFill>
                      <a:srgbClr val="FFFFFF"/>
                    </a:solidFill>
                  </a:tcPr>
                </a:tc>
              </a:tr>
              <a:tr h="263409">
                <a:tc>
                  <a:txBody>
                    <a:bodyPr/>
                    <a:lstStyle/>
                    <a:p>
                      <a:pPr algn="l" fontAlgn="ctr"/>
                      <a:r>
                        <a:rPr lang="en-US" altLang="ja-JP" sz="105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d </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トイレの使用</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Dot"/>
                      <a:round/>
                      <a:headEnd type="none" w="med" len="med"/>
                      <a:tailEnd type="none" w="med" len="med"/>
                    </a:lnT>
                    <a:lnB w="6350" cap="flat" cmpd="sng" algn="ctr">
                      <a:solidFill>
                        <a:srgbClr val="000000"/>
                      </a:solidFill>
                      <a:prstDash val="dashDot"/>
                      <a:round/>
                      <a:headEnd type="none" w="med" len="med"/>
                      <a:tailEnd type="none" w="med" len="med"/>
                    </a:lnB>
                    <a:solidFill>
                      <a:srgbClr val="FFFFFF"/>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Dot"/>
                      <a:round/>
                      <a:headEnd type="none" w="med" len="med"/>
                      <a:tailEnd type="none" w="med" len="med"/>
                    </a:lnT>
                    <a:lnB w="6350" cap="flat" cmpd="sng" algn="ctr">
                      <a:solidFill>
                        <a:srgbClr val="000000"/>
                      </a:solidFill>
                      <a:prstDash val="dashDot"/>
                      <a:round/>
                      <a:headEnd type="none" w="med" len="med"/>
                      <a:tailEnd type="none" w="med" len="med"/>
                    </a:lnB>
                    <a:solidFill>
                      <a:srgbClr val="FFFFFF"/>
                    </a:solidFill>
                  </a:tcPr>
                </a:tc>
              </a:tr>
              <a:tr h="263409">
                <a:tc>
                  <a:txBody>
                    <a:bodyPr/>
                    <a:lstStyle/>
                    <a:p>
                      <a:pPr algn="ctr"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（合計点）</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ashDot"/>
                      <a:round/>
                      <a:headEnd type="none" w="med" len="med"/>
                      <a:tailEnd type="none" w="med" len="med"/>
                    </a:lnT>
                    <a:lnB w="12700" cap="flat" cmpd="sng" algn="ctr">
                      <a:solidFill>
                        <a:srgbClr val="000000"/>
                      </a:solidFill>
                      <a:prstDash val="solid"/>
                      <a:round/>
                      <a:headEnd type="none" w="med" len="med"/>
                      <a:tailEnd type="none" w="med" len="med"/>
                    </a:lnB>
                    <a:solidFill>
                      <a:srgbClr val="FFF5D5"/>
                    </a:solidFill>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Dot"/>
                      <a:round/>
                      <a:headEnd type="none" w="med" len="med"/>
                      <a:tailEnd type="none" w="med" len="med"/>
                    </a:lnT>
                    <a:lnB w="12700" cap="flat" cmpd="sng" algn="ctr">
                      <a:solidFill>
                        <a:srgbClr val="000000"/>
                      </a:solidFill>
                      <a:prstDash val="solid"/>
                      <a:round/>
                      <a:headEnd type="none" w="med" len="med"/>
                      <a:tailEnd type="none" w="med" len="med"/>
                    </a:lnB>
                    <a:solidFill>
                      <a:srgbClr val="FFF5D5"/>
                    </a:solidFill>
                  </a:tcPr>
                </a:tc>
              </a:tr>
            </a:tbl>
          </a:graphicData>
        </a:graphic>
      </p:graphicFrame>
      <p:graphicFrame>
        <p:nvGraphicFramePr>
          <p:cNvPr id="33" name="表 32"/>
          <p:cNvGraphicFramePr>
            <a:graphicFrameLocks noGrp="1"/>
          </p:cNvGraphicFramePr>
          <p:nvPr>
            <p:extLst/>
          </p:nvPr>
        </p:nvGraphicFramePr>
        <p:xfrm>
          <a:off x="123565" y="3092068"/>
          <a:ext cx="5411284" cy="3067056"/>
        </p:xfrm>
        <a:graphic>
          <a:graphicData uri="http://schemas.openxmlformats.org/drawingml/2006/table">
            <a:tbl>
              <a:tblPr/>
              <a:tblGrid>
                <a:gridCol w="353209"/>
                <a:gridCol w="5058075"/>
              </a:tblGrid>
              <a:tr h="170392">
                <a:tc rowSpan="6">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医療区分</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5D5"/>
                    </a:solidFill>
                  </a:tcPr>
                </a:tc>
                <a:tc>
                  <a:txBody>
                    <a:bodyPr/>
                    <a:lstStyle/>
                    <a:p>
                      <a:pPr algn="just"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疾患・状態</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0392">
                <a:tc vMerge="1">
                  <a:txBody>
                    <a:bodyPr/>
                    <a:lstStyle/>
                    <a:p>
                      <a:endParaRPr kumimoji="1" lang="ja-JP" altLang="en-US"/>
                    </a:p>
                  </a:txBody>
                  <a:tcPr/>
                </a:tc>
                <a:tc>
                  <a:txBody>
                    <a:bodyPr/>
                    <a:lstStyle/>
                    <a:p>
                      <a:pPr algn="just"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スモン ・医師及び看護師により、常時監視・管理を実施している状態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0392">
                <a:tc vMerge="1">
                  <a:txBody>
                    <a:bodyPr/>
                    <a:lstStyle/>
                    <a:p>
                      <a:endParaRPr kumimoji="1" lang="ja-JP" altLang="en-US"/>
                    </a:p>
                  </a:txBody>
                  <a:tcPr/>
                </a:tc>
                <a:tc>
                  <a:txBody>
                    <a:bodyPr/>
                    <a:lstStyle/>
                    <a:p>
                      <a:pPr algn="just"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医療処置</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0392">
                <a:tc vMerge="1">
                  <a:txBody>
                    <a:bodyPr/>
                    <a:lstStyle/>
                    <a:p>
                      <a:endParaRPr kumimoji="1" lang="ja-JP" altLang="en-US"/>
                    </a:p>
                  </a:txBody>
                  <a:tcPr/>
                </a:tc>
                <a:tc>
                  <a:txBody>
                    <a:bodyPr/>
                    <a:lstStyle/>
                    <a:p>
                      <a:pPr algn="just"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２４時間持続点滴 ・中心静脈栄養 ・人工呼吸器使用 ・ドレーン法 ・胸腹腔洗浄</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0392">
                <a:tc vMerge="1">
                  <a:txBody>
                    <a:bodyPr/>
                    <a:lstStyle/>
                    <a:p>
                      <a:endParaRPr kumimoji="1" lang="ja-JP" altLang="en-US"/>
                    </a:p>
                  </a:txBody>
                  <a:tcPr/>
                </a:tc>
                <a:tc>
                  <a:txBody>
                    <a:bodyPr/>
                    <a:lstStyle/>
                    <a:p>
                      <a:pPr algn="just"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発熱を伴う場合の気管切開、気管内挿管 ・感染隔離室における管理</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0392">
                <a:tc vMerge="1">
                  <a:txBody>
                    <a:bodyPr/>
                    <a:lstStyle/>
                    <a:p>
                      <a:endParaRPr kumimoji="1" lang="ja-JP" altLang="en-US"/>
                    </a:p>
                  </a:txBody>
                  <a:tcPr/>
                </a:tc>
                <a:tc>
                  <a:txBody>
                    <a:bodyPr/>
                    <a:lstStyle/>
                    <a:p>
                      <a:pPr algn="just"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酸素療法（酸素を必要とする状態かを毎月確認）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0392">
                <a:tc rowSpan="12">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医療区分</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9525" marR="9525" marT="9525"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5D5"/>
                    </a:solidFill>
                  </a:tcPr>
                </a:tc>
                <a:tc>
                  <a:txBody>
                    <a:bodyPr/>
                    <a:lstStyle/>
                    <a:p>
                      <a:pPr algn="just"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疾患・状態</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70392">
                <a:tc vMerge="1">
                  <a:txBody>
                    <a:bodyPr/>
                    <a:lstStyle/>
                    <a:p>
                      <a:endParaRPr kumimoji="1" lang="ja-JP" altLang="en-US"/>
                    </a:p>
                  </a:txBody>
                  <a:tcPr/>
                </a:tc>
                <a:tc>
                  <a:txBody>
                    <a:bodyPr/>
                    <a:lstStyle/>
                    <a:p>
                      <a:pPr algn="just"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筋ジストロフィー ・多発性硬化症 ・筋萎縮性側索硬化症 ・パーキンソン病関連疾患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0392">
                <a:tc vMerge="1">
                  <a:txBody>
                    <a:bodyPr/>
                    <a:lstStyle/>
                    <a:p>
                      <a:endParaRPr kumimoji="1" lang="ja-JP" altLang="en-US"/>
                    </a:p>
                  </a:txBody>
                  <a:tcPr/>
                </a:tc>
                <a:tc>
                  <a:txBody>
                    <a:bodyPr/>
                    <a:lstStyle/>
                    <a:p>
                      <a:pPr algn="just"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その他の難病（スモンを除く）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0392">
                <a:tc vMerge="1">
                  <a:txBody>
                    <a:bodyPr/>
                    <a:lstStyle/>
                    <a:p>
                      <a:endParaRPr kumimoji="1" lang="ja-JP" altLang="en-US"/>
                    </a:p>
                  </a:txBody>
                  <a:tcPr/>
                </a:tc>
                <a:tc>
                  <a:txBody>
                    <a:bodyPr/>
                    <a:lstStyle/>
                    <a:p>
                      <a:pPr algn="just"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脊髄損傷（頸髄損傷） ・慢性閉塞性肺疾（</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COPD</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0392">
                <a:tc vMerge="1">
                  <a:txBody>
                    <a:bodyPr/>
                    <a:lstStyle/>
                    <a:p>
                      <a:endParaRPr kumimoji="1" lang="ja-JP" altLang="en-US"/>
                    </a:p>
                  </a:txBody>
                  <a:tcPr/>
                </a:tc>
                <a:tc>
                  <a:txBody>
                    <a:bodyPr/>
                    <a:lstStyle/>
                    <a:p>
                      <a:pPr algn="just"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疼痛コントロールが必要な悪性腫瘍 ・肺炎 ・尿路感染症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0392">
                <a:tc vMerge="1">
                  <a:txBody>
                    <a:bodyPr/>
                    <a:lstStyle/>
                    <a:p>
                      <a:endParaRPr kumimoji="1" lang="ja-JP" altLang="en-US"/>
                    </a:p>
                  </a:txBody>
                  <a:tcPr/>
                </a:tc>
                <a:tc>
                  <a:txBody>
                    <a:bodyPr/>
                    <a:lstStyle/>
                    <a:p>
                      <a:pPr algn="just"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リハビリテーションが必要な疾患が発症してから</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30</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日以内 ・脱水かつ発熱を伴う状態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0392">
                <a:tc vMerge="1">
                  <a:txBody>
                    <a:bodyPr/>
                    <a:lstStyle/>
                    <a:p>
                      <a:endParaRPr kumimoji="1" lang="ja-JP" altLang="en-US"/>
                    </a:p>
                  </a:txBody>
                  <a:tcPr/>
                </a:tc>
                <a:tc>
                  <a:txBody>
                    <a:bodyPr/>
                    <a:lstStyle/>
                    <a:p>
                      <a:pPr algn="just"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体内出血 ・頻回の嘔吐かつ発熱を伴う状態 ・褥瘡 ・末梢循環障害による下肢末端開放創</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0392">
                <a:tc vMerge="1">
                  <a:txBody>
                    <a:bodyPr/>
                    <a:lstStyle/>
                    <a:p>
                      <a:endParaRPr kumimoji="1" lang="ja-JP" altLang="en-US"/>
                    </a:p>
                  </a:txBody>
                  <a:tcPr/>
                </a:tc>
                <a:tc>
                  <a:txBody>
                    <a:bodyPr/>
                    <a:lstStyle/>
                    <a:p>
                      <a:pPr algn="just"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せん妄 ・うつ状態 ・暴行が毎日みられる状態（原因・治療方針を医師を含め検討）</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0392">
                <a:tc vMerge="1">
                  <a:txBody>
                    <a:bodyPr/>
                    <a:lstStyle/>
                    <a:p>
                      <a:endParaRPr kumimoji="1" lang="ja-JP" altLang="en-US"/>
                    </a:p>
                  </a:txBody>
                  <a:tcPr/>
                </a:tc>
                <a:tc>
                  <a:txBody>
                    <a:bodyPr/>
                    <a:lstStyle/>
                    <a:p>
                      <a:pPr algn="just" fontAlgn="ct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en-US" altLang="ja-JP"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医療処置</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0392">
                <a:tc vMerge="1">
                  <a:txBody>
                    <a:bodyPr/>
                    <a:lstStyle/>
                    <a:p>
                      <a:endParaRPr kumimoji="1" lang="ja-JP" altLang="en-US"/>
                    </a:p>
                  </a:txBody>
                  <a:tcPr/>
                </a:tc>
                <a:tc>
                  <a:txBody>
                    <a:bodyPr/>
                    <a:lstStyle/>
                    <a:p>
                      <a:pPr algn="just"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透析 ・発熱又は嘔吐を伴う場合の経腸栄養 ・喀痰吸引（１日８回以上）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0392">
                <a:tc vMerge="1">
                  <a:txBody>
                    <a:bodyPr/>
                    <a:lstStyle/>
                    <a:p>
                      <a:endParaRPr kumimoji="1" lang="ja-JP" altLang="en-US"/>
                    </a:p>
                  </a:txBody>
                  <a:tcPr/>
                </a:tc>
                <a:tc>
                  <a:txBody>
                    <a:bodyPr/>
                    <a:lstStyle/>
                    <a:p>
                      <a:pPr algn="just"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気管切開・気管内挿管のケア ・頻回の血糖検査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170392">
                <a:tc vMerge="1">
                  <a:txBody>
                    <a:bodyPr/>
                    <a:lstStyle/>
                    <a:p>
                      <a:endParaRPr kumimoji="1" lang="ja-JP" altLang="en-US"/>
                    </a:p>
                  </a:txBody>
                  <a:tcPr/>
                </a:tc>
                <a:tc>
                  <a:txBody>
                    <a:bodyPr/>
                    <a:lstStyle/>
                    <a:p>
                      <a:pPr algn="just"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　・</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創傷（皮膚潰瘍 ・手術創 ・創傷処置</a:t>
                      </a:r>
                      <a:r>
                        <a:rPr lang="ja-JP" altLang="en-US" sz="10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41" name="正方形/長方形 40"/>
          <p:cNvSpPr/>
          <p:nvPr/>
        </p:nvSpPr>
        <p:spPr>
          <a:xfrm>
            <a:off x="123565" y="6159124"/>
            <a:ext cx="1581667" cy="249910"/>
          </a:xfrm>
          <a:prstGeom prst="rect">
            <a:avLst/>
          </a:prstGeom>
          <a:solidFill>
            <a:srgbClr val="FFF5D5"/>
          </a:solidFill>
          <a:ln>
            <a:solidFill>
              <a:schemeClr val="tx1"/>
            </a:solidFill>
          </a:ln>
        </p:spPr>
        <p:txBody>
          <a:bodyPr wrap="square">
            <a:spAutoFit/>
          </a:bodyPr>
          <a:lstStyle/>
          <a:p>
            <a:r>
              <a:rPr lang="ja-JP" altLang="en-US" sz="1000" dirty="0" smtClean="0">
                <a:solidFill>
                  <a:srgbClr val="000000"/>
                </a:solidFill>
                <a:latin typeface="ＭＳ Ｐゴシック" panose="020B0600070205080204" pitchFamily="50" charset="-128"/>
              </a:rPr>
              <a:t>　　　　　医療</a:t>
            </a:r>
            <a:r>
              <a:rPr lang="ja-JP" altLang="en-US" sz="1000" dirty="0">
                <a:solidFill>
                  <a:srgbClr val="000000"/>
                </a:solidFill>
                <a:latin typeface="ＭＳ Ｐゴシック" panose="020B0600070205080204" pitchFamily="50" charset="-128"/>
              </a:rPr>
              <a:t>区分</a:t>
            </a:r>
            <a:r>
              <a:rPr lang="ja-JP" altLang="en-US" sz="1000" dirty="0" smtClean="0">
                <a:solidFill>
                  <a:srgbClr val="000000"/>
                </a:solidFill>
                <a:latin typeface="ＭＳ Ｐゴシック" panose="020B0600070205080204" pitchFamily="50" charset="-128"/>
              </a:rPr>
              <a:t>１　　　　　　　　　　　　　　　　　　　</a:t>
            </a:r>
            <a:endParaRPr lang="ja-JP" altLang="en-US" sz="1000" dirty="0"/>
          </a:p>
        </p:txBody>
      </p:sp>
      <p:sp>
        <p:nvSpPr>
          <p:cNvPr id="46" name="正方形/長方形 45"/>
          <p:cNvSpPr/>
          <p:nvPr/>
        </p:nvSpPr>
        <p:spPr>
          <a:xfrm>
            <a:off x="1705232" y="6159124"/>
            <a:ext cx="3829617" cy="246221"/>
          </a:xfrm>
          <a:prstGeom prst="rect">
            <a:avLst/>
          </a:prstGeom>
          <a:ln>
            <a:solidFill>
              <a:schemeClr val="tx1"/>
            </a:solidFill>
          </a:ln>
        </p:spPr>
        <p:txBody>
          <a:bodyPr wrap="square">
            <a:spAutoFit/>
          </a:bodyPr>
          <a:lstStyle/>
          <a:p>
            <a:pPr algn="ctr"/>
            <a:r>
              <a:rPr lang="ja-JP" altLang="en-US" sz="1000" dirty="0">
                <a:solidFill>
                  <a:srgbClr val="000000"/>
                </a:solidFill>
                <a:latin typeface="ＭＳ Ｐゴシック" panose="020B0600070205080204" pitchFamily="50" charset="-128"/>
              </a:rPr>
              <a:t>医療区分２・３に該当しない者</a:t>
            </a:r>
            <a:r>
              <a:rPr lang="ja-JP" altLang="en-US" sz="1000" dirty="0"/>
              <a:t> </a:t>
            </a:r>
          </a:p>
        </p:txBody>
      </p:sp>
      <p:sp>
        <p:nvSpPr>
          <p:cNvPr id="3" name="タイトル 2"/>
          <p:cNvSpPr>
            <a:spLocks noGrp="1"/>
          </p:cNvSpPr>
          <p:nvPr>
            <p:ph type="title"/>
          </p:nvPr>
        </p:nvSpPr>
        <p:spPr/>
        <p:txBody>
          <a:bodyPr/>
          <a:lstStyle/>
          <a:p>
            <a:r>
              <a:rPr kumimoji="1" lang="ja-JP" altLang="en-US" dirty="0" smtClean="0"/>
              <a:t>療養病棟入院料　施設基準（現行）</a:t>
            </a:r>
            <a:endParaRPr kumimoji="1" lang="ja-JP" altLang="en-US" dirty="0"/>
          </a:p>
        </p:txBody>
      </p:sp>
      <p:sp>
        <p:nvSpPr>
          <p:cNvPr id="2" name="スライド番号プレースホルダー 1"/>
          <p:cNvSpPr>
            <a:spLocks noGrp="1"/>
          </p:cNvSpPr>
          <p:nvPr>
            <p:ph type="sldNum" sz="quarter" idx="12"/>
          </p:nvPr>
        </p:nvSpPr>
        <p:spPr/>
        <p:txBody>
          <a:bodyPr/>
          <a:lstStyle/>
          <a:p>
            <a:fld id="{6901BA71-AB17-492C-A5EF-BE2D149B57DF}" type="slidenum">
              <a:rPr kumimoji="1" lang="ja-JP" altLang="en-US" smtClean="0">
                <a:solidFill>
                  <a:schemeClr val="tx1"/>
                </a:solidFill>
              </a:rPr>
              <a:t>21</a:t>
            </a:fld>
            <a:endParaRPr kumimoji="1" lang="ja-JP" altLang="en-US">
              <a:solidFill>
                <a:schemeClr val="tx1"/>
              </a:solidFill>
            </a:endParaRPr>
          </a:p>
        </p:txBody>
      </p:sp>
    </p:spTree>
    <p:extLst>
      <p:ext uri="{BB962C8B-B14F-4D97-AF65-F5344CB8AC3E}">
        <p14:creationId xmlns:p14="http://schemas.microsoft.com/office/powerpoint/2010/main" val="4130930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現行の療養病棟の区分と今後の見通し</a:t>
            </a:r>
            <a:endParaRPr kumimoji="1" lang="ja-JP" altLang="en-US" dirty="0"/>
          </a:p>
        </p:txBody>
      </p:sp>
      <p:sp>
        <p:nvSpPr>
          <p:cNvPr id="4" name="スライド番号プレースホルダー 3"/>
          <p:cNvSpPr>
            <a:spLocks noGrp="1"/>
          </p:cNvSpPr>
          <p:nvPr>
            <p:ph type="sldNum" sz="quarter" idx="12"/>
          </p:nvPr>
        </p:nvSpPr>
        <p:spPr/>
        <p:txBody>
          <a:bodyPr/>
          <a:lstStyle/>
          <a:p>
            <a:fld id="{6B36F8E1-7DB6-406F-BD5C-6442B8C3131F}" type="slidenum">
              <a:rPr kumimoji="1" lang="ja-JP" altLang="en-US" smtClean="0">
                <a:solidFill>
                  <a:schemeClr val="tx1"/>
                </a:solidFill>
              </a:rPr>
              <a:t>22</a:t>
            </a:fld>
            <a:endParaRPr kumimoji="1" lang="ja-JP" altLang="en-US">
              <a:solidFill>
                <a:schemeClr val="tx1"/>
              </a:solidFill>
            </a:endParaRPr>
          </a:p>
        </p:txBody>
      </p:sp>
      <p:sp>
        <p:nvSpPr>
          <p:cNvPr id="6" name="テキスト ボックス 5"/>
          <p:cNvSpPr txBox="1"/>
          <p:nvPr/>
        </p:nvSpPr>
        <p:spPr>
          <a:xfrm>
            <a:off x="251459" y="2069535"/>
            <a:ext cx="2573140" cy="369332"/>
          </a:xfrm>
          <a:prstGeom prst="rect">
            <a:avLst/>
          </a:prstGeom>
          <a:noFill/>
        </p:spPr>
        <p:txBody>
          <a:bodyPr wrap="none" rtlCol="0">
            <a:spAutoFit/>
          </a:bodyPr>
          <a:lstStyle/>
          <a:p>
            <a:r>
              <a:rPr kumimoji="1" lang="ja-JP" altLang="en-US" dirty="0" smtClean="0"/>
              <a:t>療養病棟入院基本料１　</a:t>
            </a:r>
            <a:endParaRPr kumimoji="1" lang="ja-JP" altLang="en-US" dirty="0"/>
          </a:p>
        </p:txBody>
      </p:sp>
      <p:sp>
        <p:nvSpPr>
          <p:cNvPr id="7" name="テキスト ボックス 6"/>
          <p:cNvSpPr txBox="1"/>
          <p:nvPr/>
        </p:nvSpPr>
        <p:spPr>
          <a:xfrm>
            <a:off x="251984" y="2896749"/>
            <a:ext cx="2573140" cy="369332"/>
          </a:xfrm>
          <a:prstGeom prst="rect">
            <a:avLst/>
          </a:prstGeom>
          <a:noFill/>
        </p:spPr>
        <p:txBody>
          <a:bodyPr wrap="none" rtlCol="0">
            <a:spAutoFit/>
          </a:bodyPr>
          <a:lstStyle/>
          <a:p>
            <a:r>
              <a:rPr kumimoji="1" lang="ja-JP" altLang="en-US" dirty="0" smtClean="0"/>
              <a:t>療養病棟入院基本料２　</a:t>
            </a:r>
            <a:endParaRPr kumimoji="1" lang="ja-JP" altLang="en-US" dirty="0"/>
          </a:p>
        </p:txBody>
      </p:sp>
      <p:sp>
        <p:nvSpPr>
          <p:cNvPr id="8" name="テキスト ボックス 7"/>
          <p:cNvSpPr txBox="1"/>
          <p:nvPr/>
        </p:nvSpPr>
        <p:spPr>
          <a:xfrm>
            <a:off x="251459" y="3722372"/>
            <a:ext cx="2573140" cy="646331"/>
          </a:xfrm>
          <a:prstGeom prst="rect">
            <a:avLst/>
          </a:prstGeom>
          <a:noFill/>
        </p:spPr>
        <p:txBody>
          <a:bodyPr wrap="none" rtlCol="0">
            <a:spAutoFit/>
          </a:bodyPr>
          <a:lstStyle/>
          <a:p>
            <a:r>
              <a:rPr kumimoji="1" lang="ja-JP" altLang="en-US" dirty="0" smtClean="0"/>
              <a:t>療養病棟入院基本料２　</a:t>
            </a:r>
            <a:endParaRPr kumimoji="1" lang="en-US" altLang="ja-JP" dirty="0" smtClean="0"/>
          </a:p>
          <a:p>
            <a:r>
              <a:rPr lang="ja-JP" altLang="en-US" dirty="0"/>
              <a:t>　</a:t>
            </a:r>
            <a:r>
              <a:rPr lang="ja-JP" altLang="en-US" dirty="0" smtClean="0"/>
              <a:t>　経過措置型</a:t>
            </a:r>
            <a:r>
              <a:rPr kumimoji="1" lang="ja-JP" altLang="en-US" dirty="0" smtClean="0"/>
              <a:t>　</a:t>
            </a:r>
            <a:endParaRPr kumimoji="1" lang="ja-JP" altLang="en-US" dirty="0"/>
          </a:p>
        </p:txBody>
      </p:sp>
      <p:sp>
        <p:nvSpPr>
          <p:cNvPr id="9" name="テキスト ボックス 8"/>
          <p:cNvSpPr txBox="1"/>
          <p:nvPr/>
        </p:nvSpPr>
        <p:spPr>
          <a:xfrm>
            <a:off x="313243" y="4824994"/>
            <a:ext cx="1800493" cy="646331"/>
          </a:xfrm>
          <a:prstGeom prst="rect">
            <a:avLst/>
          </a:prstGeom>
          <a:noFill/>
        </p:spPr>
        <p:txBody>
          <a:bodyPr wrap="none" rtlCol="0">
            <a:spAutoFit/>
          </a:bodyPr>
          <a:lstStyle/>
          <a:p>
            <a:r>
              <a:rPr kumimoji="1" lang="ja-JP" altLang="en-US" dirty="0" smtClean="0"/>
              <a:t>介護療養病棟</a:t>
            </a:r>
            <a:endParaRPr kumimoji="1" lang="en-US" altLang="ja-JP" dirty="0" smtClean="0"/>
          </a:p>
          <a:p>
            <a:r>
              <a:rPr lang="ja-JP" altLang="en-US" dirty="0" smtClean="0"/>
              <a:t>（介護医療施設）</a:t>
            </a:r>
            <a:endParaRPr kumimoji="1" lang="ja-JP" altLang="en-US" dirty="0"/>
          </a:p>
        </p:txBody>
      </p:sp>
      <p:sp>
        <p:nvSpPr>
          <p:cNvPr id="10" name="テキスト ボックス 9"/>
          <p:cNvSpPr txBox="1"/>
          <p:nvPr/>
        </p:nvSpPr>
        <p:spPr>
          <a:xfrm>
            <a:off x="4442466" y="1657891"/>
            <a:ext cx="2085827" cy="338554"/>
          </a:xfrm>
          <a:prstGeom prst="rect">
            <a:avLst/>
          </a:prstGeom>
          <a:noFill/>
        </p:spPr>
        <p:txBody>
          <a:bodyPr wrap="none" rtlCol="0">
            <a:spAutoFit/>
          </a:bodyPr>
          <a:lstStyle/>
          <a:p>
            <a:r>
              <a:rPr lang="ja-JP" altLang="en-US" sz="1600" dirty="0" smtClean="0"/>
              <a:t>医療区分</a:t>
            </a:r>
            <a:r>
              <a:rPr lang="en-US" altLang="ja-JP" sz="1600" dirty="0" smtClean="0"/>
              <a:t>2,3</a:t>
            </a:r>
            <a:r>
              <a:rPr lang="ja-JP" altLang="en-US" sz="1600" dirty="0" smtClean="0"/>
              <a:t>患者割合</a:t>
            </a:r>
            <a:endParaRPr kumimoji="1" lang="ja-JP" altLang="en-US" sz="1600" dirty="0"/>
          </a:p>
        </p:txBody>
      </p:sp>
      <p:sp>
        <p:nvSpPr>
          <p:cNvPr id="11" name="テキスト ボックス 10"/>
          <p:cNvSpPr txBox="1"/>
          <p:nvPr/>
        </p:nvSpPr>
        <p:spPr>
          <a:xfrm>
            <a:off x="3105665" y="2044821"/>
            <a:ext cx="766557" cy="369332"/>
          </a:xfrm>
          <a:prstGeom prst="rect">
            <a:avLst/>
          </a:prstGeom>
          <a:noFill/>
        </p:spPr>
        <p:txBody>
          <a:bodyPr wrap="none" rtlCol="0">
            <a:spAutoFit/>
          </a:bodyPr>
          <a:lstStyle/>
          <a:p>
            <a:r>
              <a:rPr kumimoji="1" lang="en-US" altLang="ja-JP" dirty="0" smtClean="0"/>
              <a:t>20</a:t>
            </a:r>
            <a:r>
              <a:rPr kumimoji="1" lang="ja-JP" altLang="en-US" dirty="0" smtClean="0"/>
              <a:t>対</a:t>
            </a:r>
            <a:r>
              <a:rPr kumimoji="1" lang="en-US" altLang="ja-JP" dirty="0" smtClean="0"/>
              <a:t>1</a:t>
            </a:r>
            <a:endParaRPr kumimoji="1" lang="ja-JP" altLang="en-US" dirty="0"/>
          </a:p>
        </p:txBody>
      </p:sp>
      <p:sp>
        <p:nvSpPr>
          <p:cNvPr id="12" name="テキスト ボックス 11"/>
          <p:cNvSpPr txBox="1"/>
          <p:nvPr/>
        </p:nvSpPr>
        <p:spPr>
          <a:xfrm>
            <a:off x="3105664" y="2860137"/>
            <a:ext cx="766557" cy="369332"/>
          </a:xfrm>
          <a:prstGeom prst="rect">
            <a:avLst/>
          </a:prstGeom>
          <a:noFill/>
        </p:spPr>
        <p:txBody>
          <a:bodyPr wrap="none" rtlCol="0">
            <a:spAutoFit/>
          </a:bodyPr>
          <a:lstStyle/>
          <a:p>
            <a:r>
              <a:rPr kumimoji="1" lang="en-US" altLang="ja-JP" dirty="0" smtClean="0">
                <a:solidFill>
                  <a:srgbClr val="FF0000"/>
                </a:solidFill>
              </a:rPr>
              <a:t>25</a:t>
            </a:r>
            <a:r>
              <a:rPr kumimoji="1" lang="ja-JP" altLang="en-US" dirty="0" smtClean="0">
                <a:solidFill>
                  <a:srgbClr val="FF0000"/>
                </a:solidFill>
              </a:rPr>
              <a:t>対</a:t>
            </a:r>
            <a:r>
              <a:rPr kumimoji="1" lang="en-US" altLang="ja-JP" dirty="0" smtClean="0">
                <a:solidFill>
                  <a:srgbClr val="FF0000"/>
                </a:solidFill>
              </a:rPr>
              <a:t>1</a:t>
            </a:r>
            <a:endParaRPr kumimoji="1" lang="ja-JP" altLang="en-US" dirty="0">
              <a:solidFill>
                <a:srgbClr val="FF0000"/>
              </a:solidFill>
            </a:endParaRPr>
          </a:p>
        </p:txBody>
      </p:sp>
      <p:sp>
        <p:nvSpPr>
          <p:cNvPr id="13" name="テキスト ボックス 12"/>
          <p:cNvSpPr txBox="1"/>
          <p:nvPr/>
        </p:nvSpPr>
        <p:spPr>
          <a:xfrm>
            <a:off x="3105663" y="3697658"/>
            <a:ext cx="766557" cy="369332"/>
          </a:xfrm>
          <a:prstGeom prst="rect">
            <a:avLst/>
          </a:prstGeom>
          <a:noFill/>
        </p:spPr>
        <p:txBody>
          <a:bodyPr wrap="none" rtlCol="0">
            <a:spAutoFit/>
          </a:bodyPr>
          <a:lstStyle/>
          <a:p>
            <a:r>
              <a:rPr kumimoji="1" lang="en-US" altLang="ja-JP" dirty="0" smtClean="0">
                <a:solidFill>
                  <a:srgbClr val="FF0000"/>
                </a:solidFill>
              </a:rPr>
              <a:t>25</a:t>
            </a:r>
            <a:r>
              <a:rPr kumimoji="1" lang="ja-JP" altLang="en-US" dirty="0" smtClean="0">
                <a:solidFill>
                  <a:srgbClr val="FF0000"/>
                </a:solidFill>
              </a:rPr>
              <a:t>対</a:t>
            </a:r>
            <a:r>
              <a:rPr kumimoji="1" lang="en-US" altLang="ja-JP" dirty="0" smtClean="0">
                <a:solidFill>
                  <a:srgbClr val="FF0000"/>
                </a:solidFill>
              </a:rPr>
              <a:t>1</a:t>
            </a:r>
            <a:endParaRPr kumimoji="1" lang="ja-JP" altLang="en-US" dirty="0">
              <a:solidFill>
                <a:srgbClr val="FF0000"/>
              </a:solidFill>
            </a:endParaRPr>
          </a:p>
        </p:txBody>
      </p:sp>
      <p:sp>
        <p:nvSpPr>
          <p:cNvPr id="14" name="テキスト ボックス 13"/>
          <p:cNvSpPr txBox="1"/>
          <p:nvPr/>
        </p:nvSpPr>
        <p:spPr>
          <a:xfrm>
            <a:off x="3105662" y="4754113"/>
            <a:ext cx="766557" cy="369332"/>
          </a:xfrm>
          <a:prstGeom prst="rect">
            <a:avLst/>
          </a:prstGeom>
          <a:noFill/>
        </p:spPr>
        <p:txBody>
          <a:bodyPr wrap="none" rtlCol="0">
            <a:spAutoFit/>
          </a:bodyPr>
          <a:lstStyle/>
          <a:p>
            <a:r>
              <a:rPr lang="en-US" altLang="ja-JP" dirty="0" smtClean="0">
                <a:solidFill>
                  <a:srgbClr val="FF0000"/>
                </a:solidFill>
              </a:rPr>
              <a:t>30</a:t>
            </a:r>
            <a:r>
              <a:rPr kumimoji="1" lang="ja-JP" altLang="en-US" dirty="0" smtClean="0">
                <a:solidFill>
                  <a:srgbClr val="FF0000"/>
                </a:solidFill>
              </a:rPr>
              <a:t>対</a:t>
            </a:r>
            <a:r>
              <a:rPr kumimoji="1" lang="en-US" altLang="ja-JP" dirty="0" smtClean="0">
                <a:solidFill>
                  <a:srgbClr val="FF0000"/>
                </a:solidFill>
              </a:rPr>
              <a:t>1</a:t>
            </a:r>
            <a:endParaRPr kumimoji="1" lang="ja-JP" altLang="en-US" dirty="0">
              <a:solidFill>
                <a:srgbClr val="FF0000"/>
              </a:solidFill>
            </a:endParaRPr>
          </a:p>
        </p:txBody>
      </p:sp>
      <p:sp>
        <p:nvSpPr>
          <p:cNvPr id="15" name="テキスト ボックス 14"/>
          <p:cNvSpPr txBox="1"/>
          <p:nvPr/>
        </p:nvSpPr>
        <p:spPr>
          <a:xfrm>
            <a:off x="3087342" y="1657891"/>
            <a:ext cx="1005403" cy="338554"/>
          </a:xfrm>
          <a:prstGeom prst="rect">
            <a:avLst/>
          </a:prstGeom>
          <a:noFill/>
        </p:spPr>
        <p:txBody>
          <a:bodyPr wrap="none" rtlCol="0">
            <a:spAutoFit/>
          </a:bodyPr>
          <a:lstStyle/>
          <a:p>
            <a:r>
              <a:rPr kumimoji="1" lang="ja-JP" altLang="en-US" sz="1600" dirty="0" smtClean="0"/>
              <a:t>看護配置</a:t>
            </a:r>
            <a:endParaRPr kumimoji="1" lang="ja-JP" altLang="en-US" sz="1600" dirty="0"/>
          </a:p>
        </p:txBody>
      </p:sp>
      <p:sp>
        <p:nvSpPr>
          <p:cNvPr id="16" name="テキスト ボックス 15"/>
          <p:cNvSpPr txBox="1"/>
          <p:nvPr/>
        </p:nvSpPr>
        <p:spPr>
          <a:xfrm>
            <a:off x="5078627" y="2044821"/>
            <a:ext cx="1045479" cy="369332"/>
          </a:xfrm>
          <a:prstGeom prst="rect">
            <a:avLst/>
          </a:prstGeom>
          <a:noFill/>
        </p:spPr>
        <p:txBody>
          <a:bodyPr wrap="none" rtlCol="0">
            <a:spAutoFit/>
          </a:bodyPr>
          <a:lstStyle/>
          <a:p>
            <a:r>
              <a:rPr kumimoji="1" lang="en-US" altLang="ja-JP" dirty="0" smtClean="0"/>
              <a:t>80%</a:t>
            </a:r>
            <a:r>
              <a:rPr kumimoji="1" lang="ja-JP" altLang="en-US" dirty="0" smtClean="0"/>
              <a:t>以上</a:t>
            </a:r>
            <a:endParaRPr kumimoji="1" lang="ja-JP" altLang="en-US" dirty="0"/>
          </a:p>
        </p:txBody>
      </p:sp>
      <p:sp>
        <p:nvSpPr>
          <p:cNvPr id="17" name="テキスト ボックス 16"/>
          <p:cNvSpPr txBox="1"/>
          <p:nvPr/>
        </p:nvSpPr>
        <p:spPr>
          <a:xfrm>
            <a:off x="5078626" y="2860137"/>
            <a:ext cx="1045479" cy="369332"/>
          </a:xfrm>
          <a:prstGeom prst="rect">
            <a:avLst/>
          </a:prstGeom>
          <a:noFill/>
        </p:spPr>
        <p:txBody>
          <a:bodyPr wrap="none" rtlCol="0">
            <a:spAutoFit/>
          </a:bodyPr>
          <a:lstStyle/>
          <a:p>
            <a:r>
              <a:rPr kumimoji="1" lang="en-US" altLang="ja-JP" dirty="0" smtClean="0"/>
              <a:t>50%</a:t>
            </a:r>
            <a:r>
              <a:rPr kumimoji="1" lang="ja-JP" altLang="en-US" dirty="0" smtClean="0"/>
              <a:t>以上</a:t>
            </a:r>
            <a:endParaRPr kumimoji="1" lang="ja-JP" altLang="en-US" dirty="0"/>
          </a:p>
        </p:txBody>
      </p:sp>
      <p:sp>
        <p:nvSpPr>
          <p:cNvPr id="18" name="テキスト ボックス 17"/>
          <p:cNvSpPr txBox="1"/>
          <p:nvPr/>
        </p:nvSpPr>
        <p:spPr>
          <a:xfrm>
            <a:off x="5078625" y="3697658"/>
            <a:ext cx="1045479" cy="369332"/>
          </a:xfrm>
          <a:prstGeom prst="rect">
            <a:avLst/>
          </a:prstGeom>
          <a:noFill/>
        </p:spPr>
        <p:txBody>
          <a:bodyPr wrap="none" rtlCol="0">
            <a:spAutoFit/>
          </a:bodyPr>
          <a:lstStyle/>
          <a:p>
            <a:r>
              <a:rPr lang="en-US" altLang="ja-JP" dirty="0">
                <a:solidFill>
                  <a:srgbClr val="FF0000"/>
                </a:solidFill>
              </a:rPr>
              <a:t>50</a:t>
            </a:r>
            <a:r>
              <a:rPr lang="en-US" altLang="ja-JP" dirty="0" smtClean="0">
                <a:solidFill>
                  <a:srgbClr val="FF0000"/>
                </a:solidFill>
              </a:rPr>
              <a:t>%</a:t>
            </a:r>
            <a:r>
              <a:rPr lang="ja-JP" altLang="en-US" dirty="0" smtClean="0">
                <a:solidFill>
                  <a:srgbClr val="FF0000"/>
                </a:solidFill>
              </a:rPr>
              <a:t>未満</a:t>
            </a:r>
            <a:endParaRPr kumimoji="1" lang="ja-JP" altLang="en-US" dirty="0">
              <a:solidFill>
                <a:srgbClr val="FF0000"/>
              </a:solidFill>
            </a:endParaRPr>
          </a:p>
        </p:txBody>
      </p:sp>
      <p:sp>
        <p:nvSpPr>
          <p:cNvPr id="19" name="テキスト ボックス 18"/>
          <p:cNvSpPr txBox="1"/>
          <p:nvPr/>
        </p:nvSpPr>
        <p:spPr>
          <a:xfrm>
            <a:off x="5078624" y="4754113"/>
            <a:ext cx="1053494" cy="369332"/>
          </a:xfrm>
          <a:prstGeom prst="rect">
            <a:avLst/>
          </a:prstGeom>
          <a:noFill/>
        </p:spPr>
        <p:txBody>
          <a:bodyPr wrap="none" rtlCol="0">
            <a:spAutoFit/>
          </a:bodyPr>
          <a:lstStyle/>
          <a:p>
            <a:r>
              <a:rPr lang="ja-JP" altLang="en-US" dirty="0" smtClean="0">
                <a:solidFill>
                  <a:srgbClr val="FF0000"/>
                </a:solidFill>
              </a:rPr>
              <a:t>基準無し</a:t>
            </a:r>
            <a:endParaRPr kumimoji="1" lang="ja-JP" altLang="en-US" dirty="0">
              <a:solidFill>
                <a:srgbClr val="FF0000"/>
              </a:solidFill>
            </a:endParaRPr>
          </a:p>
        </p:txBody>
      </p:sp>
      <p:sp>
        <p:nvSpPr>
          <p:cNvPr id="20" name="右矢印 19"/>
          <p:cNvSpPr/>
          <p:nvPr/>
        </p:nvSpPr>
        <p:spPr>
          <a:xfrm>
            <a:off x="6576068" y="2129610"/>
            <a:ext cx="189470" cy="209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975601" y="1657891"/>
            <a:ext cx="1268296" cy="307777"/>
          </a:xfrm>
          <a:prstGeom prst="rect">
            <a:avLst/>
          </a:prstGeom>
          <a:noFill/>
        </p:spPr>
        <p:txBody>
          <a:bodyPr wrap="none" rtlCol="0">
            <a:spAutoFit/>
          </a:bodyPr>
          <a:lstStyle/>
          <a:p>
            <a:r>
              <a:rPr lang="en-US" altLang="ja-JP" sz="1400" dirty="0"/>
              <a:t>2018</a:t>
            </a:r>
            <a:r>
              <a:rPr kumimoji="1" lang="ja-JP" altLang="en-US" sz="1400" dirty="0" smtClean="0"/>
              <a:t>年度以降</a:t>
            </a:r>
            <a:endParaRPr kumimoji="1" lang="ja-JP" altLang="en-US" sz="1400" dirty="0"/>
          </a:p>
        </p:txBody>
      </p:sp>
      <p:sp>
        <p:nvSpPr>
          <p:cNvPr id="22" name="テキスト ボックス 21"/>
          <p:cNvSpPr txBox="1"/>
          <p:nvPr/>
        </p:nvSpPr>
        <p:spPr>
          <a:xfrm>
            <a:off x="7175174" y="2044821"/>
            <a:ext cx="646331" cy="369332"/>
          </a:xfrm>
          <a:prstGeom prst="rect">
            <a:avLst/>
          </a:prstGeom>
          <a:noFill/>
        </p:spPr>
        <p:txBody>
          <a:bodyPr wrap="none" rtlCol="0">
            <a:spAutoFit/>
          </a:bodyPr>
          <a:lstStyle/>
          <a:p>
            <a:r>
              <a:rPr kumimoji="1" lang="ja-JP" altLang="en-US" dirty="0" smtClean="0"/>
              <a:t>存続</a:t>
            </a:r>
            <a:endParaRPr kumimoji="1" lang="ja-JP" altLang="en-US" dirty="0"/>
          </a:p>
        </p:txBody>
      </p:sp>
      <p:sp>
        <p:nvSpPr>
          <p:cNvPr id="23" name="右矢印 22"/>
          <p:cNvSpPr/>
          <p:nvPr/>
        </p:nvSpPr>
        <p:spPr>
          <a:xfrm>
            <a:off x="6576068" y="2975711"/>
            <a:ext cx="189470" cy="209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7016637" y="2896749"/>
            <a:ext cx="1697901" cy="307777"/>
          </a:xfrm>
          <a:prstGeom prst="rect">
            <a:avLst/>
          </a:prstGeom>
          <a:noFill/>
        </p:spPr>
        <p:txBody>
          <a:bodyPr wrap="none" rtlCol="0">
            <a:spAutoFit/>
          </a:bodyPr>
          <a:lstStyle/>
          <a:p>
            <a:pPr algn="ctr"/>
            <a:r>
              <a:rPr lang="en-US" altLang="ja-JP" sz="1400" dirty="0" smtClean="0"/>
              <a:t>20</a:t>
            </a:r>
            <a:r>
              <a:rPr lang="ja-JP" altLang="en-US" sz="1400" dirty="0" smtClean="0"/>
              <a:t>対</a:t>
            </a:r>
            <a:r>
              <a:rPr lang="en-US" altLang="ja-JP" sz="1400" dirty="0" smtClean="0"/>
              <a:t>1</a:t>
            </a:r>
            <a:r>
              <a:rPr lang="ja-JP" altLang="en-US" sz="1400" dirty="0" smtClean="0"/>
              <a:t>にすれば</a:t>
            </a:r>
            <a:r>
              <a:rPr kumimoji="1" lang="ja-JP" altLang="en-US" sz="1400" dirty="0" smtClean="0"/>
              <a:t>存続</a:t>
            </a:r>
            <a:endParaRPr kumimoji="1" lang="ja-JP" altLang="en-US" sz="1400" dirty="0"/>
          </a:p>
        </p:txBody>
      </p:sp>
      <p:sp>
        <p:nvSpPr>
          <p:cNvPr id="25" name="右矢印 24"/>
          <p:cNvSpPr/>
          <p:nvPr/>
        </p:nvSpPr>
        <p:spPr>
          <a:xfrm>
            <a:off x="6576068" y="3804170"/>
            <a:ext cx="189470" cy="209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7016637" y="3729479"/>
            <a:ext cx="1609736" cy="307777"/>
          </a:xfrm>
          <a:prstGeom prst="rect">
            <a:avLst/>
          </a:prstGeom>
          <a:noFill/>
        </p:spPr>
        <p:txBody>
          <a:bodyPr wrap="none" rtlCol="0">
            <a:spAutoFit/>
          </a:bodyPr>
          <a:lstStyle/>
          <a:p>
            <a:pPr algn="ctr"/>
            <a:r>
              <a:rPr lang="ja-JP" altLang="en-US" sz="1400" dirty="0" smtClean="0">
                <a:solidFill>
                  <a:srgbClr val="FF0000"/>
                </a:solidFill>
              </a:rPr>
              <a:t>介護医療院に移行</a:t>
            </a:r>
            <a:endParaRPr kumimoji="1" lang="ja-JP" altLang="en-US" sz="1400" dirty="0">
              <a:solidFill>
                <a:srgbClr val="FF0000"/>
              </a:solidFill>
            </a:endParaRPr>
          </a:p>
        </p:txBody>
      </p:sp>
      <p:sp>
        <p:nvSpPr>
          <p:cNvPr id="28" name="右矢印 27"/>
          <p:cNvSpPr/>
          <p:nvPr/>
        </p:nvSpPr>
        <p:spPr>
          <a:xfrm>
            <a:off x="6576068" y="4836211"/>
            <a:ext cx="189470" cy="2093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7016637" y="4761520"/>
            <a:ext cx="1609736" cy="307777"/>
          </a:xfrm>
          <a:prstGeom prst="rect">
            <a:avLst/>
          </a:prstGeom>
          <a:noFill/>
        </p:spPr>
        <p:txBody>
          <a:bodyPr wrap="none" rtlCol="0">
            <a:spAutoFit/>
          </a:bodyPr>
          <a:lstStyle/>
          <a:p>
            <a:pPr algn="ctr"/>
            <a:r>
              <a:rPr lang="ja-JP" altLang="en-US" sz="1400" dirty="0" smtClean="0">
                <a:solidFill>
                  <a:srgbClr val="FF0000"/>
                </a:solidFill>
              </a:rPr>
              <a:t>介護医療院に移行</a:t>
            </a:r>
            <a:endParaRPr kumimoji="1" lang="ja-JP" altLang="en-US" sz="1400" dirty="0">
              <a:solidFill>
                <a:srgbClr val="FF0000"/>
              </a:solidFill>
            </a:endParaRPr>
          </a:p>
        </p:txBody>
      </p:sp>
      <p:sp>
        <p:nvSpPr>
          <p:cNvPr id="30" name="テキスト ボックス 29"/>
          <p:cNvSpPr txBox="1"/>
          <p:nvPr/>
        </p:nvSpPr>
        <p:spPr>
          <a:xfrm>
            <a:off x="172994" y="625556"/>
            <a:ext cx="6716903" cy="369332"/>
          </a:xfrm>
          <a:prstGeom prst="rect">
            <a:avLst/>
          </a:prstGeom>
          <a:noFill/>
        </p:spPr>
        <p:txBody>
          <a:bodyPr wrap="none" rtlCol="0">
            <a:spAutoFit/>
          </a:bodyPr>
          <a:lstStyle/>
          <a:p>
            <a:r>
              <a:rPr kumimoji="1" lang="ja-JP" altLang="en-US" dirty="0" smtClean="0"/>
              <a:t>❐ 前回</a:t>
            </a:r>
            <a:r>
              <a:rPr kumimoji="1" lang="en-US" altLang="ja-JP" dirty="0" smtClean="0"/>
              <a:t>2016</a:t>
            </a:r>
            <a:r>
              <a:rPr kumimoji="1" lang="ja-JP" altLang="en-US" dirty="0" smtClean="0"/>
              <a:t>年改定以降の</a:t>
            </a:r>
            <a:r>
              <a:rPr lang="ja-JP" altLang="en-US" dirty="0" smtClean="0"/>
              <a:t>療養病棟入院料の区分と今後の見通し</a:t>
            </a:r>
            <a:endParaRPr kumimoji="1" lang="ja-JP" altLang="en-US" dirty="0"/>
          </a:p>
        </p:txBody>
      </p:sp>
    </p:spTree>
    <p:extLst>
      <p:ext uri="{BB962C8B-B14F-4D97-AF65-F5344CB8AC3E}">
        <p14:creationId xmlns:p14="http://schemas.microsoft.com/office/powerpoint/2010/main" val="2649786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療養病棟入院料の一本化</a:t>
            </a:r>
            <a:endParaRPr kumimoji="1" lang="ja-JP" altLang="en-US" dirty="0"/>
          </a:p>
        </p:txBody>
      </p:sp>
      <p:sp>
        <p:nvSpPr>
          <p:cNvPr id="4" name="スライド番号プレースホルダー 3"/>
          <p:cNvSpPr>
            <a:spLocks noGrp="1"/>
          </p:cNvSpPr>
          <p:nvPr>
            <p:ph type="sldNum" sz="quarter" idx="12"/>
          </p:nvPr>
        </p:nvSpPr>
        <p:spPr/>
        <p:txBody>
          <a:bodyPr/>
          <a:lstStyle/>
          <a:p>
            <a:fld id="{6B36F8E1-7DB6-406F-BD5C-6442B8C3131F}" type="slidenum">
              <a:rPr kumimoji="1" lang="ja-JP" altLang="en-US" smtClean="0">
                <a:solidFill>
                  <a:schemeClr val="tx1"/>
                </a:solidFill>
              </a:rPr>
              <a:t>23</a:t>
            </a:fld>
            <a:endParaRPr kumimoji="1" lang="ja-JP" altLang="en-US">
              <a:solidFill>
                <a:schemeClr val="tx1"/>
              </a:solidFill>
            </a:endParaRPr>
          </a:p>
        </p:txBody>
      </p:sp>
      <p:pic>
        <p:nvPicPr>
          <p:cNvPr id="6" name="図 5"/>
          <p:cNvPicPr>
            <a:picLocks noChangeAspect="1"/>
          </p:cNvPicPr>
          <p:nvPr/>
        </p:nvPicPr>
        <p:blipFill>
          <a:blip r:embed="rId2"/>
          <a:stretch>
            <a:fillRect/>
          </a:stretch>
        </p:blipFill>
        <p:spPr>
          <a:xfrm>
            <a:off x="164757" y="861354"/>
            <a:ext cx="8583826" cy="5440938"/>
          </a:xfrm>
          <a:prstGeom prst="rect">
            <a:avLst/>
          </a:prstGeom>
        </p:spPr>
      </p:pic>
      <p:sp>
        <p:nvSpPr>
          <p:cNvPr id="7" name="正方形/長方形 6"/>
          <p:cNvSpPr/>
          <p:nvPr/>
        </p:nvSpPr>
        <p:spPr>
          <a:xfrm>
            <a:off x="4061254" y="6104238"/>
            <a:ext cx="296562" cy="263611"/>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9516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ホームベース 4"/>
          <p:cNvSpPr/>
          <p:nvPr/>
        </p:nvSpPr>
        <p:spPr>
          <a:xfrm>
            <a:off x="7186076" y="1159196"/>
            <a:ext cx="1731024" cy="44484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メイリオ" panose="020B0604030504040204" pitchFamily="50" charset="-128"/>
              <a:ea typeface="メイリオ" panose="020B0604030504040204" pitchFamily="50" charset="-128"/>
            </a:endParaRPr>
          </a:p>
        </p:txBody>
      </p:sp>
      <p:sp>
        <p:nvSpPr>
          <p:cNvPr id="6" name="ホームベース 5"/>
          <p:cNvSpPr/>
          <p:nvPr/>
        </p:nvSpPr>
        <p:spPr>
          <a:xfrm>
            <a:off x="5387545" y="1157733"/>
            <a:ext cx="1731024" cy="44484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メイリオ" panose="020B0604030504040204" pitchFamily="50" charset="-128"/>
              <a:ea typeface="メイリオ" panose="020B0604030504040204" pitchFamily="50" charset="-128"/>
            </a:endParaRPr>
          </a:p>
        </p:txBody>
      </p:sp>
      <p:sp>
        <p:nvSpPr>
          <p:cNvPr id="3" name="ホームベース 2"/>
          <p:cNvSpPr/>
          <p:nvPr/>
        </p:nvSpPr>
        <p:spPr>
          <a:xfrm>
            <a:off x="3631833" y="1157733"/>
            <a:ext cx="1731024" cy="44484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メイリオ" panose="020B0604030504040204" pitchFamily="50" charset="-128"/>
              <a:ea typeface="メイリオ" panose="020B0604030504040204" pitchFamily="50" charset="-128"/>
            </a:endParaRPr>
          </a:p>
        </p:txBody>
      </p:sp>
      <p:sp>
        <p:nvSpPr>
          <p:cNvPr id="4" name="ホームベース 3"/>
          <p:cNvSpPr/>
          <p:nvPr/>
        </p:nvSpPr>
        <p:spPr>
          <a:xfrm>
            <a:off x="1861022" y="1159196"/>
            <a:ext cx="1731024" cy="44484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メイリオ" panose="020B0604030504040204" pitchFamily="50" charset="-128"/>
              <a:ea typeface="メイリオ" panose="020B0604030504040204" pitchFamily="50" charset="-128"/>
            </a:endParaRPr>
          </a:p>
        </p:txBody>
      </p:sp>
      <p:sp>
        <p:nvSpPr>
          <p:cNvPr id="2" name="ホームベース 1"/>
          <p:cNvSpPr/>
          <p:nvPr/>
        </p:nvSpPr>
        <p:spPr>
          <a:xfrm>
            <a:off x="123570" y="1159197"/>
            <a:ext cx="1731024" cy="44484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610271" y="1196951"/>
            <a:ext cx="744899" cy="230832"/>
          </a:xfrm>
          <a:prstGeom prst="rect">
            <a:avLst/>
          </a:prstGeom>
          <a:noFill/>
        </p:spPr>
        <p:txBody>
          <a:bodyPr wrap="square" rtlCol="0">
            <a:spAutoFit/>
          </a:bodyPr>
          <a:lstStyle/>
          <a:p>
            <a:r>
              <a:rPr kumimoji="1" lang="en-US" altLang="ja-JP" sz="900" dirty="0" smtClean="0">
                <a:solidFill>
                  <a:schemeClr val="bg1"/>
                </a:solidFill>
                <a:latin typeface="メイリオ" panose="020B0604030504040204" pitchFamily="50" charset="-128"/>
                <a:ea typeface="メイリオ" panose="020B0604030504040204" pitchFamily="50" charset="-128"/>
              </a:rPr>
              <a:t>2015</a:t>
            </a:r>
            <a:r>
              <a:rPr kumimoji="1" lang="ja-JP" altLang="en-US" sz="900" dirty="0" smtClean="0">
                <a:solidFill>
                  <a:schemeClr val="bg1"/>
                </a:solidFill>
                <a:latin typeface="メイリオ" panose="020B0604030504040204" pitchFamily="50" charset="-128"/>
                <a:ea typeface="メイリオ" panose="020B0604030504040204" pitchFamily="50" charset="-128"/>
              </a:rPr>
              <a:t>年度</a:t>
            </a:r>
            <a:endParaRPr kumimoji="1" lang="ja-JP" altLang="en-US" sz="900" dirty="0">
              <a:solidFill>
                <a:schemeClr val="bg1"/>
              </a:solidFill>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2645016" y="1196951"/>
            <a:ext cx="744899" cy="230832"/>
          </a:xfrm>
          <a:prstGeom prst="rect">
            <a:avLst/>
          </a:prstGeom>
          <a:noFill/>
        </p:spPr>
        <p:txBody>
          <a:bodyPr wrap="square" rtlCol="0">
            <a:spAutoFit/>
          </a:bodyPr>
          <a:lstStyle/>
          <a:p>
            <a:r>
              <a:rPr kumimoji="1" lang="en-US" altLang="ja-JP" sz="900" dirty="0" smtClean="0">
                <a:solidFill>
                  <a:schemeClr val="bg1"/>
                </a:solidFill>
                <a:latin typeface="メイリオ" panose="020B0604030504040204" pitchFamily="50" charset="-128"/>
                <a:ea typeface="メイリオ" panose="020B0604030504040204" pitchFamily="50" charset="-128"/>
              </a:rPr>
              <a:t>2016</a:t>
            </a:r>
            <a:r>
              <a:rPr kumimoji="1" lang="ja-JP" altLang="en-US" sz="900" dirty="0" smtClean="0">
                <a:solidFill>
                  <a:schemeClr val="bg1"/>
                </a:solidFill>
                <a:latin typeface="メイリオ" panose="020B0604030504040204" pitchFamily="50" charset="-128"/>
                <a:ea typeface="メイリオ" panose="020B0604030504040204" pitchFamily="50" charset="-128"/>
              </a:rPr>
              <a:t>年度</a:t>
            </a:r>
            <a:endParaRPr kumimoji="1" lang="ja-JP" altLang="en-US" sz="900" dirty="0">
              <a:solidFill>
                <a:schemeClr val="bg1"/>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4450588" y="1196951"/>
            <a:ext cx="744899" cy="230832"/>
          </a:xfrm>
          <a:prstGeom prst="rect">
            <a:avLst/>
          </a:prstGeom>
          <a:noFill/>
        </p:spPr>
        <p:txBody>
          <a:bodyPr wrap="square" rtlCol="0">
            <a:spAutoFit/>
          </a:bodyPr>
          <a:lstStyle/>
          <a:p>
            <a:r>
              <a:rPr kumimoji="1" lang="en-US" altLang="ja-JP" sz="900" dirty="0" smtClean="0">
                <a:solidFill>
                  <a:schemeClr val="bg1"/>
                </a:solidFill>
                <a:latin typeface="メイリオ" panose="020B0604030504040204" pitchFamily="50" charset="-128"/>
                <a:ea typeface="メイリオ" panose="020B0604030504040204" pitchFamily="50" charset="-128"/>
              </a:rPr>
              <a:t>2017</a:t>
            </a:r>
            <a:r>
              <a:rPr kumimoji="1" lang="ja-JP" altLang="en-US" sz="900" dirty="0" smtClean="0">
                <a:solidFill>
                  <a:schemeClr val="bg1"/>
                </a:solidFill>
                <a:latin typeface="メイリオ" panose="020B0604030504040204" pitchFamily="50" charset="-128"/>
                <a:ea typeface="メイリオ" panose="020B0604030504040204" pitchFamily="50" charset="-128"/>
              </a:rPr>
              <a:t>年度</a:t>
            </a:r>
            <a:endParaRPr kumimoji="1" lang="ja-JP" altLang="en-US" sz="900" dirty="0">
              <a:solidFill>
                <a:schemeClr val="bg1"/>
              </a:solidFill>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6047388" y="1196951"/>
            <a:ext cx="744899" cy="230832"/>
          </a:xfrm>
          <a:prstGeom prst="rect">
            <a:avLst/>
          </a:prstGeom>
          <a:noFill/>
        </p:spPr>
        <p:txBody>
          <a:bodyPr wrap="square" rtlCol="0">
            <a:spAutoFit/>
          </a:bodyPr>
          <a:lstStyle/>
          <a:p>
            <a:r>
              <a:rPr kumimoji="1" lang="en-US" altLang="ja-JP" sz="900" dirty="0" smtClean="0">
                <a:solidFill>
                  <a:schemeClr val="bg1"/>
                </a:solidFill>
                <a:latin typeface="メイリオ" panose="020B0604030504040204" pitchFamily="50" charset="-128"/>
                <a:ea typeface="メイリオ" panose="020B0604030504040204" pitchFamily="50" charset="-128"/>
              </a:rPr>
              <a:t>2018</a:t>
            </a:r>
            <a:r>
              <a:rPr kumimoji="1" lang="ja-JP" altLang="en-US" sz="900" dirty="0" smtClean="0">
                <a:solidFill>
                  <a:schemeClr val="bg1"/>
                </a:solidFill>
                <a:latin typeface="メイリオ" panose="020B0604030504040204" pitchFamily="50" charset="-128"/>
                <a:ea typeface="メイリオ" panose="020B0604030504040204" pitchFamily="50" charset="-128"/>
              </a:rPr>
              <a:t>年度</a:t>
            </a:r>
            <a:endParaRPr kumimoji="1" lang="ja-JP" altLang="en-US" sz="900" dirty="0">
              <a:solidFill>
                <a:schemeClr val="bg1"/>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7795842" y="1196951"/>
            <a:ext cx="744899" cy="230832"/>
          </a:xfrm>
          <a:prstGeom prst="rect">
            <a:avLst/>
          </a:prstGeom>
          <a:noFill/>
        </p:spPr>
        <p:txBody>
          <a:bodyPr wrap="square" rtlCol="0">
            <a:spAutoFit/>
          </a:bodyPr>
          <a:lstStyle/>
          <a:p>
            <a:r>
              <a:rPr kumimoji="1" lang="en-US" altLang="ja-JP" sz="900" dirty="0" smtClean="0">
                <a:solidFill>
                  <a:schemeClr val="bg1"/>
                </a:solidFill>
                <a:latin typeface="メイリオ" panose="020B0604030504040204" pitchFamily="50" charset="-128"/>
                <a:ea typeface="メイリオ" panose="020B0604030504040204" pitchFamily="50" charset="-128"/>
              </a:rPr>
              <a:t>2019</a:t>
            </a:r>
            <a:r>
              <a:rPr kumimoji="1" lang="ja-JP" altLang="en-US" sz="900" dirty="0" smtClean="0">
                <a:solidFill>
                  <a:schemeClr val="bg1"/>
                </a:solidFill>
                <a:latin typeface="メイリオ" panose="020B0604030504040204" pitchFamily="50" charset="-128"/>
                <a:ea typeface="メイリオ" panose="020B0604030504040204" pitchFamily="50" charset="-128"/>
              </a:rPr>
              <a:t>年度</a:t>
            </a:r>
            <a:endParaRPr kumimoji="1" lang="ja-JP" altLang="en-US" sz="900" dirty="0">
              <a:solidFill>
                <a:schemeClr val="bg1"/>
              </a:solidFill>
              <a:latin typeface="メイリオ" panose="020B0604030504040204" pitchFamily="50" charset="-128"/>
              <a:ea typeface="メイリオ" panose="020B0604030504040204" pitchFamily="50" charset="-128"/>
            </a:endParaRPr>
          </a:p>
        </p:txBody>
      </p:sp>
      <p:sp>
        <p:nvSpPr>
          <p:cNvPr id="12" name="角丸四角形 11"/>
          <p:cNvSpPr/>
          <p:nvPr/>
        </p:nvSpPr>
        <p:spPr>
          <a:xfrm>
            <a:off x="125389" y="2460777"/>
            <a:ext cx="1390373" cy="486032"/>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atin typeface="メイリオ" panose="020B0604030504040204" pitchFamily="50" charset="-128"/>
                <a:ea typeface="メイリオ" panose="020B0604030504040204" pitchFamily="50" charset="-128"/>
              </a:rPr>
              <a:t>医療療養病棟１</a:t>
            </a:r>
            <a:endParaRPr kumimoji="1" lang="ja-JP" altLang="en-US" sz="1200" b="1" dirty="0">
              <a:latin typeface="メイリオ" panose="020B0604030504040204" pitchFamily="50" charset="-128"/>
              <a:ea typeface="メイリオ" panose="020B0604030504040204" pitchFamily="50" charset="-128"/>
            </a:endParaRPr>
          </a:p>
        </p:txBody>
      </p:sp>
      <p:sp>
        <p:nvSpPr>
          <p:cNvPr id="13" name="右矢印 12"/>
          <p:cNvSpPr/>
          <p:nvPr/>
        </p:nvSpPr>
        <p:spPr>
          <a:xfrm>
            <a:off x="1602850" y="2604937"/>
            <a:ext cx="827313" cy="19771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940219" y="2041344"/>
            <a:ext cx="2074607" cy="646331"/>
          </a:xfrm>
          <a:prstGeom prst="rect">
            <a:avLst/>
          </a:prstGeom>
          <a:noFill/>
        </p:spPr>
        <p:txBody>
          <a:bodyPr wrap="none" rtlCol="0">
            <a:spAutoFit/>
          </a:bodyPr>
          <a:lstStyle/>
          <a:p>
            <a:r>
              <a:rPr kumimoji="1" lang="ja-JP" altLang="en-US" sz="1200" dirty="0" smtClean="0">
                <a:latin typeface="メイリオ" panose="020B0604030504040204" pitchFamily="50" charset="-128"/>
                <a:ea typeface="メイリオ" panose="020B0604030504040204" pitchFamily="50" charset="-128"/>
              </a:rPr>
              <a:t>看護配置</a:t>
            </a:r>
            <a:r>
              <a:rPr kumimoji="1" lang="en-US" altLang="ja-JP" sz="1200" dirty="0" smtClean="0">
                <a:latin typeface="メイリオ" panose="020B0604030504040204" pitchFamily="50" charset="-128"/>
                <a:ea typeface="メイリオ" panose="020B0604030504040204" pitchFamily="50" charset="-128"/>
              </a:rPr>
              <a:t>20</a:t>
            </a:r>
            <a:r>
              <a:rPr kumimoji="1" lang="ja-JP" altLang="en-US" sz="1200" dirty="0" smtClean="0">
                <a:latin typeface="メイリオ" panose="020B0604030504040204" pitchFamily="50" charset="-128"/>
                <a:ea typeface="メイリオ" panose="020B0604030504040204" pitchFamily="50" charset="-128"/>
              </a:rPr>
              <a:t>対</a:t>
            </a:r>
            <a:r>
              <a:rPr kumimoji="1" lang="en-US" altLang="ja-JP" sz="1200" dirty="0" smtClean="0">
                <a:latin typeface="メイリオ" panose="020B0604030504040204" pitchFamily="50" charset="-128"/>
                <a:ea typeface="メイリオ" panose="020B0604030504040204" pitchFamily="50" charset="-128"/>
              </a:rPr>
              <a:t>1</a:t>
            </a:r>
          </a:p>
          <a:p>
            <a:r>
              <a:rPr lang="ja-JP" altLang="en-US" sz="1200" dirty="0" smtClean="0">
                <a:latin typeface="メイリオ" panose="020B0604030504040204" pitchFamily="50" charset="-128"/>
                <a:ea typeface="メイリオ" panose="020B0604030504040204" pitchFamily="50" charset="-128"/>
              </a:rPr>
              <a:t>医療区分２，３　○</a:t>
            </a:r>
            <a:r>
              <a:rPr lang="en-US" altLang="ja-JP" sz="1200" dirty="0" smtClean="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以上</a:t>
            </a:r>
            <a:endParaRPr lang="en-US" altLang="ja-JP" sz="1200" dirty="0" smtClean="0">
              <a:latin typeface="メイリオ" panose="020B0604030504040204" pitchFamily="50" charset="-128"/>
              <a:ea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rPr>
              <a:t>医療区分２，３　</a:t>
            </a:r>
            <a:r>
              <a:rPr kumimoji="1" lang="en-US" altLang="ja-JP" sz="1200" dirty="0" smtClean="0">
                <a:latin typeface="メイリオ" panose="020B0604030504040204" pitchFamily="50" charset="-128"/>
                <a:ea typeface="メイリオ" panose="020B0604030504040204" pitchFamily="50" charset="-128"/>
              </a:rPr>
              <a:t>50%</a:t>
            </a:r>
            <a:r>
              <a:rPr kumimoji="1" lang="ja-JP" altLang="en-US" sz="1200" dirty="0" smtClean="0">
                <a:latin typeface="メイリオ" panose="020B0604030504040204" pitchFamily="50" charset="-128"/>
                <a:ea typeface="メイリオ" panose="020B0604030504040204" pitchFamily="50" charset="-128"/>
              </a:rPr>
              <a:t>以上</a:t>
            </a:r>
            <a:endParaRPr kumimoji="1" lang="ja-JP" altLang="en-US" sz="1200" dirty="0">
              <a:latin typeface="メイリオ" panose="020B0604030504040204" pitchFamily="50" charset="-128"/>
              <a:ea typeface="メイリオ" panose="020B0604030504040204" pitchFamily="50" charset="-128"/>
            </a:endParaRPr>
          </a:p>
        </p:txBody>
      </p:sp>
      <p:sp>
        <p:nvSpPr>
          <p:cNvPr id="15" name="角丸四角形 14"/>
          <p:cNvSpPr/>
          <p:nvPr/>
        </p:nvSpPr>
        <p:spPr>
          <a:xfrm>
            <a:off x="123569" y="3803546"/>
            <a:ext cx="1390373" cy="486032"/>
          </a:xfrm>
          <a:prstGeom prst="roundRect">
            <a:avLst/>
          </a:prstGeom>
          <a:solidFill>
            <a:srgbClr val="0070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atin typeface="メイリオ" panose="020B0604030504040204" pitchFamily="50" charset="-128"/>
                <a:ea typeface="メイリオ" panose="020B0604030504040204" pitchFamily="50" charset="-128"/>
              </a:rPr>
              <a:t>医療療養病棟２</a:t>
            </a:r>
            <a:endParaRPr kumimoji="1" lang="ja-JP" altLang="en-US" sz="1200" b="1" dirty="0">
              <a:latin typeface="メイリオ" panose="020B0604030504040204" pitchFamily="50" charset="-128"/>
              <a:ea typeface="メイリオ" panose="020B0604030504040204" pitchFamily="50" charset="-128"/>
            </a:endParaRPr>
          </a:p>
        </p:txBody>
      </p:sp>
      <p:sp>
        <p:nvSpPr>
          <p:cNvPr id="16" name="右矢印 15"/>
          <p:cNvSpPr/>
          <p:nvPr/>
        </p:nvSpPr>
        <p:spPr>
          <a:xfrm>
            <a:off x="1610499" y="3910637"/>
            <a:ext cx="819664" cy="2718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618964" y="2276752"/>
            <a:ext cx="1031051" cy="854080"/>
          </a:xfrm>
          <a:prstGeom prst="rect">
            <a:avLst/>
          </a:prstGeom>
          <a:noFill/>
          <a:ln>
            <a:solidFill>
              <a:schemeClr val="tx1"/>
            </a:solidFill>
          </a:ln>
        </p:spPr>
        <p:txBody>
          <a:bodyPr wrap="none" rtlCol="0">
            <a:spAutoFit/>
          </a:bodyPr>
          <a:lstStyle/>
          <a:p>
            <a:pPr algn="ctr">
              <a:lnSpc>
                <a:spcPct val="150000"/>
              </a:lnSpc>
            </a:pPr>
            <a:r>
              <a:rPr kumimoji="1" lang="ja-JP" altLang="en-US" sz="1100" dirty="0" smtClean="0">
                <a:latin typeface="メイリオ" panose="020B0604030504040204" pitchFamily="50" charset="-128"/>
                <a:ea typeface="メイリオ" panose="020B0604030504040204" pitchFamily="50" charset="-128"/>
              </a:rPr>
              <a:t>診療報酬改定</a:t>
            </a:r>
            <a:endParaRPr kumimoji="1" lang="en-US" altLang="ja-JP" sz="1100" dirty="0" smtClean="0">
              <a:latin typeface="メイリオ" panose="020B0604030504040204" pitchFamily="50" charset="-128"/>
              <a:ea typeface="メイリオ" panose="020B0604030504040204" pitchFamily="50" charset="-128"/>
            </a:endParaRPr>
          </a:p>
          <a:p>
            <a:pPr algn="ctr">
              <a:lnSpc>
                <a:spcPct val="150000"/>
              </a:lnSpc>
            </a:pPr>
            <a:r>
              <a:rPr lang="ja-JP" altLang="en-US" sz="1100" dirty="0">
                <a:latin typeface="メイリオ" panose="020B0604030504040204" pitchFamily="50" charset="-128"/>
                <a:ea typeface="メイリオ" panose="020B0604030504040204" pitchFamily="50" charset="-128"/>
              </a:rPr>
              <a:t>区分</a:t>
            </a:r>
            <a:r>
              <a:rPr lang="ja-JP" altLang="en-US" sz="1100" dirty="0" smtClean="0">
                <a:latin typeface="メイリオ" panose="020B0604030504040204" pitchFamily="50" charset="-128"/>
                <a:ea typeface="メイリオ" panose="020B0604030504040204" pitchFamily="50" charset="-128"/>
              </a:rPr>
              <a:t>の見直し</a:t>
            </a:r>
            <a:endParaRPr lang="en-US" altLang="ja-JP" sz="1100" dirty="0" smtClean="0">
              <a:latin typeface="メイリオ" panose="020B0604030504040204" pitchFamily="50" charset="-128"/>
              <a:ea typeface="メイリオ" panose="020B0604030504040204" pitchFamily="50" charset="-128"/>
            </a:endParaRPr>
          </a:p>
          <a:p>
            <a:pPr algn="ctr">
              <a:lnSpc>
                <a:spcPct val="150000"/>
              </a:lnSpc>
            </a:pPr>
            <a:r>
              <a:rPr kumimoji="1" lang="ja-JP" altLang="en-US" sz="1100" dirty="0">
                <a:latin typeface="メイリオ" panose="020B0604030504040204" pitchFamily="50" charset="-128"/>
                <a:ea typeface="メイリオ" panose="020B0604030504040204" pitchFamily="50" charset="-128"/>
              </a:rPr>
              <a:t>基準</a:t>
            </a:r>
            <a:r>
              <a:rPr kumimoji="1" lang="ja-JP" altLang="en-US" sz="1100" dirty="0" smtClean="0">
                <a:latin typeface="メイリオ" panose="020B0604030504040204" pitchFamily="50" charset="-128"/>
                <a:ea typeface="メイリオ" panose="020B0604030504040204" pitchFamily="50" charset="-128"/>
              </a:rPr>
              <a:t>の厳格化</a:t>
            </a:r>
            <a:endParaRPr kumimoji="1" lang="ja-JP" altLang="en-US" sz="1100" dirty="0">
              <a:latin typeface="メイリオ" panose="020B0604030504040204" pitchFamily="50" charset="-128"/>
              <a:ea typeface="メイリオ" panose="020B0604030504040204" pitchFamily="50" charset="-128"/>
            </a:endParaRPr>
          </a:p>
        </p:txBody>
      </p:sp>
      <p:sp>
        <p:nvSpPr>
          <p:cNvPr id="19" name="右矢印 18"/>
          <p:cNvSpPr/>
          <p:nvPr/>
        </p:nvSpPr>
        <p:spPr>
          <a:xfrm>
            <a:off x="3740569" y="2593907"/>
            <a:ext cx="1906462" cy="19771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806355" y="2276752"/>
            <a:ext cx="1031051" cy="854080"/>
          </a:xfrm>
          <a:prstGeom prst="rect">
            <a:avLst/>
          </a:prstGeom>
          <a:noFill/>
          <a:ln>
            <a:solidFill>
              <a:schemeClr val="tx1"/>
            </a:solidFill>
          </a:ln>
        </p:spPr>
        <p:txBody>
          <a:bodyPr wrap="none" rtlCol="0">
            <a:spAutoFit/>
          </a:bodyPr>
          <a:lstStyle/>
          <a:p>
            <a:pPr algn="ctr">
              <a:lnSpc>
                <a:spcPct val="150000"/>
              </a:lnSpc>
            </a:pPr>
            <a:r>
              <a:rPr kumimoji="1" lang="ja-JP" altLang="en-US" sz="1100" dirty="0" smtClean="0">
                <a:latin typeface="メイリオ" panose="020B0604030504040204" pitchFamily="50" charset="-128"/>
                <a:ea typeface="メイリオ" panose="020B0604030504040204" pitchFamily="50" charset="-128"/>
              </a:rPr>
              <a:t>診療報酬改定</a:t>
            </a:r>
            <a:endParaRPr kumimoji="1" lang="en-US" altLang="ja-JP" sz="1100" dirty="0" smtClean="0">
              <a:latin typeface="メイリオ" panose="020B0604030504040204" pitchFamily="50" charset="-128"/>
              <a:ea typeface="メイリオ" panose="020B0604030504040204" pitchFamily="50" charset="-128"/>
            </a:endParaRPr>
          </a:p>
          <a:p>
            <a:pPr algn="ctr">
              <a:lnSpc>
                <a:spcPct val="150000"/>
              </a:lnSpc>
            </a:pPr>
            <a:r>
              <a:rPr lang="ja-JP" altLang="en-US" sz="1100" dirty="0">
                <a:latin typeface="メイリオ" panose="020B0604030504040204" pitchFamily="50" charset="-128"/>
                <a:ea typeface="メイリオ" panose="020B0604030504040204" pitchFamily="50" charset="-128"/>
              </a:rPr>
              <a:t>区分</a:t>
            </a:r>
            <a:r>
              <a:rPr lang="ja-JP" altLang="en-US" sz="1100" dirty="0" smtClean="0">
                <a:latin typeface="メイリオ" panose="020B0604030504040204" pitchFamily="50" charset="-128"/>
                <a:ea typeface="メイリオ" panose="020B0604030504040204" pitchFamily="50" charset="-128"/>
              </a:rPr>
              <a:t>の見直し</a:t>
            </a:r>
            <a:endParaRPr lang="en-US" altLang="ja-JP" sz="1100" dirty="0" smtClean="0">
              <a:latin typeface="メイリオ" panose="020B0604030504040204" pitchFamily="50" charset="-128"/>
              <a:ea typeface="メイリオ" panose="020B0604030504040204" pitchFamily="50" charset="-128"/>
            </a:endParaRPr>
          </a:p>
          <a:p>
            <a:pPr algn="ctr">
              <a:lnSpc>
                <a:spcPct val="150000"/>
              </a:lnSpc>
            </a:pPr>
            <a:r>
              <a:rPr kumimoji="1" lang="ja-JP" altLang="en-US" sz="1100" dirty="0">
                <a:latin typeface="メイリオ" panose="020B0604030504040204" pitchFamily="50" charset="-128"/>
                <a:ea typeface="メイリオ" panose="020B0604030504040204" pitchFamily="50" charset="-128"/>
              </a:rPr>
              <a:t>基準</a:t>
            </a:r>
            <a:r>
              <a:rPr kumimoji="1" lang="ja-JP" altLang="en-US" sz="1100" dirty="0" smtClean="0">
                <a:latin typeface="メイリオ" panose="020B0604030504040204" pitchFamily="50" charset="-128"/>
                <a:ea typeface="メイリオ" panose="020B0604030504040204" pitchFamily="50" charset="-128"/>
              </a:rPr>
              <a:t>の厳格化</a:t>
            </a:r>
            <a:endParaRPr kumimoji="1" lang="ja-JP" altLang="en-US" sz="1100" dirty="0">
              <a:latin typeface="メイリオ" panose="020B0604030504040204" pitchFamily="50" charset="-128"/>
              <a:ea typeface="メイリオ" panose="020B0604030504040204" pitchFamily="50" charset="-128"/>
            </a:endParaRPr>
          </a:p>
        </p:txBody>
      </p:sp>
      <p:sp>
        <p:nvSpPr>
          <p:cNvPr id="21" name="右矢印 20"/>
          <p:cNvSpPr/>
          <p:nvPr/>
        </p:nvSpPr>
        <p:spPr>
          <a:xfrm>
            <a:off x="7021518" y="2593907"/>
            <a:ext cx="1826551" cy="19771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606544" y="3619521"/>
            <a:ext cx="1031051" cy="854080"/>
          </a:xfrm>
          <a:prstGeom prst="rect">
            <a:avLst/>
          </a:prstGeom>
          <a:noFill/>
          <a:ln>
            <a:solidFill>
              <a:schemeClr val="tx1"/>
            </a:solidFill>
          </a:ln>
        </p:spPr>
        <p:txBody>
          <a:bodyPr wrap="none" rtlCol="0">
            <a:spAutoFit/>
          </a:bodyPr>
          <a:lstStyle/>
          <a:p>
            <a:pPr algn="ctr">
              <a:lnSpc>
                <a:spcPct val="150000"/>
              </a:lnSpc>
            </a:pPr>
            <a:r>
              <a:rPr kumimoji="1" lang="ja-JP" altLang="en-US" sz="1100" dirty="0" smtClean="0">
                <a:latin typeface="メイリオ" panose="020B0604030504040204" pitchFamily="50" charset="-128"/>
                <a:ea typeface="メイリオ" panose="020B0604030504040204" pitchFamily="50" charset="-128"/>
              </a:rPr>
              <a:t>診療報酬改定</a:t>
            </a:r>
            <a:endParaRPr kumimoji="1" lang="en-US" altLang="ja-JP" sz="1100" dirty="0" smtClean="0">
              <a:latin typeface="メイリオ" panose="020B0604030504040204" pitchFamily="50" charset="-128"/>
              <a:ea typeface="メイリオ" panose="020B0604030504040204" pitchFamily="50" charset="-128"/>
            </a:endParaRPr>
          </a:p>
          <a:p>
            <a:pPr algn="ctr">
              <a:lnSpc>
                <a:spcPct val="150000"/>
              </a:lnSpc>
            </a:pPr>
            <a:r>
              <a:rPr lang="ja-JP" altLang="en-US" sz="1100" dirty="0">
                <a:latin typeface="メイリオ" panose="020B0604030504040204" pitchFamily="50" charset="-128"/>
                <a:ea typeface="メイリオ" panose="020B0604030504040204" pitchFamily="50" charset="-128"/>
              </a:rPr>
              <a:t>区分</a:t>
            </a:r>
            <a:r>
              <a:rPr lang="ja-JP" altLang="en-US" sz="1100" dirty="0" smtClean="0">
                <a:latin typeface="メイリオ" panose="020B0604030504040204" pitchFamily="50" charset="-128"/>
                <a:ea typeface="メイリオ" panose="020B0604030504040204" pitchFamily="50" charset="-128"/>
              </a:rPr>
              <a:t>の見直し</a:t>
            </a:r>
            <a:endParaRPr lang="en-US" altLang="ja-JP" sz="1100" dirty="0" smtClean="0">
              <a:latin typeface="メイリオ" panose="020B0604030504040204" pitchFamily="50" charset="-128"/>
              <a:ea typeface="メイリオ" panose="020B0604030504040204" pitchFamily="50" charset="-128"/>
            </a:endParaRPr>
          </a:p>
          <a:p>
            <a:pPr algn="ctr">
              <a:lnSpc>
                <a:spcPct val="150000"/>
              </a:lnSpc>
            </a:pPr>
            <a:r>
              <a:rPr kumimoji="1" lang="ja-JP" altLang="en-US" sz="1100" dirty="0">
                <a:latin typeface="メイリオ" panose="020B0604030504040204" pitchFamily="50" charset="-128"/>
                <a:ea typeface="メイリオ" panose="020B0604030504040204" pitchFamily="50" charset="-128"/>
              </a:rPr>
              <a:t>基準</a:t>
            </a:r>
            <a:r>
              <a:rPr kumimoji="1" lang="ja-JP" altLang="en-US" sz="1100" dirty="0" smtClean="0">
                <a:latin typeface="メイリオ" panose="020B0604030504040204" pitchFamily="50" charset="-128"/>
                <a:ea typeface="メイリオ" panose="020B0604030504040204" pitchFamily="50" charset="-128"/>
              </a:rPr>
              <a:t>の厳格化</a:t>
            </a:r>
            <a:endParaRPr kumimoji="1" lang="ja-JP" altLang="en-US" sz="1100" dirty="0">
              <a:latin typeface="メイリオ" panose="020B0604030504040204" pitchFamily="50" charset="-128"/>
              <a:ea typeface="メイリオ" panose="020B0604030504040204" pitchFamily="50" charset="-128"/>
            </a:endParaRPr>
          </a:p>
        </p:txBody>
      </p:sp>
      <p:sp>
        <p:nvSpPr>
          <p:cNvPr id="23" name="右矢印 22"/>
          <p:cNvSpPr/>
          <p:nvPr/>
        </p:nvSpPr>
        <p:spPr>
          <a:xfrm>
            <a:off x="3773520" y="3910636"/>
            <a:ext cx="1605787" cy="2718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5319586" y="3910636"/>
            <a:ext cx="119442" cy="646331"/>
          </a:xfrm>
          <a:prstGeom prst="rect">
            <a:avLst/>
          </a:prstGeom>
          <a:noFill/>
        </p:spPr>
        <p:txBody>
          <a:bodyPr wrap="square" rtlCol="0">
            <a:spAutoFit/>
          </a:bodyPr>
          <a:lstStyle/>
          <a:p>
            <a:r>
              <a:rPr kumimoji="1" lang="en-US" altLang="ja-JP" sz="3600" dirty="0" smtClean="0">
                <a:solidFill>
                  <a:srgbClr val="FF0000"/>
                </a:solidFill>
              </a:rPr>
              <a:t>×</a:t>
            </a:r>
            <a:endParaRPr kumimoji="1" lang="ja-JP" altLang="en-US" sz="3600" dirty="0">
              <a:solidFill>
                <a:srgbClr val="FF0000"/>
              </a:solidFill>
            </a:endParaRPr>
          </a:p>
        </p:txBody>
      </p:sp>
      <p:sp>
        <p:nvSpPr>
          <p:cNvPr id="25" name="角丸四角形 24"/>
          <p:cNvSpPr/>
          <p:nvPr/>
        </p:nvSpPr>
        <p:spPr>
          <a:xfrm>
            <a:off x="6047388" y="4468836"/>
            <a:ext cx="1390373" cy="601102"/>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メイリオ" panose="020B0604030504040204" pitchFamily="50" charset="-128"/>
                <a:ea typeface="メイリオ" panose="020B0604030504040204" pitchFamily="50" charset="-128"/>
              </a:rPr>
              <a:t>新しい施設類型</a:t>
            </a:r>
            <a:endParaRPr kumimoji="1" lang="en-US" altLang="ja-JP" sz="1200" b="1" dirty="0" smtClean="0">
              <a:latin typeface="メイリオ" panose="020B0604030504040204" pitchFamily="50" charset="-128"/>
              <a:ea typeface="メイリオ" panose="020B0604030504040204" pitchFamily="50" charset="-128"/>
            </a:endParaRPr>
          </a:p>
          <a:p>
            <a:pPr algn="ctr"/>
            <a:r>
              <a:rPr kumimoji="1" lang="ja-JP" altLang="en-US" sz="1200" b="1" dirty="0" smtClean="0">
                <a:latin typeface="メイリオ" panose="020B0604030504040204" pitchFamily="50" charset="-128"/>
                <a:ea typeface="メイリオ" panose="020B0604030504040204" pitchFamily="50" charset="-128"/>
              </a:rPr>
              <a:t>（</a:t>
            </a:r>
            <a:r>
              <a:rPr lang="ja-JP" altLang="en-US" sz="1200" b="1" dirty="0" smtClean="0">
                <a:latin typeface="メイリオ" panose="020B0604030504040204" pitchFamily="50" charset="-128"/>
                <a:ea typeface="メイリオ" panose="020B0604030504040204" pitchFamily="50" charset="-128"/>
              </a:rPr>
              <a:t>介護医療</a:t>
            </a:r>
            <a:r>
              <a:rPr lang="ja-JP" altLang="en-US" sz="1200" b="1" dirty="0">
                <a:latin typeface="メイリオ" panose="020B0604030504040204" pitchFamily="50" charset="-128"/>
                <a:ea typeface="メイリオ" panose="020B0604030504040204" pitchFamily="50" charset="-128"/>
              </a:rPr>
              <a:t>院</a:t>
            </a:r>
            <a:r>
              <a:rPr kumimoji="1" lang="ja-JP" altLang="en-US" sz="1200" b="1" dirty="0" smtClean="0">
                <a:latin typeface="メイリオ" panose="020B0604030504040204" pitchFamily="50" charset="-128"/>
                <a:ea typeface="メイリオ" panose="020B0604030504040204" pitchFamily="50" charset="-128"/>
              </a:rPr>
              <a:t>）</a:t>
            </a:r>
            <a:endParaRPr kumimoji="1" lang="en-US" altLang="ja-JP" sz="1200" b="1" dirty="0" smtClean="0">
              <a:latin typeface="メイリオ" panose="020B0604030504040204" pitchFamily="50" charset="-128"/>
              <a:ea typeface="メイリオ" panose="020B0604030504040204" pitchFamily="50" charset="-128"/>
            </a:endParaRPr>
          </a:p>
        </p:txBody>
      </p:sp>
      <p:cxnSp>
        <p:nvCxnSpPr>
          <p:cNvPr id="27" name="カギ線コネクタ 26"/>
          <p:cNvCxnSpPr/>
          <p:nvPr/>
        </p:nvCxnSpPr>
        <p:spPr>
          <a:xfrm rot="16200000" flipH="1">
            <a:off x="5618614" y="4398145"/>
            <a:ext cx="457195" cy="400358"/>
          </a:xfrm>
          <a:prstGeom prst="bentConnector3">
            <a:avLst>
              <a:gd name="adj1" fmla="val 10000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角丸四角形 28"/>
          <p:cNvSpPr/>
          <p:nvPr/>
        </p:nvSpPr>
        <p:spPr>
          <a:xfrm>
            <a:off x="129383" y="5562325"/>
            <a:ext cx="1390373" cy="486032"/>
          </a:xfrm>
          <a:prstGeom prst="roundRect">
            <a:avLst/>
          </a:prstGeom>
          <a:solidFill>
            <a:srgbClr val="0070C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atin typeface="メイリオ" panose="020B0604030504040204" pitchFamily="50" charset="-128"/>
                <a:ea typeface="メイリオ" panose="020B0604030504040204" pitchFamily="50" charset="-128"/>
              </a:rPr>
              <a:t>介護療養病床</a:t>
            </a:r>
            <a:endParaRPr kumimoji="1" lang="ja-JP" altLang="en-US" sz="1200" b="1" dirty="0">
              <a:latin typeface="メイリオ" panose="020B0604030504040204" pitchFamily="50" charset="-128"/>
              <a:ea typeface="メイリオ" panose="020B0604030504040204" pitchFamily="50" charset="-128"/>
            </a:endParaRPr>
          </a:p>
        </p:txBody>
      </p:sp>
      <p:sp>
        <p:nvSpPr>
          <p:cNvPr id="30" name="右矢印 29"/>
          <p:cNvSpPr/>
          <p:nvPr/>
        </p:nvSpPr>
        <p:spPr>
          <a:xfrm>
            <a:off x="1610499" y="5617332"/>
            <a:ext cx="819664" cy="2718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2606544" y="5326216"/>
            <a:ext cx="1031051" cy="854080"/>
          </a:xfrm>
          <a:prstGeom prst="rect">
            <a:avLst/>
          </a:prstGeom>
          <a:noFill/>
          <a:ln>
            <a:solidFill>
              <a:schemeClr val="tx1"/>
            </a:solidFill>
          </a:ln>
        </p:spPr>
        <p:txBody>
          <a:bodyPr wrap="none" rtlCol="0">
            <a:spAutoFit/>
          </a:bodyPr>
          <a:lstStyle/>
          <a:p>
            <a:pPr algn="ctr">
              <a:lnSpc>
                <a:spcPct val="150000"/>
              </a:lnSpc>
            </a:pPr>
            <a:r>
              <a:rPr kumimoji="1" lang="ja-JP" altLang="en-US" sz="1100" dirty="0" smtClean="0">
                <a:latin typeface="メイリオ" panose="020B0604030504040204" pitchFamily="50" charset="-128"/>
                <a:ea typeface="メイリオ" panose="020B0604030504040204" pitchFamily="50" charset="-128"/>
              </a:rPr>
              <a:t>診療報酬改定</a:t>
            </a:r>
            <a:endParaRPr kumimoji="1" lang="en-US" altLang="ja-JP" sz="1100" dirty="0" smtClean="0">
              <a:latin typeface="メイリオ" panose="020B0604030504040204" pitchFamily="50" charset="-128"/>
              <a:ea typeface="メイリオ" panose="020B0604030504040204" pitchFamily="50" charset="-128"/>
            </a:endParaRPr>
          </a:p>
          <a:p>
            <a:pPr algn="ctr">
              <a:lnSpc>
                <a:spcPct val="150000"/>
              </a:lnSpc>
            </a:pPr>
            <a:r>
              <a:rPr lang="ja-JP" altLang="en-US" sz="1100" dirty="0">
                <a:latin typeface="メイリオ" panose="020B0604030504040204" pitchFamily="50" charset="-128"/>
                <a:ea typeface="メイリオ" panose="020B0604030504040204" pitchFamily="50" charset="-128"/>
              </a:rPr>
              <a:t>区分</a:t>
            </a:r>
            <a:r>
              <a:rPr lang="ja-JP" altLang="en-US" sz="1100" dirty="0" smtClean="0">
                <a:latin typeface="メイリオ" panose="020B0604030504040204" pitchFamily="50" charset="-128"/>
                <a:ea typeface="メイリオ" panose="020B0604030504040204" pitchFamily="50" charset="-128"/>
              </a:rPr>
              <a:t>の見直し</a:t>
            </a:r>
            <a:endParaRPr lang="en-US" altLang="ja-JP" sz="1100" dirty="0" smtClean="0">
              <a:latin typeface="メイリオ" panose="020B0604030504040204" pitchFamily="50" charset="-128"/>
              <a:ea typeface="メイリオ" panose="020B0604030504040204" pitchFamily="50" charset="-128"/>
            </a:endParaRPr>
          </a:p>
          <a:p>
            <a:pPr algn="ctr">
              <a:lnSpc>
                <a:spcPct val="150000"/>
              </a:lnSpc>
            </a:pPr>
            <a:r>
              <a:rPr kumimoji="1" lang="ja-JP" altLang="en-US" sz="1100" dirty="0">
                <a:latin typeface="メイリオ" panose="020B0604030504040204" pitchFamily="50" charset="-128"/>
                <a:ea typeface="メイリオ" panose="020B0604030504040204" pitchFamily="50" charset="-128"/>
              </a:rPr>
              <a:t>基準</a:t>
            </a:r>
            <a:r>
              <a:rPr kumimoji="1" lang="ja-JP" altLang="en-US" sz="1100" dirty="0" smtClean="0">
                <a:latin typeface="メイリオ" panose="020B0604030504040204" pitchFamily="50" charset="-128"/>
                <a:ea typeface="メイリオ" panose="020B0604030504040204" pitchFamily="50" charset="-128"/>
              </a:rPr>
              <a:t>の厳格化</a:t>
            </a:r>
            <a:endParaRPr kumimoji="1" lang="ja-JP" altLang="en-US" sz="1100" dirty="0">
              <a:latin typeface="メイリオ" panose="020B0604030504040204" pitchFamily="50" charset="-128"/>
              <a:ea typeface="メイリオ" panose="020B0604030504040204" pitchFamily="50" charset="-128"/>
            </a:endParaRPr>
          </a:p>
        </p:txBody>
      </p:sp>
      <p:sp>
        <p:nvSpPr>
          <p:cNvPr id="32" name="右矢印 31"/>
          <p:cNvSpPr/>
          <p:nvPr/>
        </p:nvSpPr>
        <p:spPr>
          <a:xfrm>
            <a:off x="3773520" y="5617331"/>
            <a:ext cx="1605787" cy="2718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5319586" y="5430089"/>
            <a:ext cx="119442" cy="646331"/>
          </a:xfrm>
          <a:prstGeom prst="rect">
            <a:avLst/>
          </a:prstGeom>
          <a:noFill/>
        </p:spPr>
        <p:txBody>
          <a:bodyPr wrap="square" rtlCol="0">
            <a:spAutoFit/>
          </a:bodyPr>
          <a:lstStyle/>
          <a:p>
            <a:r>
              <a:rPr kumimoji="1" lang="en-US" altLang="ja-JP" sz="3600" dirty="0" smtClean="0">
                <a:solidFill>
                  <a:srgbClr val="FF0000"/>
                </a:solidFill>
              </a:rPr>
              <a:t>×</a:t>
            </a:r>
            <a:endParaRPr kumimoji="1" lang="ja-JP" altLang="en-US" sz="3600" dirty="0">
              <a:solidFill>
                <a:srgbClr val="FF0000"/>
              </a:solidFill>
            </a:endParaRPr>
          </a:p>
        </p:txBody>
      </p:sp>
      <p:cxnSp>
        <p:nvCxnSpPr>
          <p:cNvPr id="35" name="カギ線コネクタ 34"/>
          <p:cNvCxnSpPr>
            <a:endCxn id="25" idx="1"/>
          </p:cNvCxnSpPr>
          <p:nvPr/>
        </p:nvCxnSpPr>
        <p:spPr>
          <a:xfrm rot="5400000" flipH="1" flipV="1">
            <a:off x="5346161" y="5070257"/>
            <a:ext cx="1002096" cy="400357"/>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右矢印 40"/>
          <p:cNvSpPr/>
          <p:nvPr/>
        </p:nvSpPr>
        <p:spPr>
          <a:xfrm>
            <a:off x="7612499" y="4728067"/>
            <a:ext cx="1120154" cy="19771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5806355" y="3526932"/>
            <a:ext cx="1031051" cy="854080"/>
          </a:xfrm>
          <a:prstGeom prst="rect">
            <a:avLst/>
          </a:prstGeom>
          <a:noFill/>
          <a:ln>
            <a:solidFill>
              <a:schemeClr val="tx1"/>
            </a:solidFill>
          </a:ln>
        </p:spPr>
        <p:txBody>
          <a:bodyPr wrap="none" rtlCol="0">
            <a:spAutoFit/>
          </a:bodyPr>
          <a:lstStyle/>
          <a:p>
            <a:pPr algn="ctr">
              <a:lnSpc>
                <a:spcPct val="150000"/>
              </a:lnSpc>
            </a:pPr>
            <a:r>
              <a:rPr kumimoji="1" lang="ja-JP" altLang="en-US" sz="1100" dirty="0" smtClean="0">
                <a:latin typeface="メイリオ" panose="020B0604030504040204" pitchFamily="50" charset="-128"/>
                <a:ea typeface="メイリオ" panose="020B0604030504040204" pitchFamily="50" charset="-128"/>
              </a:rPr>
              <a:t>診療報酬改定</a:t>
            </a:r>
            <a:endParaRPr kumimoji="1" lang="en-US" altLang="ja-JP" sz="1100" dirty="0" smtClean="0">
              <a:latin typeface="メイリオ" panose="020B0604030504040204" pitchFamily="50" charset="-128"/>
              <a:ea typeface="メイリオ" panose="020B0604030504040204" pitchFamily="50" charset="-128"/>
            </a:endParaRPr>
          </a:p>
          <a:p>
            <a:pPr algn="ctr">
              <a:lnSpc>
                <a:spcPct val="150000"/>
              </a:lnSpc>
            </a:pPr>
            <a:r>
              <a:rPr lang="ja-JP" altLang="en-US" sz="1100" dirty="0">
                <a:latin typeface="メイリオ" panose="020B0604030504040204" pitchFamily="50" charset="-128"/>
                <a:ea typeface="メイリオ" panose="020B0604030504040204" pitchFamily="50" charset="-128"/>
              </a:rPr>
              <a:t>区分</a:t>
            </a:r>
            <a:r>
              <a:rPr lang="ja-JP" altLang="en-US" sz="1100" dirty="0" smtClean="0">
                <a:latin typeface="メイリオ" panose="020B0604030504040204" pitchFamily="50" charset="-128"/>
                <a:ea typeface="メイリオ" panose="020B0604030504040204" pitchFamily="50" charset="-128"/>
              </a:rPr>
              <a:t>の見直し</a:t>
            </a:r>
            <a:endParaRPr lang="en-US" altLang="ja-JP" sz="1100" dirty="0" smtClean="0">
              <a:latin typeface="メイリオ" panose="020B0604030504040204" pitchFamily="50" charset="-128"/>
              <a:ea typeface="メイリオ" panose="020B0604030504040204" pitchFamily="50" charset="-128"/>
            </a:endParaRPr>
          </a:p>
          <a:p>
            <a:pPr algn="ctr">
              <a:lnSpc>
                <a:spcPct val="150000"/>
              </a:lnSpc>
            </a:pPr>
            <a:r>
              <a:rPr kumimoji="1" lang="ja-JP" altLang="en-US" sz="1100" dirty="0">
                <a:latin typeface="メイリオ" panose="020B0604030504040204" pitchFamily="50" charset="-128"/>
                <a:ea typeface="メイリオ" panose="020B0604030504040204" pitchFamily="50" charset="-128"/>
              </a:rPr>
              <a:t>基準</a:t>
            </a:r>
            <a:r>
              <a:rPr kumimoji="1" lang="ja-JP" altLang="en-US" sz="1100" dirty="0" smtClean="0">
                <a:latin typeface="メイリオ" panose="020B0604030504040204" pitchFamily="50" charset="-128"/>
                <a:ea typeface="メイリオ" panose="020B0604030504040204" pitchFamily="50" charset="-128"/>
              </a:rPr>
              <a:t>の厳格化</a:t>
            </a:r>
            <a:endParaRPr kumimoji="1" lang="ja-JP" altLang="en-US" sz="1100" dirty="0">
              <a:latin typeface="メイリオ" panose="020B0604030504040204" pitchFamily="50" charset="-128"/>
              <a:ea typeface="メイリオ" panose="020B0604030504040204" pitchFamily="50" charset="-128"/>
            </a:endParaRPr>
          </a:p>
        </p:txBody>
      </p:sp>
      <p:sp>
        <p:nvSpPr>
          <p:cNvPr id="38" name="テキスト ボックス 37"/>
          <p:cNvSpPr txBox="1"/>
          <p:nvPr/>
        </p:nvSpPr>
        <p:spPr>
          <a:xfrm>
            <a:off x="5341486" y="3480958"/>
            <a:ext cx="103351" cy="584104"/>
          </a:xfrm>
          <a:prstGeom prst="rect">
            <a:avLst/>
          </a:prstGeom>
          <a:noFill/>
        </p:spPr>
        <p:txBody>
          <a:bodyPr wrap="square" rtlCol="0">
            <a:spAutoFit/>
          </a:bodyPr>
          <a:lstStyle/>
          <a:p>
            <a:r>
              <a:rPr lang="ja-JP" altLang="en-US" sz="3200" dirty="0">
                <a:solidFill>
                  <a:srgbClr val="FF0000"/>
                </a:solidFill>
              </a:rPr>
              <a:t>△</a:t>
            </a:r>
            <a:endParaRPr kumimoji="1" lang="ja-JP" altLang="en-US" sz="3200" dirty="0">
              <a:solidFill>
                <a:srgbClr val="FF0000"/>
              </a:solidFill>
            </a:endParaRPr>
          </a:p>
        </p:txBody>
      </p:sp>
      <p:sp>
        <p:nvSpPr>
          <p:cNvPr id="36" name="テキスト ボックス 35"/>
          <p:cNvSpPr txBox="1"/>
          <p:nvPr/>
        </p:nvSpPr>
        <p:spPr>
          <a:xfrm>
            <a:off x="123569" y="414996"/>
            <a:ext cx="3570208" cy="461665"/>
          </a:xfrm>
          <a:prstGeom prst="rect">
            <a:avLst/>
          </a:prstGeom>
          <a:noFill/>
        </p:spPr>
        <p:txBody>
          <a:bodyPr wrap="none" rtlCol="0">
            <a:spAutoFit/>
          </a:bodyPr>
          <a:lstStyle/>
          <a:p>
            <a:r>
              <a:rPr kumimoji="1" lang="ja-JP" altLang="en-US" sz="2400" dirty="0" smtClean="0">
                <a:latin typeface="メイリオ" panose="020B0604030504040204" pitchFamily="50" charset="-128"/>
                <a:ea typeface="メイリオ" panose="020B0604030504040204" pitchFamily="50" charset="-128"/>
              </a:rPr>
              <a:t>・療養病床の今後の動向</a:t>
            </a:r>
            <a:endParaRPr kumimoji="1" lang="ja-JP" altLang="en-US" sz="2400" dirty="0">
              <a:latin typeface="メイリオ" panose="020B0604030504040204" pitchFamily="50" charset="-128"/>
              <a:ea typeface="メイリオ" panose="020B0604030504040204" pitchFamily="50" charset="-128"/>
            </a:endParaRPr>
          </a:p>
        </p:txBody>
      </p:sp>
      <p:sp>
        <p:nvSpPr>
          <p:cNvPr id="26" name="スライド番号プレースホルダー 25"/>
          <p:cNvSpPr>
            <a:spLocks noGrp="1"/>
          </p:cNvSpPr>
          <p:nvPr>
            <p:ph type="sldNum" sz="quarter" idx="12"/>
          </p:nvPr>
        </p:nvSpPr>
        <p:spPr/>
        <p:txBody>
          <a:bodyPr/>
          <a:lstStyle/>
          <a:p>
            <a:fld id="{6901BA71-AB17-492C-A5EF-BE2D149B57DF}" type="slidenum">
              <a:rPr kumimoji="1" lang="ja-JP" altLang="en-US" smtClean="0">
                <a:solidFill>
                  <a:schemeClr val="tx1"/>
                </a:solidFill>
              </a:rPr>
              <a:t>24</a:t>
            </a:fld>
            <a:endParaRPr kumimoji="1" lang="ja-JP" altLang="en-US">
              <a:solidFill>
                <a:schemeClr val="tx1"/>
              </a:solidFill>
            </a:endParaRPr>
          </a:p>
        </p:txBody>
      </p:sp>
      <p:sp>
        <p:nvSpPr>
          <p:cNvPr id="28" name="テキスト ボックス 27"/>
          <p:cNvSpPr txBox="1"/>
          <p:nvPr/>
        </p:nvSpPr>
        <p:spPr>
          <a:xfrm>
            <a:off x="3851542" y="4352799"/>
            <a:ext cx="1808508" cy="938719"/>
          </a:xfrm>
          <a:prstGeom prst="rect">
            <a:avLst/>
          </a:prstGeom>
          <a:noFill/>
        </p:spPr>
        <p:txBody>
          <a:bodyPr wrap="none" rtlCol="0">
            <a:spAutoFit/>
          </a:bodyPr>
          <a:lstStyle/>
          <a:p>
            <a:r>
              <a:rPr lang="ja-JP" altLang="en-US" sz="1100" dirty="0" smtClean="0">
                <a:latin typeface="メイリオ" panose="020B0604030504040204" pitchFamily="50" charset="-128"/>
                <a:ea typeface="メイリオ" panose="020B0604030504040204" pitchFamily="50" charset="-128"/>
              </a:rPr>
              <a:t>現行</a:t>
            </a:r>
            <a:r>
              <a:rPr lang="ja-JP" altLang="en-US" sz="1100" dirty="0">
                <a:latin typeface="メイリオ" panose="020B0604030504040204" pitchFamily="50" charset="-128"/>
                <a:ea typeface="メイリオ" panose="020B0604030504040204" pitchFamily="50" charset="-128"/>
              </a:rPr>
              <a:t>の</a:t>
            </a:r>
            <a:r>
              <a:rPr kumimoji="1" lang="ja-JP" altLang="en-US" sz="1100" dirty="0" smtClean="0">
                <a:latin typeface="メイリオ" panose="020B0604030504040204" pitchFamily="50" charset="-128"/>
                <a:ea typeface="メイリオ" panose="020B0604030504040204" pitchFamily="50" charset="-128"/>
              </a:rPr>
              <a:t>経過措置型</a:t>
            </a:r>
            <a:endParaRPr kumimoji="1" lang="en-US" altLang="ja-JP" sz="1100" dirty="0" smtClean="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rPr>
              <a:t>経過措置２＞</a:t>
            </a:r>
            <a:endParaRPr kumimoji="1" lang="en-US" altLang="ja-JP" sz="1100" dirty="0" smtClean="0">
              <a:latin typeface="メイリオ" panose="020B0604030504040204" pitchFamily="50" charset="-128"/>
              <a:ea typeface="メイリオ" panose="020B0604030504040204" pitchFamily="50" charset="-128"/>
            </a:endParaRPr>
          </a:p>
          <a:p>
            <a:r>
              <a:rPr lang="en-US" altLang="ja-JP" sz="1100" dirty="0">
                <a:latin typeface="メイリオ" panose="020B0604030504040204" pitchFamily="50" charset="-128"/>
                <a:ea typeface="メイリオ" panose="020B0604030504040204" pitchFamily="50" charset="-128"/>
              </a:rPr>
              <a:t>2018</a:t>
            </a:r>
            <a:r>
              <a:rPr lang="ja-JP" altLang="en-US" sz="1100" dirty="0" smtClean="0">
                <a:latin typeface="メイリオ" panose="020B0604030504040204" pitchFamily="50" charset="-128"/>
                <a:ea typeface="メイリオ" panose="020B0604030504040204" pitchFamily="50" charset="-128"/>
              </a:rPr>
              <a:t>年以降</a:t>
            </a:r>
            <a:endParaRPr lang="en-US" altLang="ja-JP" sz="1100" dirty="0" smtClean="0">
              <a:latin typeface="メイリオ" panose="020B0604030504040204" pitchFamily="50" charset="-128"/>
              <a:ea typeface="メイリオ" panose="020B0604030504040204" pitchFamily="50" charset="-128"/>
            </a:endParaRPr>
          </a:p>
          <a:p>
            <a:r>
              <a:rPr lang="en-US" altLang="ja-JP" sz="1100" dirty="0">
                <a:latin typeface="メイリオ" panose="020B0604030504040204" pitchFamily="50" charset="-128"/>
                <a:ea typeface="メイリオ" panose="020B0604030504040204" pitchFamily="50" charset="-128"/>
              </a:rPr>
              <a:t>2</a:t>
            </a:r>
            <a:r>
              <a:rPr lang="ja-JP" altLang="en-US" sz="1100" dirty="0" smtClean="0">
                <a:latin typeface="メイリオ" panose="020B0604030504040204" pitchFamily="50" charset="-128"/>
                <a:ea typeface="メイリオ" panose="020B0604030504040204" pitchFamily="50" charset="-128"/>
              </a:rPr>
              <a:t>年間は経過措置継続</a:t>
            </a:r>
            <a:endParaRPr lang="en-US" altLang="ja-JP" sz="1100" dirty="0" smtClean="0">
              <a:latin typeface="メイリオ" panose="020B0604030504040204" pitchFamily="50" charset="-128"/>
              <a:ea typeface="メイリオ" panose="020B0604030504040204" pitchFamily="50" charset="-128"/>
            </a:endParaRPr>
          </a:p>
          <a:p>
            <a:r>
              <a:rPr lang="en-US" altLang="ja-JP" sz="1100" dirty="0">
                <a:latin typeface="メイリオ" panose="020B0604030504040204" pitchFamily="50" charset="-128"/>
                <a:ea typeface="メイリオ" panose="020B0604030504040204" pitchFamily="50" charset="-128"/>
              </a:rPr>
              <a:t>2</a:t>
            </a:r>
            <a:r>
              <a:rPr lang="ja-JP" altLang="en-US" sz="1100" dirty="0" smtClean="0">
                <a:latin typeface="メイリオ" panose="020B0604030504040204" pitchFamily="50" charset="-128"/>
                <a:ea typeface="メイリオ" panose="020B0604030504040204" pitchFamily="50" charset="-128"/>
              </a:rPr>
              <a:t>年以降は特別入院基本料</a:t>
            </a:r>
            <a:endParaRPr lang="en-US" altLang="ja-JP" sz="1100" dirty="0" smtClean="0">
              <a:latin typeface="メイリオ" panose="020B0604030504040204" pitchFamily="50" charset="-128"/>
              <a:ea typeface="メイリオ" panose="020B0604030504040204" pitchFamily="50" charset="-128"/>
            </a:endParaRPr>
          </a:p>
        </p:txBody>
      </p:sp>
      <p:sp>
        <p:nvSpPr>
          <p:cNvPr id="39" name="テキスト ボックス 38"/>
          <p:cNvSpPr txBox="1"/>
          <p:nvPr/>
        </p:nvSpPr>
        <p:spPr>
          <a:xfrm>
            <a:off x="3840156" y="3426912"/>
            <a:ext cx="1917513" cy="430887"/>
          </a:xfrm>
          <a:prstGeom prst="rect">
            <a:avLst/>
          </a:prstGeom>
          <a:noFill/>
        </p:spPr>
        <p:txBody>
          <a:bodyPr wrap="none" rtlCol="0">
            <a:spAutoFit/>
          </a:bodyPr>
          <a:lstStyle/>
          <a:p>
            <a:r>
              <a:rPr kumimoji="1" lang="ja-JP" altLang="en-US" sz="1100" dirty="0" smtClean="0">
                <a:latin typeface="メイリオ" panose="020B0604030504040204" pitchFamily="50" charset="-128"/>
                <a:ea typeface="メイリオ" panose="020B0604030504040204" pitchFamily="50" charset="-128"/>
              </a:rPr>
              <a:t>医療区分２，３　</a:t>
            </a:r>
            <a:r>
              <a:rPr kumimoji="1" lang="en-US" altLang="ja-JP" sz="1100" dirty="0" smtClean="0">
                <a:latin typeface="メイリオ" panose="020B0604030504040204" pitchFamily="50" charset="-128"/>
                <a:ea typeface="メイリオ" panose="020B0604030504040204" pitchFamily="50" charset="-128"/>
              </a:rPr>
              <a:t>50%</a:t>
            </a:r>
            <a:r>
              <a:rPr kumimoji="1" lang="ja-JP" altLang="en-US" sz="1100" dirty="0" smtClean="0">
                <a:latin typeface="メイリオ" panose="020B0604030504040204" pitchFamily="50" charset="-128"/>
                <a:ea typeface="メイリオ" panose="020B0604030504040204" pitchFamily="50" charset="-128"/>
              </a:rPr>
              <a:t>以上</a:t>
            </a:r>
            <a:endParaRPr kumimoji="1" lang="en-US" altLang="ja-JP" sz="1100" dirty="0" smtClean="0">
              <a:latin typeface="メイリオ" panose="020B0604030504040204" pitchFamily="50" charset="-128"/>
              <a:ea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rPr>
              <a:t>看護配置</a:t>
            </a:r>
            <a:r>
              <a:rPr lang="en-US" altLang="ja-JP" sz="1100" dirty="0" smtClean="0">
                <a:latin typeface="メイリオ" panose="020B0604030504040204" pitchFamily="50" charset="-128"/>
                <a:ea typeface="メイリオ" panose="020B0604030504040204" pitchFamily="50" charset="-128"/>
              </a:rPr>
              <a:t>20</a:t>
            </a:r>
            <a:r>
              <a:rPr lang="ja-JP" altLang="en-US" sz="1100" dirty="0" smtClean="0">
                <a:latin typeface="メイリオ" panose="020B0604030504040204" pitchFamily="50" charset="-128"/>
                <a:ea typeface="メイリオ" panose="020B0604030504040204" pitchFamily="50" charset="-128"/>
              </a:rPr>
              <a:t>対</a:t>
            </a:r>
            <a:r>
              <a:rPr lang="en-US" altLang="ja-JP" sz="1100" dirty="0" smtClean="0">
                <a:latin typeface="メイリオ" panose="020B0604030504040204" pitchFamily="50" charset="-128"/>
                <a:ea typeface="メイリオ" panose="020B0604030504040204" pitchFamily="50" charset="-128"/>
              </a:rPr>
              <a:t>1</a:t>
            </a:r>
            <a:r>
              <a:rPr lang="ja-JP" altLang="en-US" sz="1100" dirty="0" smtClean="0">
                <a:latin typeface="メイリオ" panose="020B0604030504040204" pitchFamily="50" charset="-128"/>
                <a:ea typeface="メイリオ" panose="020B0604030504040204" pitchFamily="50" charset="-128"/>
              </a:rPr>
              <a:t>以上</a:t>
            </a:r>
            <a:endParaRPr kumimoji="1" lang="ja-JP" altLang="en-US" sz="1100" dirty="0">
              <a:latin typeface="メイリオ" panose="020B0604030504040204" pitchFamily="50" charset="-128"/>
              <a:ea typeface="メイリオ" panose="020B0604030504040204" pitchFamily="50" charset="-128"/>
            </a:endParaRPr>
          </a:p>
        </p:txBody>
      </p:sp>
      <p:sp>
        <p:nvSpPr>
          <p:cNvPr id="40" name="右矢印 39"/>
          <p:cNvSpPr/>
          <p:nvPr/>
        </p:nvSpPr>
        <p:spPr>
          <a:xfrm>
            <a:off x="7004077" y="3919366"/>
            <a:ext cx="1826551" cy="19771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6890036" y="3172011"/>
            <a:ext cx="2281394" cy="1015663"/>
          </a:xfrm>
          <a:prstGeom prst="rect">
            <a:avLst/>
          </a:prstGeom>
          <a:noFill/>
        </p:spPr>
        <p:txBody>
          <a:bodyPr wrap="none" rtlCol="0">
            <a:spAutoFit/>
          </a:bodyPr>
          <a:lstStyle/>
          <a:p>
            <a:r>
              <a:rPr lang="ja-JP" altLang="en-US" sz="1200" dirty="0" smtClean="0">
                <a:latin typeface="メイリオ" panose="020B0604030504040204" pitchFamily="50" charset="-128"/>
                <a:ea typeface="メイリオ" panose="020B0604030504040204" pitchFamily="50" charset="-128"/>
              </a:rPr>
              <a:t>＜経過措置１</a:t>
            </a:r>
            <a:r>
              <a:rPr lang="en-US" altLang="ja-JP" sz="1200" dirty="0" smtClean="0">
                <a:latin typeface="メイリオ" panose="020B0604030504040204" pitchFamily="50" charset="-128"/>
                <a:ea typeface="メイリオ" panose="020B0604030504040204" pitchFamily="50" charset="-128"/>
              </a:rPr>
              <a:t>&gt;</a:t>
            </a:r>
          </a:p>
          <a:p>
            <a:r>
              <a:rPr kumimoji="1" lang="ja-JP" altLang="en-US" sz="1200" dirty="0" smtClean="0">
                <a:latin typeface="メイリオ" panose="020B0604030504040204" pitchFamily="50" charset="-128"/>
                <a:ea typeface="メイリオ" panose="020B0604030504040204" pitchFamily="50" charset="-128"/>
              </a:rPr>
              <a:t>看護配置</a:t>
            </a:r>
            <a:r>
              <a:rPr kumimoji="1" lang="en-US" altLang="ja-JP" sz="1200" dirty="0" smtClean="0">
                <a:latin typeface="メイリオ" panose="020B0604030504040204" pitchFamily="50" charset="-128"/>
                <a:ea typeface="メイリオ" panose="020B0604030504040204" pitchFamily="50" charset="-128"/>
              </a:rPr>
              <a:t>20</a:t>
            </a:r>
            <a:r>
              <a:rPr kumimoji="1" lang="ja-JP" altLang="en-US" sz="1200" dirty="0" smtClean="0">
                <a:latin typeface="メイリオ" panose="020B0604030504040204" pitchFamily="50" charset="-128"/>
                <a:ea typeface="メイリオ" panose="020B0604030504040204" pitchFamily="50" charset="-128"/>
              </a:rPr>
              <a:t>対</a:t>
            </a:r>
            <a:r>
              <a:rPr kumimoji="1" lang="en-US" altLang="ja-JP" sz="1200" dirty="0" smtClean="0">
                <a:latin typeface="メイリオ" panose="020B0604030504040204" pitchFamily="50" charset="-128"/>
                <a:ea typeface="メイリオ" panose="020B0604030504040204" pitchFamily="50" charset="-128"/>
              </a:rPr>
              <a:t>1</a:t>
            </a:r>
            <a:r>
              <a:rPr kumimoji="1" lang="ja-JP" altLang="en-US" sz="1200" dirty="0" smtClean="0">
                <a:latin typeface="メイリオ" panose="020B0604030504040204" pitchFamily="50" charset="-128"/>
                <a:ea typeface="メイリオ" panose="020B0604030504040204" pitchFamily="50" charset="-128"/>
              </a:rPr>
              <a:t>または</a:t>
            </a:r>
            <a:endParaRPr kumimoji="1" lang="en-US" altLang="ja-JP" sz="1200" dirty="0" smtClean="0">
              <a:latin typeface="メイリオ" panose="020B0604030504040204" pitchFamily="50" charset="-128"/>
              <a:ea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rPr>
              <a:t>医療区分２，３　</a:t>
            </a:r>
            <a:r>
              <a:rPr kumimoji="1" lang="en-US" altLang="ja-JP" sz="1200" dirty="0" smtClean="0">
                <a:latin typeface="メイリオ" panose="020B0604030504040204" pitchFamily="50" charset="-128"/>
                <a:ea typeface="メイリオ" panose="020B0604030504040204" pitchFamily="50" charset="-128"/>
              </a:rPr>
              <a:t>50%</a:t>
            </a:r>
            <a:r>
              <a:rPr kumimoji="1" lang="ja-JP" altLang="en-US" sz="1200" dirty="0" smtClean="0">
                <a:latin typeface="メイリオ" panose="020B0604030504040204" pitchFamily="50" charset="-128"/>
                <a:ea typeface="メイリオ" panose="020B0604030504040204" pitchFamily="50" charset="-128"/>
              </a:rPr>
              <a:t>以上を</a:t>
            </a:r>
            <a:endParaRPr kumimoji="1" lang="en-US" altLang="ja-JP" sz="1200" dirty="0" smtClean="0">
              <a:latin typeface="メイリオ" panose="020B0604030504040204" pitchFamily="50" charset="-128"/>
              <a:ea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rPr>
              <a:t>満たさない　</a:t>
            </a:r>
            <a:r>
              <a:rPr kumimoji="1" lang="en-US" altLang="ja-JP" sz="1200" dirty="0" smtClean="0">
                <a:latin typeface="メイリオ" panose="020B0604030504040204" pitchFamily="50" charset="-128"/>
                <a:ea typeface="メイリオ" panose="020B0604030504040204" pitchFamily="50" charset="-128"/>
              </a:rPr>
              <a:t>6</a:t>
            </a:r>
            <a:r>
              <a:rPr kumimoji="1" lang="ja-JP" altLang="en-US" sz="1200" dirty="0" smtClean="0">
                <a:latin typeface="メイリオ" panose="020B0604030504040204" pitchFamily="50" charset="-128"/>
                <a:ea typeface="メイリオ" panose="020B0604030504040204" pitchFamily="50" charset="-128"/>
              </a:rPr>
              <a:t>年間の経過措置</a:t>
            </a:r>
            <a:endParaRPr kumimoji="1" lang="en-US" altLang="ja-JP" sz="1200" dirty="0" smtClean="0">
              <a:latin typeface="メイリオ" panose="020B0604030504040204" pitchFamily="50" charset="-128"/>
              <a:ea typeface="メイリオ" panose="020B0604030504040204" pitchFamily="50" charset="-128"/>
            </a:endParaRPr>
          </a:p>
          <a:p>
            <a:endParaRPr kumimoji="1" lang="ja-JP" altLang="en-US" sz="1200" dirty="0">
              <a:latin typeface="メイリオ" panose="020B0604030504040204" pitchFamily="50" charset="-128"/>
              <a:ea typeface="メイリオ" panose="020B0604030504040204" pitchFamily="50" charset="-128"/>
            </a:endParaRPr>
          </a:p>
        </p:txBody>
      </p:sp>
      <p:sp>
        <p:nvSpPr>
          <p:cNvPr id="43" name="右矢印 42"/>
          <p:cNvSpPr/>
          <p:nvPr/>
        </p:nvSpPr>
        <p:spPr>
          <a:xfrm rot="16200000">
            <a:off x="6135690" y="3206011"/>
            <a:ext cx="308822" cy="183242"/>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7600264" y="4325626"/>
            <a:ext cx="748923" cy="430887"/>
          </a:xfrm>
          <a:prstGeom prst="rect">
            <a:avLst/>
          </a:prstGeom>
          <a:noFill/>
        </p:spPr>
        <p:txBody>
          <a:bodyPr wrap="none" rtlCol="0">
            <a:spAutoFit/>
          </a:bodyPr>
          <a:lstStyle/>
          <a:p>
            <a:r>
              <a:rPr kumimoji="1" lang="ja-JP" altLang="en-US" sz="1100" dirty="0" smtClean="0">
                <a:latin typeface="メイリオ" panose="020B0604030504040204" pitchFamily="50" charset="-128"/>
                <a:ea typeface="メイリオ" panose="020B0604030504040204" pitchFamily="50" charset="-128"/>
              </a:rPr>
              <a:t>経過措置</a:t>
            </a:r>
            <a:endParaRPr kumimoji="1" lang="en-US" altLang="ja-JP" sz="1100" dirty="0" smtClean="0">
              <a:latin typeface="メイリオ" panose="020B0604030504040204" pitchFamily="50" charset="-128"/>
              <a:ea typeface="メイリオ" panose="020B0604030504040204" pitchFamily="50" charset="-128"/>
            </a:endParaRPr>
          </a:p>
          <a:p>
            <a:r>
              <a:rPr lang="en-US" altLang="ja-JP" sz="1100" dirty="0">
                <a:latin typeface="メイリオ" panose="020B0604030504040204" pitchFamily="50" charset="-128"/>
                <a:ea typeface="メイリオ" panose="020B0604030504040204" pitchFamily="50" charset="-128"/>
              </a:rPr>
              <a:t>6</a:t>
            </a:r>
            <a:r>
              <a:rPr lang="ja-JP" altLang="en-US" sz="1100" dirty="0" smtClean="0">
                <a:latin typeface="メイリオ" panose="020B0604030504040204" pitchFamily="50" charset="-128"/>
                <a:ea typeface="メイリオ" panose="020B0604030504040204" pitchFamily="50" charset="-128"/>
              </a:rPr>
              <a:t>年</a:t>
            </a:r>
            <a:r>
              <a:rPr lang="ja-JP" altLang="en-US" sz="1100" dirty="0">
                <a:latin typeface="メイリオ" panose="020B0604030504040204" pitchFamily="50" charset="-128"/>
                <a:ea typeface="メイリオ" panose="020B0604030504040204" pitchFamily="50" charset="-128"/>
              </a:rPr>
              <a:t>間</a:t>
            </a:r>
            <a:endParaRPr kumimoji="1" lang="ja-JP" altLang="en-US" sz="1100" dirty="0">
              <a:latin typeface="メイリオ" panose="020B0604030504040204" pitchFamily="50" charset="-128"/>
              <a:ea typeface="メイリオ" panose="020B0604030504040204" pitchFamily="50" charset="-128"/>
            </a:endParaRPr>
          </a:p>
        </p:txBody>
      </p:sp>
      <p:sp>
        <p:nvSpPr>
          <p:cNvPr id="45" name="テキスト ボックス 44"/>
          <p:cNvSpPr txBox="1"/>
          <p:nvPr/>
        </p:nvSpPr>
        <p:spPr>
          <a:xfrm>
            <a:off x="6406375" y="5351100"/>
            <a:ext cx="2441694" cy="769441"/>
          </a:xfrm>
          <a:prstGeom prst="rect">
            <a:avLst/>
          </a:prstGeom>
          <a:noFill/>
        </p:spPr>
        <p:txBody>
          <a:bodyPr wrap="none" rtlCol="0">
            <a:spAutoFit/>
          </a:bodyPr>
          <a:lstStyle/>
          <a:p>
            <a:r>
              <a:rPr kumimoji="1" lang="ja-JP" altLang="en-US" sz="1100" dirty="0" smtClean="0">
                <a:latin typeface="メイリオ" panose="020B0604030504040204" pitchFamily="50" charset="-128"/>
                <a:ea typeface="メイリオ" panose="020B0604030504040204" pitchFamily="50" charset="-128"/>
              </a:rPr>
              <a:t>転換については</a:t>
            </a:r>
            <a:endParaRPr kumimoji="1" lang="en-US" altLang="ja-JP" sz="1100" dirty="0" smtClean="0">
              <a:latin typeface="メイリオ" panose="020B0604030504040204" pitchFamily="50" charset="-128"/>
              <a:ea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rPr>
              <a:t>・医療介護総合確保基金の活用</a:t>
            </a:r>
            <a:endParaRPr lang="en-US" altLang="ja-JP" sz="1100" dirty="0" smtClean="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必要</a:t>
            </a:r>
            <a:r>
              <a:rPr kumimoji="1" lang="ja-JP" altLang="en-US" sz="1100" dirty="0" smtClean="0">
                <a:latin typeface="メイリオ" panose="020B0604030504040204" pitchFamily="50" charset="-128"/>
                <a:ea typeface="メイリオ" panose="020B0604030504040204" pitchFamily="50" charset="-128"/>
              </a:rPr>
              <a:t>病床数について</a:t>
            </a:r>
            <a:r>
              <a:rPr lang="ja-JP" altLang="en-US" sz="1100" dirty="0" smtClean="0">
                <a:latin typeface="メイリオ" panose="020B0604030504040204" pitchFamily="50" charset="-128"/>
                <a:ea typeface="メイリオ" panose="020B0604030504040204" pitchFamily="50" charset="-128"/>
              </a:rPr>
              <a:t>は</a:t>
            </a:r>
            <a:endParaRPr lang="en-US" altLang="ja-JP" sz="1100" dirty="0" smtClean="0">
              <a:latin typeface="メイリオ" panose="020B0604030504040204" pitchFamily="50" charset="-128"/>
              <a:ea typeface="メイリオ" panose="020B0604030504040204" pitchFamily="50" charset="-128"/>
            </a:endParaRPr>
          </a:p>
          <a:p>
            <a:r>
              <a:rPr kumimoji="1" lang="ja-JP" altLang="en-US" sz="1100" dirty="0" smtClean="0">
                <a:latin typeface="メイリオ" panose="020B0604030504040204" pitchFamily="50" charset="-128"/>
                <a:ea typeface="メイリオ" panose="020B0604030504040204" pitchFamily="50" charset="-128"/>
              </a:rPr>
              <a:t>・地域医療構想調整会議との整合性</a:t>
            </a:r>
            <a:endParaRPr kumimoji="1" lang="ja-JP" altLang="en-US" sz="1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52344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448534" y="6304882"/>
            <a:ext cx="2172108" cy="256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448111" y="6449946"/>
            <a:ext cx="2057400" cy="379267"/>
          </a:xfrm>
        </p:spPr>
        <p:txBody>
          <a:bodyPr/>
          <a:lstStyle/>
          <a:p>
            <a:fld id="{034F0540-9874-427D-947F-75B110458948}" type="slidenum">
              <a:rPr kumimoji="1" lang="ja-JP" altLang="en-US" smtClean="0">
                <a:solidFill>
                  <a:schemeClr val="tx1"/>
                </a:solidFill>
              </a:rPr>
              <a:t>25</a:t>
            </a:fld>
            <a:endParaRPr kumimoji="1" lang="ja-JP" altLang="en-US" dirty="0">
              <a:solidFill>
                <a:schemeClr val="tx1"/>
              </a:solidFill>
            </a:endParaRPr>
          </a:p>
        </p:txBody>
      </p:sp>
      <p:sp>
        <p:nvSpPr>
          <p:cNvPr id="3" name="正方形/長方形 2"/>
          <p:cNvSpPr/>
          <p:nvPr/>
        </p:nvSpPr>
        <p:spPr>
          <a:xfrm>
            <a:off x="0" y="56722"/>
            <a:ext cx="9144000" cy="37407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慢性期の医療・介護ニーズへ対応するためのサービスモデル（イメージ）</a:t>
            </a:r>
            <a:endParaRPr kumimoji="1" lang="ja-JP" altLang="en-US" dirty="0"/>
          </a:p>
        </p:txBody>
      </p:sp>
      <p:sp>
        <p:nvSpPr>
          <p:cNvPr id="4" name="角丸四角形 3"/>
          <p:cNvSpPr/>
          <p:nvPr/>
        </p:nvSpPr>
        <p:spPr>
          <a:xfrm>
            <a:off x="187036" y="617831"/>
            <a:ext cx="1662545" cy="852055"/>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医療機関</a:t>
            </a:r>
            <a:endParaRPr kumimoji="1" lang="en-US" altLang="ja-JP" sz="1200" dirty="0" smtClean="0">
              <a:solidFill>
                <a:schemeClr val="tx1"/>
              </a:solidFill>
            </a:endParaRPr>
          </a:p>
          <a:p>
            <a:pPr algn="ctr"/>
            <a:r>
              <a:rPr lang="ja-JP" altLang="en-US" sz="1200" dirty="0" smtClean="0">
                <a:solidFill>
                  <a:schemeClr val="tx1"/>
                </a:solidFill>
              </a:rPr>
              <a:t>医療療養病床</a:t>
            </a:r>
            <a:endParaRPr lang="en-US" altLang="ja-JP" sz="1200" dirty="0" smtClean="0">
              <a:solidFill>
                <a:schemeClr val="tx1"/>
              </a:solidFill>
            </a:endParaRPr>
          </a:p>
          <a:p>
            <a:pPr algn="ctr"/>
            <a:r>
              <a:rPr lang="en-US" altLang="ja-JP" sz="1200" dirty="0" smtClean="0">
                <a:solidFill>
                  <a:schemeClr val="tx1"/>
                </a:solidFill>
              </a:rPr>
              <a:t>20</a:t>
            </a:r>
            <a:r>
              <a:rPr lang="ja-JP" altLang="en-US" sz="1200" dirty="0" smtClean="0">
                <a:solidFill>
                  <a:schemeClr val="tx1"/>
                </a:solidFill>
              </a:rPr>
              <a:t>対</a:t>
            </a:r>
            <a:r>
              <a:rPr lang="en-US" altLang="ja-JP" sz="1200" dirty="0" smtClean="0">
                <a:solidFill>
                  <a:schemeClr val="tx1"/>
                </a:solidFill>
              </a:rPr>
              <a:t>1</a:t>
            </a:r>
            <a:endParaRPr kumimoji="1" lang="ja-JP" altLang="en-US" sz="1200" dirty="0">
              <a:solidFill>
                <a:schemeClr val="tx1"/>
              </a:solidFill>
            </a:endParaRPr>
          </a:p>
        </p:txBody>
      </p:sp>
      <p:sp>
        <p:nvSpPr>
          <p:cNvPr id="5" name="角丸四角形 4"/>
          <p:cNvSpPr/>
          <p:nvPr/>
        </p:nvSpPr>
        <p:spPr>
          <a:xfrm>
            <a:off x="2085110" y="617831"/>
            <a:ext cx="3203863" cy="852055"/>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u="sng" dirty="0" smtClean="0">
                <a:solidFill>
                  <a:schemeClr val="tx1"/>
                </a:solidFill>
              </a:rPr>
              <a:t>医療機能を内包した施設サービス</a:t>
            </a:r>
            <a:endParaRPr kumimoji="1" lang="en-US" altLang="ja-JP" sz="1600" b="1" u="sng" dirty="0" smtClean="0">
              <a:solidFill>
                <a:schemeClr val="tx1"/>
              </a:solidFill>
            </a:endParaRPr>
          </a:p>
          <a:p>
            <a:pPr algn="ctr"/>
            <a:r>
              <a:rPr lang="ja-JP" altLang="en-US" sz="1100" dirty="0" smtClean="0">
                <a:solidFill>
                  <a:schemeClr val="tx1"/>
                </a:solidFill>
              </a:rPr>
              <a:t>患者像に併せて柔軟な人員配置、財源設定等</a:t>
            </a:r>
            <a:endParaRPr lang="en-US" altLang="ja-JP" sz="1100" dirty="0" smtClean="0">
              <a:solidFill>
                <a:schemeClr val="tx1"/>
              </a:solidFill>
            </a:endParaRPr>
          </a:p>
          <a:p>
            <a:pPr algn="ctr"/>
            <a:r>
              <a:rPr lang="ja-JP" altLang="en-US" sz="1100" dirty="0" smtClean="0">
                <a:solidFill>
                  <a:schemeClr val="tx1"/>
                </a:solidFill>
              </a:rPr>
              <a:t>ができるよう、</a:t>
            </a:r>
            <a:r>
              <a:rPr lang="en-US" altLang="ja-JP" sz="1100" dirty="0" smtClean="0">
                <a:solidFill>
                  <a:schemeClr val="tx1"/>
                </a:solidFill>
              </a:rPr>
              <a:t>2</a:t>
            </a:r>
            <a:r>
              <a:rPr lang="ja-JP" altLang="en-US" sz="1100" dirty="0" err="1" smtClean="0">
                <a:solidFill>
                  <a:schemeClr val="tx1"/>
                </a:solidFill>
              </a:rPr>
              <a:t>つの</a:t>
            </a:r>
            <a:r>
              <a:rPr lang="ja-JP" altLang="en-US" sz="1100" dirty="0" smtClean="0">
                <a:solidFill>
                  <a:schemeClr val="tx1"/>
                </a:solidFill>
              </a:rPr>
              <a:t>パターンを提示</a:t>
            </a:r>
            <a:endParaRPr lang="en-US" altLang="ja-JP" sz="1100" dirty="0">
              <a:solidFill>
                <a:schemeClr val="tx1"/>
              </a:solidFill>
            </a:endParaRPr>
          </a:p>
        </p:txBody>
      </p:sp>
      <p:sp>
        <p:nvSpPr>
          <p:cNvPr id="6" name="角丸四角形 5"/>
          <p:cNvSpPr/>
          <p:nvPr/>
        </p:nvSpPr>
        <p:spPr>
          <a:xfrm>
            <a:off x="314037" y="1985119"/>
            <a:ext cx="1410854" cy="429575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endParaRPr>
          </a:p>
          <a:p>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r>
              <a:rPr kumimoji="1" lang="ja-JP" altLang="en-US" sz="900" dirty="0" smtClean="0">
                <a:solidFill>
                  <a:schemeClr val="tx1"/>
                </a:solidFill>
                <a:latin typeface="メイリオ" panose="020B0604030504040204" pitchFamily="50" charset="-128"/>
                <a:ea typeface="メイリオ" panose="020B0604030504040204" pitchFamily="50" charset="-128"/>
              </a:rPr>
              <a:t>○医療区分２、３を中心とする者</a:t>
            </a:r>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endParaRPr>
          </a:p>
          <a:p>
            <a:r>
              <a:rPr kumimoji="1" lang="ja-JP" altLang="en-US" sz="900" dirty="0" smtClean="0">
                <a:solidFill>
                  <a:schemeClr val="tx1"/>
                </a:solidFill>
                <a:latin typeface="メイリオ" panose="020B0604030504040204" pitchFamily="50" charset="-128"/>
                <a:ea typeface="メイリオ" panose="020B0604030504040204" pitchFamily="50" charset="-128"/>
              </a:rPr>
              <a:t>○医療の必要性が高い者</a:t>
            </a:r>
            <a:endParaRPr lang="en-US" altLang="ja-JP" sz="900" dirty="0">
              <a:solidFill>
                <a:schemeClr val="tx1"/>
              </a:solidFill>
              <a:latin typeface="メイリオ" panose="020B0604030504040204" pitchFamily="50" charset="-128"/>
              <a:ea typeface="メイリオ" panose="020B0604030504040204" pitchFamily="50" charset="-128"/>
            </a:endParaRPr>
          </a:p>
          <a:p>
            <a:endParaRPr lang="en-US" altLang="ja-JP" sz="900" dirty="0" smtClean="0">
              <a:solidFill>
                <a:schemeClr val="tx1"/>
              </a:solidFill>
              <a:latin typeface="メイリオ" panose="020B0604030504040204" pitchFamily="50" charset="-128"/>
              <a:ea typeface="メイリオ" panose="020B0604030504040204" pitchFamily="50" charset="-128"/>
            </a:endParaRPr>
          </a:p>
          <a:p>
            <a:endParaRPr lang="en-US" altLang="ja-JP" sz="900" dirty="0" smtClean="0">
              <a:solidFill>
                <a:schemeClr val="tx1"/>
              </a:solidFill>
              <a:latin typeface="メイリオ" panose="020B0604030504040204" pitchFamily="50" charset="-128"/>
              <a:ea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endParaRPr>
          </a:p>
          <a:p>
            <a:endParaRPr lang="en-US" altLang="ja-JP" sz="900" dirty="0" smtClean="0">
              <a:solidFill>
                <a:schemeClr val="tx1"/>
              </a:solidFill>
              <a:latin typeface="メイリオ" panose="020B0604030504040204" pitchFamily="50" charset="-128"/>
              <a:ea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endParaRPr>
          </a:p>
          <a:p>
            <a:endParaRPr lang="en-US" altLang="ja-JP" sz="900" dirty="0" smtClean="0">
              <a:solidFill>
                <a:schemeClr val="tx1"/>
              </a:solidFill>
              <a:latin typeface="メイリオ" panose="020B0604030504040204" pitchFamily="50" charset="-128"/>
              <a:ea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endParaRPr>
          </a:p>
          <a:p>
            <a:endParaRPr lang="en-US" altLang="ja-JP" sz="900" dirty="0" smtClean="0">
              <a:solidFill>
                <a:schemeClr val="tx1"/>
              </a:solidFill>
              <a:latin typeface="メイリオ" panose="020B0604030504040204" pitchFamily="50" charset="-128"/>
              <a:ea typeface="メイリオ" panose="020B0604030504040204" pitchFamily="50" charset="-128"/>
            </a:endParaRPr>
          </a:p>
          <a:p>
            <a:r>
              <a:rPr lang="ja-JP" altLang="en-US" sz="900" dirty="0" smtClean="0">
                <a:solidFill>
                  <a:schemeClr val="tx1"/>
                </a:solidFill>
                <a:latin typeface="メイリオ" panose="020B0604030504040204" pitchFamily="50" charset="-128"/>
                <a:ea typeface="メイリオ" panose="020B0604030504040204" pitchFamily="50" charset="-128"/>
              </a:rPr>
              <a:t>○人工呼吸器や中心静脈栄養などの医療</a:t>
            </a:r>
            <a:endParaRPr lang="en-US" altLang="ja-JP" sz="900" dirty="0" smtClean="0">
              <a:solidFill>
                <a:schemeClr val="tx1"/>
              </a:solidFill>
              <a:latin typeface="メイリオ" panose="020B0604030504040204" pitchFamily="50" charset="-128"/>
              <a:ea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endParaRPr>
          </a:p>
          <a:p>
            <a:r>
              <a:rPr lang="ja-JP" altLang="en-US" sz="900" dirty="0" smtClean="0">
                <a:solidFill>
                  <a:schemeClr val="tx1"/>
                </a:solidFill>
                <a:latin typeface="メイリオ" panose="020B0604030504040204" pitchFamily="50" charset="-128"/>
                <a:ea typeface="メイリオ" panose="020B0604030504040204" pitchFamily="50" charset="-128"/>
              </a:rPr>
              <a:t>○</a:t>
            </a:r>
            <a:r>
              <a:rPr lang="en-US" altLang="ja-JP" sz="900" dirty="0" smtClean="0">
                <a:solidFill>
                  <a:schemeClr val="tx1"/>
                </a:solidFill>
                <a:latin typeface="メイリオ" panose="020B0604030504040204" pitchFamily="50" charset="-128"/>
                <a:ea typeface="メイリオ" panose="020B0604030504040204" pitchFamily="50" charset="-128"/>
              </a:rPr>
              <a:t>24</a:t>
            </a:r>
            <a:r>
              <a:rPr lang="ja-JP" altLang="en-US" sz="900" dirty="0" smtClean="0">
                <a:solidFill>
                  <a:schemeClr val="tx1"/>
                </a:solidFill>
                <a:latin typeface="メイリオ" panose="020B0604030504040204" pitchFamily="50" charset="-128"/>
                <a:ea typeface="メイリオ" panose="020B0604030504040204" pitchFamily="50" charset="-128"/>
              </a:rPr>
              <a:t>時間の看取り・ターミナルケア</a:t>
            </a:r>
            <a:endParaRPr lang="en-US" altLang="ja-JP" sz="900" dirty="0" smtClean="0">
              <a:solidFill>
                <a:schemeClr val="tx1"/>
              </a:solidFill>
              <a:latin typeface="メイリオ" panose="020B0604030504040204" pitchFamily="50" charset="-128"/>
              <a:ea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endParaRPr>
          </a:p>
          <a:p>
            <a:r>
              <a:rPr lang="ja-JP" altLang="en-US" sz="900" dirty="0" smtClean="0">
                <a:solidFill>
                  <a:schemeClr val="tx1"/>
                </a:solidFill>
                <a:latin typeface="メイリオ" panose="020B0604030504040204" pitchFamily="50" charset="-128"/>
                <a:ea typeface="メイリオ" panose="020B0604030504040204" pitchFamily="50" charset="-128"/>
              </a:rPr>
              <a:t>○当直体制（夜間・休日の対応）</a:t>
            </a:r>
            <a:endParaRPr lang="en-US" altLang="ja-JP" sz="900" dirty="0" smtClean="0">
              <a:solidFill>
                <a:schemeClr val="tx1"/>
              </a:solidFill>
              <a:latin typeface="メイリオ" panose="020B0604030504040204" pitchFamily="50" charset="-128"/>
              <a:ea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endParaRPr>
          </a:p>
          <a:p>
            <a:r>
              <a:rPr lang="ja-JP" altLang="en-US" sz="900" dirty="0" smtClean="0">
                <a:solidFill>
                  <a:schemeClr val="tx1"/>
                </a:solidFill>
                <a:latin typeface="メイリオ" panose="020B0604030504040204" pitchFamily="50" charset="-128"/>
                <a:ea typeface="メイリオ" panose="020B0604030504040204" pitchFamily="50" charset="-128"/>
              </a:rPr>
              <a:t>介護ニーズは問わない</a:t>
            </a:r>
            <a:endParaRPr lang="en-US" altLang="ja-JP" sz="900" dirty="0" smtClean="0">
              <a:solidFill>
                <a:schemeClr val="tx1"/>
              </a:solidFill>
              <a:latin typeface="メイリオ" panose="020B0604030504040204" pitchFamily="50" charset="-128"/>
              <a:ea typeface="メイリオ" panose="020B0604030504040204" pitchFamily="50" charset="-128"/>
            </a:endParaRPr>
          </a:p>
          <a:p>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endParaRPr>
          </a:p>
          <a:p>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endParaRPr>
          </a:p>
          <a:p>
            <a:endParaRPr kumimoji="1" lang="en-US" altLang="ja-JP" sz="900" dirty="0" smtClean="0">
              <a:solidFill>
                <a:schemeClr val="tx1"/>
              </a:solidFill>
              <a:latin typeface="メイリオ" panose="020B0604030504040204" pitchFamily="50" charset="-128"/>
              <a:ea typeface="メイリオ" panose="020B0604030504040204" pitchFamily="50" charset="-128"/>
            </a:endParaRPr>
          </a:p>
        </p:txBody>
      </p:sp>
      <p:cxnSp>
        <p:nvCxnSpPr>
          <p:cNvPr id="8" name="直線矢印コネクタ 7"/>
          <p:cNvCxnSpPr>
            <a:stCxn id="4" idx="2"/>
            <a:endCxn id="6" idx="0"/>
          </p:cNvCxnSpPr>
          <p:nvPr/>
        </p:nvCxnSpPr>
        <p:spPr>
          <a:xfrm>
            <a:off x="1018309" y="1469886"/>
            <a:ext cx="1155" cy="515233"/>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 name="図 11"/>
          <p:cNvPicPr>
            <a:picLocks noChangeAspect="1"/>
          </p:cNvPicPr>
          <p:nvPr/>
        </p:nvPicPr>
        <p:blipFill>
          <a:blip r:embed="rId2"/>
          <a:stretch>
            <a:fillRect/>
          </a:stretch>
        </p:blipFill>
        <p:spPr>
          <a:xfrm>
            <a:off x="498645" y="2996800"/>
            <a:ext cx="1039326" cy="1019419"/>
          </a:xfrm>
          <a:prstGeom prst="rect">
            <a:avLst/>
          </a:prstGeom>
        </p:spPr>
      </p:pic>
      <p:sp>
        <p:nvSpPr>
          <p:cNvPr id="14" name="角丸四角形 13"/>
          <p:cNvSpPr/>
          <p:nvPr/>
        </p:nvSpPr>
        <p:spPr>
          <a:xfrm>
            <a:off x="1849581" y="1995510"/>
            <a:ext cx="1771073" cy="4295758"/>
          </a:xfrm>
          <a:prstGeom prst="roundRect">
            <a:avLst/>
          </a:prstGeom>
          <a:noFill/>
          <a:ln w="38100">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endParaRPr>
          </a:p>
          <a:p>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endParaRPr>
          </a:p>
          <a:p>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endParaRPr>
          </a:p>
          <a:p>
            <a:endParaRPr kumimoji="1" lang="en-US" altLang="ja-JP" sz="900" dirty="0" smtClean="0">
              <a:solidFill>
                <a:schemeClr val="tx1"/>
              </a:solidFill>
              <a:latin typeface="メイリオ" panose="020B0604030504040204" pitchFamily="50" charset="-128"/>
              <a:ea typeface="メイリオ" panose="020B0604030504040204" pitchFamily="50" charset="-128"/>
            </a:endParaRPr>
          </a:p>
        </p:txBody>
      </p:sp>
      <p:sp>
        <p:nvSpPr>
          <p:cNvPr id="15" name="角丸四角形 14"/>
          <p:cNvSpPr/>
          <p:nvPr/>
        </p:nvSpPr>
        <p:spPr>
          <a:xfrm>
            <a:off x="3738995" y="2009124"/>
            <a:ext cx="1741055" cy="4295758"/>
          </a:xfrm>
          <a:prstGeom prst="roundRect">
            <a:avLst/>
          </a:prstGeom>
          <a:noFill/>
          <a:ln w="38100">
            <a:solidFill>
              <a:srgbClr val="FF66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endParaRPr>
          </a:p>
          <a:p>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endParaRPr>
          </a:p>
          <a:p>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endParaRPr>
          </a:p>
          <a:p>
            <a:endParaRPr kumimoji="1" lang="en-US" altLang="ja-JP" sz="900" dirty="0" smtClean="0">
              <a:solidFill>
                <a:schemeClr val="tx1"/>
              </a:solidFill>
              <a:latin typeface="メイリオ" panose="020B0604030504040204" pitchFamily="50" charset="-128"/>
              <a:ea typeface="メイリオ" panose="020B0604030504040204" pitchFamily="50" charset="-128"/>
            </a:endParaRPr>
          </a:p>
        </p:txBody>
      </p:sp>
      <p:sp>
        <p:nvSpPr>
          <p:cNvPr id="16" name="角丸四角形 15"/>
          <p:cNvSpPr/>
          <p:nvPr/>
        </p:nvSpPr>
        <p:spPr>
          <a:xfrm>
            <a:off x="5604739" y="2019139"/>
            <a:ext cx="1646383" cy="3662061"/>
          </a:xfrm>
          <a:prstGeom prst="roundRect">
            <a:avLst/>
          </a:prstGeom>
          <a:noFill/>
          <a:ln w="38100">
            <a:solidFill>
              <a:srgbClr val="FF66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endParaRPr>
          </a:p>
          <a:p>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endParaRPr>
          </a:p>
          <a:p>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endParaRPr>
          </a:p>
          <a:p>
            <a:endParaRPr kumimoji="1" lang="en-US" altLang="ja-JP" sz="900" dirty="0" smtClean="0">
              <a:solidFill>
                <a:schemeClr val="tx1"/>
              </a:solidFill>
              <a:latin typeface="メイリオ" panose="020B0604030504040204" pitchFamily="50" charset="-128"/>
              <a:ea typeface="メイリオ" panose="020B0604030504040204" pitchFamily="50" charset="-128"/>
            </a:endParaRPr>
          </a:p>
        </p:txBody>
      </p:sp>
      <p:sp>
        <p:nvSpPr>
          <p:cNvPr id="17" name="角丸四角形 16"/>
          <p:cNvSpPr/>
          <p:nvPr/>
        </p:nvSpPr>
        <p:spPr>
          <a:xfrm>
            <a:off x="7375811" y="2033280"/>
            <a:ext cx="1676403" cy="3647920"/>
          </a:xfrm>
          <a:prstGeom prst="roundRect">
            <a:avLst/>
          </a:prstGeom>
          <a:noFill/>
          <a:ln w="38100">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endParaRPr>
          </a:p>
          <a:p>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endParaRPr>
          </a:p>
          <a:p>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endParaRPr>
          </a:p>
          <a:p>
            <a:endParaRPr kumimoji="1" lang="en-US" altLang="ja-JP" sz="900" dirty="0" smtClean="0">
              <a:solidFill>
                <a:schemeClr val="tx1"/>
              </a:solidFill>
              <a:latin typeface="メイリオ" panose="020B0604030504040204" pitchFamily="50" charset="-128"/>
              <a:ea typeface="メイリオ" panose="020B0604030504040204" pitchFamily="50" charset="-128"/>
            </a:endParaRPr>
          </a:p>
        </p:txBody>
      </p:sp>
      <p:cxnSp>
        <p:nvCxnSpPr>
          <p:cNvPr id="19" name="カギ線コネクタ 18"/>
          <p:cNvCxnSpPr>
            <a:stCxn id="5" idx="2"/>
            <a:endCxn id="14" idx="0"/>
          </p:cNvCxnSpPr>
          <p:nvPr/>
        </p:nvCxnSpPr>
        <p:spPr>
          <a:xfrm rot="5400000">
            <a:off x="2948268" y="1256736"/>
            <a:ext cx="525624" cy="951924"/>
          </a:xfrm>
          <a:prstGeom prst="bentConnector3">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カギ線コネクタ 20"/>
          <p:cNvCxnSpPr>
            <a:stCxn id="5" idx="2"/>
            <a:endCxn id="15" idx="0"/>
          </p:cNvCxnSpPr>
          <p:nvPr/>
        </p:nvCxnSpPr>
        <p:spPr>
          <a:xfrm rot="16200000" flipH="1">
            <a:off x="3878663" y="1278264"/>
            <a:ext cx="539238" cy="922481"/>
          </a:xfrm>
          <a:prstGeom prst="bentConnector3">
            <a:avLst>
              <a:gd name="adj1" fmla="val 50000"/>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角丸四角形 21"/>
          <p:cNvSpPr/>
          <p:nvPr/>
        </p:nvSpPr>
        <p:spPr>
          <a:xfrm>
            <a:off x="5555095" y="617830"/>
            <a:ext cx="3203863" cy="852055"/>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dirty="0" smtClean="0">
                <a:solidFill>
                  <a:schemeClr val="tx1"/>
                </a:solidFill>
              </a:rPr>
              <a:t>医療を外から提供する</a:t>
            </a:r>
            <a:endParaRPr lang="en-US" altLang="ja-JP" sz="1400" b="1" u="sng" dirty="0" smtClean="0">
              <a:solidFill>
                <a:schemeClr val="tx1"/>
              </a:solidFill>
            </a:endParaRPr>
          </a:p>
          <a:p>
            <a:pPr algn="ctr"/>
            <a:r>
              <a:rPr lang="ja-JP" altLang="en-US" sz="1400" b="1" u="sng" dirty="0" smtClean="0">
                <a:solidFill>
                  <a:schemeClr val="tx1"/>
                </a:solidFill>
              </a:rPr>
              <a:t>居住スペースと医療機関の併設</a:t>
            </a:r>
            <a:endParaRPr lang="en-US" altLang="ja-JP" sz="1400" b="1" u="sng" dirty="0" smtClean="0">
              <a:solidFill>
                <a:schemeClr val="tx1"/>
              </a:solidFill>
            </a:endParaRPr>
          </a:p>
          <a:p>
            <a:pPr algn="ctr"/>
            <a:endParaRPr lang="en-US" altLang="ja-JP" sz="800" b="1" u="sng" dirty="0" smtClean="0">
              <a:solidFill>
                <a:schemeClr val="tx1"/>
              </a:solidFill>
            </a:endParaRPr>
          </a:p>
          <a:p>
            <a:pPr algn="ctr"/>
            <a:endParaRPr lang="en-US" altLang="ja-JP" sz="1600" b="1" u="sng" dirty="0">
              <a:solidFill>
                <a:schemeClr val="tx1"/>
              </a:solidFill>
            </a:endParaRPr>
          </a:p>
        </p:txBody>
      </p:sp>
      <p:cxnSp>
        <p:nvCxnSpPr>
          <p:cNvPr id="24" name="カギ線コネクタ 23"/>
          <p:cNvCxnSpPr>
            <a:stCxn id="22" idx="2"/>
            <a:endCxn id="16" idx="0"/>
          </p:cNvCxnSpPr>
          <p:nvPr/>
        </p:nvCxnSpPr>
        <p:spPr>
          <a:xfrm rot="5400000">
            <a:off x="6517852" y="1379964"/>
            <a:ext cx="549254" cy="729096"/>
          </a:xfrm>
          <a:prstGeom prst="bentConnector3">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カギ線コネクタ 25"/>
          <p:cNvCxnSpPr>
            <a:stCxn id="22" idx="2"/>
            <a:endCxn id="17" idx="0"/>
          </p:cNvCxnSpPr>
          <p:nvPr/>
        </p:nvCxnSpPr>
        <p:spPr>
          <a:xfrm rot="16200000" flipH="1">
            <a:off x="7403823" y="1223089"/>
            <a:ext cx="563395" cy="1056986"/>
          </a:xfrm>
          <a:prstGeom prst="bentConnector3">
            <a:avLst>
              <a:gd name="adj1" fmla="val 50000"/>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1783175" y="1769871"/>
            <a:ext cx="1031051" cy="261610"/>
          </a:xfrm>
          <a:prstGeom prst="rect">
            <a:avLst/>
          </a:prstGeom>
          <a:noFill/>
        </p:spPr>
        <p:txBody>
          <a:bodyPr wrap="none" rtlCol="0">
            <a:spAutoFit/>
          </a:bodyPr>
          <a:lstStyle/>
          <a:p>
            <a:r>
              <a:rPr lang="ja-JP" altLang="en-US" sz="1100" b="1" dirty="0" smtClean="0">
                <a:solidFill>
                  <a:schemeClr val="accent2">
                    <a:lumMod val="50000"/>
                  </a:schemeClr>
                </a:solidFill>
              </a:rPr>
              <a:t>介護医療院</a:t>
            </a:r>
            <a:r>
              <a:rPr lang="en-US" altLang="ja-JP" sz="1100" b="1" dirty="0" smtClean="0">
                <a:solidFill>
                  <a:schemeClr val="accent2">
                    <a:lumMod val="50000"/>
                  </a:schemeClr>
                </a:solidFill>
              </a:rPr>
              <a:t>Ⅰ</a:t>
            </a:r>
            <a:endParaRPr kumimoji="1" lang="ja-JP" altLang="en-US" sz="1100" b="1" dirty="0">
              <a:solidFill>
                <a:schemeClr val="accent2">
                  <a:lumMod val="50000"/>
                </a:schemeClr>
              </a:solidFill>
            </a:endParaRPr>
          </a:p>
        </p:txBody>
      </p:sp>
      <p:sp>
        <p:nvSpPr>
          <p:cNvPr id="30" name="テキスト ボックス 29"/>
          <p:cNvSpPr txBox="1"/>
          <p:nvPr/>
        </p:nvSpPr>
        <p:spPr>
          <a:xfrm>
            <a:off x="3703345" y="1782465"/>
            <a:ext cx="954107" cy="246221"/>
          </a:xfrm>
          <a:prstGeom prst="rect">
            <a:avLst/>
          </a:prstGeom>
          <a:noFill/>
        </p:spPr>
        <p:txBody>
          <a:bodyPr wrap="none" rtlCol="0">
            <a:spAutoFit/>
          </a:bodyPr>
          <a:lstStyle/>
          <a:p>
            <a:r>
              <a:rPr kumimoji="1" lang="ja-JP" altLang="en-US" sz="1000" b="1" dirty="0" smtClean="0">
                <a:solidFill>
                  <a:schemeClr val="accent2">
                    <a:lumMod val="50000"/>
                  </a:schemeClr>
                </a:solidFill>
              </a:rPr>
              <a:t>介護医療院</a:t>
            </a:r>
            <a:r>
              <a:rPr kumimoji="1" lang="en-US" altLang="ja-JP" sz="1000" b="1" dirty="0" smtClean="0">
                <a:solidFill>
                  <a:schemeClr val="accent2">
                    <a:lumMod val="50000"/>
                  </a:schemeClr>
                </a:solidFill>
              </a:rPr>
              <a:t>Ⅱ</a:t>
            </a:r>
            <a:endParaRPr kumimoji="1" lang="ja-JP" altLang="en-US" sz="1000" b="1" dirty="0">
              <a:solidFill>
                <a:schemeClr val="accent2">
                  <a:lumMod val="50000"/>
                </a:schemeClr>
              </a:solidFill>
            </a:endParaRPr>
          </a:p>
        </p:txBody>
      </p:sp>
      <p:sp>
        <p:nvSpPr>
          <p:cNvPr id="32" name="テキスト ボックス 31"/>
          <p:cNvSpPr txBox="1"/>
          <p:nvPr/>
        </p:nvSpPr>
        <p:spPr>
          <a:xfrm>
            <a:off x="1908034" y="2222169"/>
            <a:ext cx="1685077" cy="923330"/>
          </a:xfrm>
          <a:prstGeom prst="rect">
            <a:avLst/>
          </a:prstGeom>
          <a:noFill/>
        </p:spPr>
        <p:txBody>
          <a:bodyPr wrap="none" rtlCol="0">
            <a:spAutoFit/>
          </a:bodyPr>
          <a:lstStyle/>
          <a:p>
            <a:r>
              <a:rPr kumimoji="1" lang="ja-JP" altLang="en-US" sz="900" dirty="0" smtClean="0">
                <a:latin typeface="メイリオ" panose="020B0604030504040204" pitchFamily="50" charset="-128"/>
                <a:ea typeface="メイリオ" panose="020B0604030504040204" pitchFamily="50" charset="-128"/>
              </a:rPr>
              <a:t>○医療区分１を中心として</a:t>
            </a:r>
            <a:endParaRPr kumimoji="1"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長期の医療・介護が必要</a:t>
            </a:r>
            <a:endParaRPr lang="en-US" altLang="ja-JP" sz="900" dirty="0" smtClean="0">
              <a:latin typeface="メイリオ" panose="020B0604030504040204" pitchFamily="50" charset="-128"/>
              <a:ea typeface="メイリオ" panose="020B0604030504040204" pitchFamily="50" charset="-128"/>
            </a:endParaRPr>
          </a:p>
          <a:p>
            <a:endParaRPr kumimoji="1" lang="en-US" altLang="ja-JP" sz="900" dirty="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○医療の必要性が比較的</a:t>
            </a:r>
            <a:endParaRPr lang="en-US" altLang="ja-JP" sz="900" dirty="0" smtClean="0">
              <a:latin typeface="メイリオ" panose="020B0604030504040204" pitchFamily="50" charset="-128"/>
              <a:ea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rPr>
              <a:t>高く</a:t>
            </a:r>
            <a:r>
              <a:rPr kumimoji="1" lang="ja-JP" altLang="en-US" sz="900" dirty="0" smtClean="0">
                <a:solidFill>
                  <a:srgbClr val="FF0000"/>
                </a:solidFill>
                <a:latin typeface="メイリオ" panose="020B0604030504040204" pitchFamily="50" charset="-128"/>
                <a:ea typeface="メイリオ" panose="020B0604030504040204" pitchFamily="50" charset="-128"/>
              </a:rPr>
              <a:t>、</a:t>
            </a:r>
            <a:r>
              <a:rPr kumimoji="1" lang="ja-JP" altLang="en-US" sz="900" b="1" u="sng" dirty="0" smtClean="0">
                <a:solidFill>
                  <a:srgbClr val="FF0000"/>
                </a:solidFill>
                <a:latin typeface="メイリオ" panose="020B0604030504040204" pitchFamily="50" charset="-128"/>
                <a:ea typeface="メイリオ" panose="020B0604030504040204" pitchFamily="50" charset="-128"/>
              </a:rPr>
              <a:t>容体が急変するリスク</a:t>
            </a:r>
            <a:endParaRPr kumimoji="1" lang="en-US" altLang="ja-JP" sz="900" b="1" u="sng" dirty="0" smtClean="0">
              <a:solidFill>
                <a:srgbClr val="FF0000"/>
              </a:solidFill>
              <a:latin typeface="メイリオ" panose="020B0604030504040204" pitchFamily="50" charset="-128"/>
              <a:ea typeface="メイリオ" panose="020B0604030504040204" pitchFamily="50" charset="-128"/>
            </a:endParaRPr>
          </a:p>
          <a:p>
            <a:r>
              <a:rPr lang="ja-JP" altLang="en-US" sz="900" b="1" u="sng" dirty="0" smtClean="0">
                <a:solidFill>
                  <a:srgbClr val="FF0000"/>
                </a:solidFill>
                <a:latin typeface="メイリオ" panose="020B0604030504040204" pitchFamily="50" charset="-128"/>
                <a:ea typeface="メイリオ" panose="020B0604030504040204" pitchFamily="50" charset="-128"/>
              </a:rPr>
              <a:t>がある患者</a:t>
            </a:r>
            <a:endParaRPr kumimoji="1" lang="ja-JP" altLang="en-US" sz="900" b="1" u="sng" dirty="0">
              <a:solidFill>
                <a:srgbClr val="FF0000"/>
              </a:solidFill>
              <a:latin typeface="メイリオ" panose="020B0604030504040204" pitchFamily="50" charset="-128"/>
              <a:ea typeface="メイリオ" panose="020B0604030504040204" pitchFamily="50" charset="-128"/>
            </a:endParaRPr>
          </a:p>
        </p:txBody>
      </p:sp>
      <p:pic>
        <p:nvPicPr>
          <p:cNvPr id="33" name="図 32"/>
          <p:cNvPicPr>
            <a:picLocks noChangeAspect="1"/>
          </p:cNvPicPr>
          <p:nvPr/>
        </p:nvPicPr>
        <p:blipFill>
          <a:blip r:embed="rId3"/>
          <a:stretch>
            <a:fillRect/>
          </a:stretch>
        </p:blipFill>
        <p:spPr>
          <a:xfrm>
            <a:off x="1991679" y="3148232"/>
            <a:ext cx="1456855" cy="1060462"/>
          </a:xfrm>
          <a:prstGeom prst="rect">
            <a:avLst/>
          </a:prstGeom>
        </p:spPr>
      </p:pic>
      <p:pic>
        <p:nvPicPr>
          <p:cNvPr id="34" name="図 33"/>
          <p:cNvPicPr>
            <a:picLocks noChangeAspect="1"/>
          </p:cNvPicPr>
          <p:nvPr/>
        </p:nvPicPr>
        <p:blipFill>
          <a:blip r:embed="rId3"/>
          <a:stretch>
            <a:fillRect/>
          </a:stretch>
        </p:blipFill>
        <p:spPr>
          <a:xfrm>
            <a:off x="3913419" y="3134618"/>
            <a:ext cx="1456855" cy="1060462"/>
          </a:xfrm>
          <a:prstGeom prst="rect">
            <a:avLst/>
          </a:prstGeom>
        </p:spPr>
      </p:pic>
      <p:sp>
        <p:nvSpPr>
          <p:cNvPr id="35" name="テキスト ボックス 34"/>
          <p:cNvSpPr txBox="1"/>
          <p:nvPr/>
        </p:nvSpPr>
        <p:spPr>
          <a:xfrm>
            <a:off x="2967139" y="2973725"/>
            <a:ext cx="543739" cy="307777"/>
          </a:xfrm>
          <a:prstGeom prst="rect">
            <a:avLst/>
          </a:prstGeom>
          <a:noFill/>
        </p:spPr>
        <p:txBody>
          <a:bodyPr wrap="none" rtlCol="0">
            <a:spAutoFit/>
          </a:bodyPr>
          <a:lstStyle/>
          <a:p>
            <a:r>
              <a:rPr kumimoji="1" lang="ja-JP" altLang="en-US" sz="1400" b="1" dirty="0" smtClean="0">
                <a:solidFill>
                  <a:schemeClr val="accent6">
                    <a:lumMod val="75000"/>
                  </a:schemeClr>
                </a:solidFill>
              </a:rPr>
              <a:t>施設</a:t>
            </a:r>
            <a:endParaRPr kumimoji="1" lang="ja-JP" altLang="en-US" sz="1400" b="1" dirty="0">
              <a:solidFill>
                <a:schemeClr val="accent6">
                  <a:lumMod val="75000"/>
                </a:schemeClr>
              </a:solidFill>
            </a:endParaRPr>
          </a:p>
        </p:txBody>
      </p:sp>
      <p:sp>
        <p:nvSpPr>
          <p:cNvPr id="36" name="テキスト ボックス 35"/>
          <p:cNvSpPr txBox="1"/>
          <p:nvPr/>
        </p:nvSpPr>
        <p:spPr>
          <a:xfrm>
            <a:off x="4872689" y="2952216"/>
            <a:ext cx="543739" cy="307777"/>
          </a:xfrm>
          <a:prstGeom prst="rect">
            <a:avLst/>
          </a:prstGeom>
          <a:noFill/>
        </p:spPr>
        <p:txBody>
          <a:bodyPr wrap="none" rtlCol="0">
            <a:spAutoFit/>
          </a:bodyPr>
          <a:lstStyle/>
          <a:p>
            <a:r>
              <a:rPr kumimoji="1" lang="ja-JP" altLang="en-US" sz="1400" b="1" dirty="0" smtClean="0">
                <a:solidFill>
                  <a:schemeClr val="accent6">
                    <a:lumMod val="75000"/>
                  </a:schemeClr>
                </a:solidFill>
              </a:rPr>
              <a:t>施設</a:t>
            </a:r>
            <a:endParaRPr kumimoji="1" lang="ja-JP" altLang="en-US" sz="1400" b="1" dirty="0">
              <a:solidFill>
                <a:schemeClr val="accent6">
                  <a:lumMod val="75000"/>
                </a:schemeClr>
              </a:solidFill>
            </a:endParaRPr>
          </a:p>
        </p:txBody>
      </p:sp>
      <p:sp>
        <p:nvSpPr>
          <p:cNvPr id="37" name="テキスト ボックス 36"/>
          <p:cNvSpPr txBox="1"/>
          <p:nvPr/>
        </p:nvSpPr>
        <p:spPr>
          <a:xfrm>
            <a:off x="3850058" y="2212500"/>
            <a:ext cx="1685077" cy="784830"/>
          </a:xfrm>
          <a:prstGeom prst="rect">
            <a:avLst/>
          </a:prstGeom>
          <a:noFill/>
        </p:spPr>
        <p:txBody>
          <a:bodyPr wrap="none" rtlCol="0">
            <a:spAutoFit/>
          </a:bodyPr>
          <a:lstStyle/>
          <a:p>
            <a:r>
              <a:rPr kumimoji="1" lang="ja-JP" altLang="en-US" sz="900" dirty="0" smtClean="0">
                <a:latin typeface="メイリオ" panose="020B0604030504040204" pitchFamily="50" charset="-128"/>
                <a:ea typeface="メイリオ" panose="020B0604030504040204" pitchFamily="50" charset="-128"/>
              </a:rPr>
              <a:t>○医療区分１を中心として</a:t>
            </a:r>
            <a:endParaRPr kumimoji="1"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長期の医療・介護が必要</a:t>
            </a:r>
            <a:endParaRPr lang="en-US" altLang="ja-JP" sz="900" dirty="0" smtClean="0">
              <a:latin typeface="メイリオ" panose="020B0604030504040204" pitchFamily="50" charset="-128"/>
              <a:ea typeface="メイリオ" panose="020B0604030504040204" pitchFamily="50" charset="-128"/>
            </a:endParaRPr>
          </a:p>
          <a:p>
            <a:endParaRPr kumimoji="1" lang="en-US" altLang="ja-JP" sz="900" dirty="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○医療の必要性は多様だが</a:t>
            </a:r>
            <a:r>
              <a:rPr kumimoji="1" lang="ja-JP" altLang="en-US" sz="900" dirty="0" smtClean="0">
                <a:latin typeface="メイリオ" panose="020B0604030504040204" pitchFamily="50" charset="-128"/>
                <a:ea typeface="メイリオ" panose="020B0604030504040204" pitchFamily="50" charset="-128"/>
              </a:rPr>
              <a:t>、</a:t>
            </a:r>
            <a:endParaRPr kumimoji="1" lang="en-US" altLang="ja-JP" sz="900" dirty="0" smtClean="0">
              <a:latin typeface="メイリオ" panose="020B0604030504040204" pitchFamily="50" charset="-128"/>
              <a:ea typeface="メイリオ" panose="020B0604030504040204" pitchFamily="50" charset="-128"/>
            </a:endParaRPr>
          </a:p>
          <a:p>
            <a:r>
              <a:rPr kumimoji="1" lang="ja-JP" altLang="en-US" sz="900" b="1" u="sng" dirty="0" smtClean="0">
                <a:solidFill>
                  <a:srgbClr val="FF0000"/>
                </a:solidFill>
                <a:latin typeface="メイリオ" panose="020B0604030504040204" pitchFamily="50" charset="-128"/>
                <a:ea typeface="メイリオ" panose="020B0604030504040204" pitchFamily="50" charset="-128"/>
              </a:rPr>
              <a:t>容体は比較的安定した者</a:t>
            </a:r>
            <a:endParaRPr kumimoji="1" lang="en-US" altLang="ja-JP" sz="900" b="1" u="sng" dirty="0" smtClean="0">
              <a:solidFill>
                <a:srgbClr val="FF0000"/>
              </a:solidFill>
              <a:latin typeface="メイリオ" panose="020B0604030504040204" pitchFamily="50" charset="-128"/>
              <a:ea typeface="メイリオ" panose="020B0604030504040204" pitchFamily="50" charset="-128"/>
            </a:endParaRPr>
          </a:p>
        </p:txBody>
      </p:sp>
      <p:sp>
        <p:nvSpPr>
          <p:cNvPr id="38" name="テキスト ボックス 37"/>
          <p:cNvSpPr txBox="1"/>
          <p:nvPr/>
        </p:nvSpPr>
        <p:spPr>
          <a:xfrm>
            <a:off x="1926491" y="4297365"/>
            <a:ext cx="1685077" cy="1292662"/>
          </a:xfrm>
          <a:prstGeom prst="rect">
            <a:avLst/>
          </a:prstGeom>
          <a:noFill/>
        </p:spPr>
        <p:txBody>
          <a:bodyPr wrap="none" rtlCol="0">
            <a:spAutoFit/>
          </a:bodyPr>
          <a:lstStyle/>
          <a:p>
            <a:r>
              <a:rPr kumimoji="1" lang="ja-JP" altLang="en-US" sz="900" dirty="0" smtClean="0">
                <a:latin typeface="メイリオ" panose="020B0604030504040204" pitchFamily="50" charset="-128"/>
                <a:ea typeface="メイリオ" panose="020B0604030504040204" pitchFamily="50" charset="-128"/>
              </a:rPr>
              <a:t>○喀痰吸引や経管栄養を中心</a:t>
            </a:r>
            <a:endParaRPr kumimoji="1" lang="en-US" altLang="ja-JP" sz="900" dirty="0" smtClean="0">
              <a:latin typeface="メイリオ" panose="020B0604030504040204" pitchFamily="50" charset="-128"/>
              <a:ea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rPr>
              <a:t>とした日常的・継続的な</a:t>
            </a:r>
            <a:endParaRPr kumimoji="1" lang="en-US" altLang="ja-JP" sz="900" dirty="0" smtClean="0">
              <a:latin typeface="メイリオ" panose="020B0604030504040204" pitchFamily="50" charset="-128"/>
              <a:ea typeface="メイリオ" panose="020B0604030504040204" pitchFamily="50" charset="-128"/>
            </a:endParaRPr>
          </a:p>
          <a:p>
            <a:r>
              <a:rPr lang="ja-JP" altLang="en-US" sz="900" b="1" u="sng" dirty="0" smtClean="0">
                <a:latin typeface="メイリオ" panose="020B0604030504040204" pitchFamily="50" charset="-128"/>
                <a:ea typeface="メイリオ" panose="020B0604030504040204" pitchFamily="50" charset="-128"/>
              </a:rPr>
              <a:t>医学管理</a:t>
            </a:r>
            <a:endParaRPr lang="en-US" altLang="ja-JP" sz="900" b="1" u="sng" dirty="0" smtClean="0">
              <a:latin typeface="メイリオ" panose="020B0604030504040204" pitchFamily="50" charset="-128"/>
              <a:ea typeface="メイリオ" panose="020B0604030504040204" pitchFamily="50" charset="-128"/>
            </a:endParaRPr>
          </a:p>
          <a:p>
            <a:endParaRPr lang="en-US" altLang="ja-JP" sz="300" b="1" u="sng" dirty="0" smtClean="0">
              <a:latin typeface="メイリオ" panose="020B0604030504040204" pitchFamily="50" charset="-128"/>
              <a:ea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rPr>
              <a:t>○</a:t>
            </a:r>
            <a:r>
              <a:rPr kumimoji="1" lang="en-US" altLang="ja-JP" sz="900" dirty="0" smtClean="0">
                <a:latin typeface="メイリオ" panose="020B0604030504040204" pitchFamily="50" charset="-128"/>
                <a:ea typeface="メイリオ" panose="020B0604030504040204" pitchFamily="50" charset="-128"/>
              </a:rPr>
              <a:t>24</a:t>
            </a:r>
            <a:r>
              <a:rPr kumimoji="1" lang="ja-JP" altLang="en-US" sz="900" dirty="0" smtClean="0">
                <a:latin typeface="メイリオ" panose="020B0604030504040204" pitchFamily="50" charset="-128"/>
                <a:ea typeface="メイリオ" panose="020B0604030504040204" pitchFamily="50" charset="-128"/>
              </a:rPr>
              <a:t>時間の看取り・ターミ</a:t>
            </a:r>
            <a:endParaRPr kumimoji="1" lang="en-US" altLang="ja-JP" sz="900" dirty="0" smtClean="0">
              <a:latin typeface="メイリオ" panose="020B0604030504040204" pitchFamily="50" charset="-128"/>
              <a:ea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rPr>
              <a:t>ナルケア</a:t>
            </a:r>
            <a:endParaRPr kumimoji="1" lang="en-US" altLang="ja-JP" sz="900" dirty="0" smtClean="0">
              <a:latin typeface="メイリオ" panose="020B0604030504040204" pitchFamily="50" charset="-128"/>
              <a:ea typeface="メイリオ" panose="020B0604030504040204" pitchFamily="50" charset="-128"/>
            </a:endParaRPr>
          </a:p>
          <a:p>
            <a:endParaRPr kumimoji="1" lang="en-US" altLang="ja-JP" sz="3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○当直体制（夜間・休日の</a:t>
            </a:r>
            <a:endParaRPr lang="en-US" altLang="ja-JP" sz="900" dirty="0" smtClean="0">
              <a:latin typeface="メイリオ" panose="020B0604030504040204" pitchFamily="50" charset="-128"/>
              <a:ea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rPr>
              <a:t>対応）又はオンコール体制</a:t>
            </a:r>
            <a:endParaRPr kumimoji="1"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●高い介護ニーズに対応</a:t>
            </a:r>
            <a:endParaRPr kumimoji="1" lang="ja-JP" altLang="en-US" sz="900" dirty="0">
              <a:latin typeface="メイリオ" panose="020B0604030504040204" pitchFamily="50" charset="-128"/>
              <a:ea typeface="メイリオ" panose="020B0604030504040204" pitchFamily="50" charset="-128"/>
            </a:endParaRPr>
          </a:p>
        </p:txBody>
      </p:sp>
      <p:grpSp>
        <p:nvGrpSpPr>
          <p:cNvPr id="41" name="グループ化 40"/>
          <p:cNvGrpSpPr/>
          <p:nvPr/>
        </p:nvGrpSpPr>
        <p:grpSpPr>
          <a:xfrm>
            <a:off x="2720106" y="5621730"/>
            <a:ext cx="792419" cy="613719"/>
            <a:chOff x="2720106" y="5941182"/>
            <a:chExt cx="792419" cy="590835"/>
          </a:xfrm>
        </p:grpSpPr>
        <p:pic>
          <p:nvPicPr>
            <p:cNvPr id="39" name="図 38"/>
            <p:cNvPicPr>
              <a:picLocks noChangeAspect="1"/>
            </p:cNvPicPr>
            <p:nvPr/>
          </p:nvPicPr>
          <p:blipFill>
            <a:blip r:embed="rId4"/>
            <a:stretch>
              <a:fillRect/>
            </a:stretch>
          </p:blipFill>
          <p:spPr>
            <a:xfrm>
              <a:off x="2735118" y="5941182"/>
              <a:ext cx="777407" cy="590835"/>
            </a:xfrm>
            <a:prstGeom prst="rect">
              <a:avLst/>
            </a:prstGeom>
          </p:spPr>
        </p:pic>
        <p:sp>
          <p:nvSpPr>
            <p:cNvPr id="40" name="正方形/長方形 39"/>
            <p:cNvSpPr/>
            <p:nvPr/>
          </p:nvSpPr>
          <p:spPr>
            <a:xfrm>
              <a:off x="2720106" y="5941182"/>
              <a:ext cx="247033" cy="959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p:nvGrpSpPr>
        <p:grpSpPr>
          <a:xfrm>
            <a:off x="4609522" y="5574569"/>
            <a:ext cx="777407" cy="656893"/>
            <a:chOff x="4609522" y="5947586"/>
            <a:chExt cx="777407" cy="632399"/>
          </a:xfrm>
        </p:grpSpPr>
        <p:pic>
          <p:nvPicPr>
            <p:cNvPr id="42" name="図 41"/>
            <p:cNvPicPr>
              <a:picLocks noChangeAspect="1"/>
            </p:cNvPicPr>
            <p:nvPr/>
          </p:nvPicPr>
          <p:blipFill>
            <a:blip r:embed="rId4"/>
            <a:stretch>
              <a:fillRect/>
            </a:stretch>
          </p:blipFill>
          <p:spPr>
            <a:xfrm>
              <a:off x="4609522" y="5989150"/>
              <a:ext cx="777407" cy="590835"/>
            </a:xfrm>
            <a:prstGeom prst="rect">
              <a:avLst/>
            </a:prstGeom>
          </p:spPr>
        </p:pic>
        <p:sp>
          <p:nvSpPr>
            <p:cNvPr id="43" name="正方形/長方形 42"/>
            <p:cNvSpPr/>
            <p:nvPr/>
          </p:nvSpPr>
          <p:spPr>
            <a:xfrm>
              <a:off x="4619336" y="5947586"/>
              <a:ext cx="183370" cy="1622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テキスト ボックス 48"/>
          <p:cNvSpPr txBox="1"/>
          <p:nvPr/>
        </p:nvSpPr>
        <p:spPr>
          <a:xfrm>
            <a:off x="1873977" y="5582328"/>
            <a:ext cx="1218603" cy="507831"/>
          </a:xfrm>
          <a:prstGeom prst="rect">
            <a:avLst/>
          </a:prstGeom>
          <a:noFill/>
        </p:spPr>
        <p:txBody>
          <a:bodyPr wrap="none" rtlCol="0">
            <a:spAutoFit/>
          </a:bodyPr>
          <a:lstStyle/>
          <a:p>
            <a:r>
              <a:rPr lang="ja-JP" altLang="en-US" sz="900" dirty="0" smtClean="0">
                <a:latin typeface="メイリオ" panose="020B0604030504040204" pitchFamily="50" charset="-128"/>
                <a:ea typeface="メイリオ" panose="020B0604030504040204" pitchFamily="50" charset="-128"/>
              </a:rPr>
              <a:t>➢実際に想定される</a:t>
            </a:r>
            <a:endParaRPr lang="en-US" altLang="ja-JP" sz="900" dirty="0" smtClean="0">
              <a:latin typeface="メイリオ" panose="020B0604030504040204" pitchFamily="50" charset="-128"/>
              <a:ea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rPr>
              <a:t>医療</a:t>
            </a:r>
            <a:r>
              <a:rPr kumimoji="1" lang="ja-JP" altLang="en-US" sz="900" dirty="0">
                <a:latin typeface="メイリオ" panose="020B0604030504040204" pitchFamily="50" charset="-128"/>
                <a:ea typeface="メイリオ" panose="020B0604030504040204" pitchFamily="50" charset="-128"/>
              </a:rPr>
              <a:t>機関</a:t>
            </a:r>
            <a:r>
              <a:rPr kumimoji="1" lang="ja-JP" altLang="en-US" sz="900" dirty="0" smtClean="0">
                <a:latin typeface="メイリオ" panose="020B0604030504040204" pitchFamily="50" charset="-128"/>
                <a:ea typeface="メイリオ" panose="020B0604030504040204" pitchFamily="50" charset="-128"/>
              </a:rPr>
              <a:t>との</a:t>
            </a:r>
            <a:endParaRPr kumimoji="1" lang="en-US" altLang="ja-JP" sz="900" dirty="0" smtClean="0">
              <a:latin typeface="メイリオ" panose="020B0604030504040204" pitchFamily="50" charset="-128"/>
              <a:ea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rPr>
              <a:t>組み合わせ例</a:t>
            </a:r>
            <a:endParaRPr kumimoji="1" lang="ja-JP" altLang="en-US" sz="900" dirty="0">
              <a:latin typeface="メイリオ" panose="020B0604030504040204" pitchFamily="50" charset="-128"/>
              <a:ea typeface="メイリオ" panose="020B0604030504040204" pitchFamily="50" charset="-128"/>
            </a:endParaRPr>
          </a:p>
        </p:txBody>
      </p:sp>
      <p:sp>
        <p:nvSpPr>
          <p:cNvPr id="50" name="テキスト ボックス 49"/>
          <p:cNvSpPr txBox="1"/>
          <p:nvPr/>
        </p:nvSpPr>
        <p:spPr>
          <a:xfrm>
            <a:off x="3714490" y="5582328"/>
            <a:ext cx="1218603" cy="507831"/>
          </a:xfrm>
          <a:prstGeom prst="rect">
            <a:avLst/>
          </a:prstGeom>
          <a:noFill/>
        </p:spPr>
        <p:txBody>
          <a:bodyPr wrap="none" rtlCol="0">
            <a:spAutoFit/>
          </a:bodyPr>
          <a:lstStyle/>
          <a:p>
            <a:r>
              <a:rPr lang="ja-JP" altLang="en-US" sz="900" dirty="0" smtClean="0">
                <a:latin typeface="メイリオ" panose="020B0604030504040204" pitchFamily="50" charset="-128"/>
                <a:ea typeface="メイリオ" panose="020B0604030504040204" pitchFamily="50" charset="-128"/>
              </a:rPr>
              <a:t>➢実際に想定される</a:t>
            </a:r>
            <a:endParaRPr lang="en-US" altLang="ja-JP" sz="900" dirty="0" smtClean="0">
              <a:latin typeface="メイリオ" panose="020B0604030504040204" pitchFamily="50" charset="-128"/>
              <a:ea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rPr>
              <a:t>医療</a:t>
            </a:r>
            <a:r>
              <a:rPr kumimoji="1" lang="ja-JP" altLang="en-US" sz="900" dirty="0">
                <a:latin typeface="メイリオ" panose="020B0604030504040204" pitchFamily="50" charset="-128"/>
                <a:ea typeface="メイリオ" panose="020B0604030504040204" pitchFamily="50" charset="-128"/>
              </a:rPr>
              <a:t>機関</a:t>
            </a:r>
            <a:r>
              <a:rPr kumimoji="1" lang="ja-JP" altLang="en-US" sz="900" dirty="0" smtClean="0">
                <a:latin typeface="メイリオ" panose="020B0604030504040204" pitchFamily="50" charset="-128"/>
                <a:ea typeface="メイリオ" panose="020B0604030504040204" pitchFamily="50" charset="-128"/>
              </a:rPr>
              <a:t>との</a:t>
            </a:r>
            <a:endParaRPr kumimoji="1" lang="en-US" altLang="ja-JP" sz="900" dirty="0" smtClean="0">
              <a:latin typeface="メイリオ" panose="020B0604030504040204" pitchFamily="50" charset="-128"/>
              <a:ea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rPr>
              <a:t>組み合わせ例</a:t>
            </a:r>
            <a:endParaRPr kumimoji="1" lang="ja-JP" altLang="en-US" sz="900" dirty="0">
              <a:latin typeface="メイリオ" panose="020B0604030504040204" pitchFamily="50" charset="-128"/>
              <a:ea typeface="メイリオ" panose="020B0604030504040204" pitchFamily="50" charset="-128"/>
            </a:endParaRPr>
          </a:p>
        </p:txBody>
      </p:sp>
      <p:sp>
        <p:nvSpPr>
          <p:cNvPr id="51" name="テキスト ボックス 50"/>
          <p:cNvSpPr txBox="1"/>
          <p:nvPr/>
        </p:nvSpPr>
        <p:spPr>
          <a:xfrm>
            <a:off x="3824159" y="4325314"/>
            <a:ext cx="1569660" cy="1077218"/>
          </a:xfrm>
          <a:prstGeom prst="rect">
            <a:avLst/>
          </a:prstGeom>
          <a:noFill/>
        </p:spPr>
        <p:txBody>
          <a:bodyPr wrap="none" rtlCol="0">
            <a:spAutoFit/>
          </a:bodyPr>
          <a:lstStyle/>
          <a:p>
            <a:r>
              <a:rPr kumimoji="1" lang="ja-JP" altLang="en-US" sz="900" dirty="0" smtClean="0">
                <a:latin typeface="メイリオ" panose="020B0604030504040204" pitchFamily="50" charset="-128"/>
                <a:ea typeface="メイリオ" panose="020B0604030504040204" pitchFamily="50" charset="-128"/>
              </a:rPr>
              <a:t>○多様なニーズに対応する</a:t>
            </a:r>
            <a:endParaRPr kumimoji="1"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日常的な</a:t>
            </a:r>
            <a:r>
              <a:rPr lang="ja-JP" altLang="en-US" sz="1000" u="sng" dirty="0" smtClean="0">
                <a:latin typeface="メイリオ" panose="020B0604030504040204" pitchFamily="50" charset="-128"/>
                <a:ea typeface="メイリオ" panose="020B0604030504040204" pitchFamily="50" charset="-128"/>
              </a:rPr>
              <a:t>医学管理</a:t>
            </a:r>
            <a:endParaRPr lang="en-US" altLang="ja-JP" sz="1000" u="sng" dirty="0" smtClean="0">
              <a:latin typeface="メイリオ" panose="020B0604030504040204" pitchFamily="50" charset="-128"/>
              <a:ea typeface="メイリオ" panose="020B0604030504040204" pitchFamily="50" charset="-128"/>
            </a:endParaRPr>
          </a:p>
          <a:p>
            <a:endParaRPr kumimoji="1" lang="en-US" altLang="ja-JP" sz="900" dirty="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○オンコール体制による</a:t>
            </a:r>
            <a:endParaRPr lang="en-US" altLang="ja-JP" sz="900" dirty="0" smtClean="0">
              <a:latin typeface="メイリオ" panose="020B0604030504040204" pitchFamily="50" charset="-128"/>
              <a:ea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rPr>
              <a:t>看取り・ターミナルケア</a:t>
            </a:r>
            <a:endParaRPr kumimoji="1" lang="en-US" altLang="ja-JP" sz="900" dirty="0" smtClean="0">
              <a:latin typeface="メイリオ" panose="020B0604030504040204" pitchFamily="50" charset="-128"/>
              <a:ea typeface="メイリオ" panose="020B0604030504040204" pitchFamily="50" charset="-128"/>
            </a:endParaRPr>
          </a:p>
          <a:p>
            <a:endParaRPr lang="en-US" altLang="ja-JP" sz="900" dirty="0">
              <a:latin typeface="メイリオ" panose="020B0604030504040204" pitchFamily="50" charset="-128"/>
              <a:ea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rPr>
              <a:t>●多様な介護ニーズに対応</a:t>
            </a:r>
            <a:endParaRPr kumimoji="1" lang="ja-JP" altLang="en-US" sz="900" dirty="0">
              <a:latin typeface="メイリオ" panose="020B0604030504040204" pitchFamily="50" charset="-128"/>
              <a:ea typeface="メイリオ" panose="020B0604030504040204" pitchFamily="50" charset="-128"/>
            </a:endParaRPr>
          </a:p>
        </p:txBody>
      </p:sp>
      <p:cxnSp>
        <p:nvCxnSpPr>
          <p:cNvPr id="53" name="直線コネクタ 52"/>
          <p:cNvCxnSpPr/>
          <p:nvPr/>
        </p:nvCxnSpPr>
        <p:spPr>
          <a:xfrm>
            <a:off x="1991679" y="5582328"/>
            <a:ext cx="1456855" cy="0"/>
          </a:xfrm>
          <a:prstGeom prst="line">
            <a:avLst/>
          </a:prstGeom>
          <a:ln w="381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3862713" y="5555173"/>
            <a:ext cx="1456855" cy="0"/>
          </a:xfrm>
          <a:prstGeom prst="line">
            <a:avLst/>
          </a:prstGeom>
          <a:ln w="38100">
            <a:solidFill>
              <a:srgbClr val="FF66CC"/>
            </a:solidFill>
            <a:prstDash val="sysDash"/>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5715227" y="2225267"/>
            <a:ext cx="1685077" cy="784830"/>
          </a:xfrm>
          <a:prstGeom prst="rect">
            <a:avLst/>
          </a:prstGeom>
          <a:noFill/>
        </p:spPr>
        <p:txBody>
          <a:bodyPr wrap="none" rtlCol="0">
            <a:spAutoFit/>
          </a:bodyPr>
          <a:lstStyle/>
          <a:p>
            <a:r>
              <a:rPr kumimoji="1" lang="ja-JP" altLang="en-US" sz="900" dirty="0" smtClean="0">
                <a:latin typeface="メイリオ" panose="020B0604030504040204" pitchFamily="50" charset="-128"/>
                <a:ea typeface="メイリオ" panose="020B0604030504040204" pitchFamily="50" charset="-128"/>
              </a:rPr>
              <a:t>○医療区分１を中心として</a:t>
            </a:r>
            <a:endParaRPr kumimoji="1"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長期の医療・介護が必要</a:t>
            </a:r>
            <a:endParaRPr lang="en-US" altLang="ja-JP" sz="900" dirty="0" smtClean="0">
              <a:latin typeface="メイリオ" panose="020B0604030504040204" pitchFamily="50" charset="-128"/>
              <a:ea typeface="メイリオ" panose="020B0604030504040204" pitchFamily="50" charset="-128"/>
            </a:endParaRPr>
          </a:p>
          <a:p>
            <a:endParaRPr kumimoji="1" lang="en-US" altLang="ja-JP" sz="900" dirty="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○医療の必要性は多様だが</a:t>
            </a:r>
            <a:r>
              <a:rPr kumimoji="1" lang="ja-JP" altLang="en-US" sz="900" dirty="0" smtClean="0">
                <a:latin typeface="メイリオ" panose="020B0604030504040204" pitchFamily="50" charset="-128"/>
                <a:ea typeface="メイリオ" panose="020B0604030504040204" pitchFamily="50" charset="-128"/>
              </a:rPr>
              <a:t>、</a:t>
            </a:r>
            <a:endParaRPr kumimoji="1" lang="en-US" altLang="ja-JP" sz="900" dirty="0" smtClean="0">
              <a:latin typeface="メイリオ" panose="020B0604030504040204" pitchFamily="50" charset="-128"/>
              <a:ea typeface="メイリオ" panose="020B0604030504040204" pitchFamily="50" charset="-128"/>
            </a:endParaRPr>
          </a:p>
          <a:p>
            <a:r>
              <a:rPr kumimoji="1" lang="ja-JP" altLang="en-US" sz="900" b="1" u="sng" dirty="0" smtClean="0">
                <a:solidFill>
                  <a:srgbClr val="FF0000"/>
                </a:solidFill>
                <a:latin typeface="メイリオ" panose="020B0604030504040204" pitchFamily="50" charset="-128"/>
                <a:ea typeface="メイリオ" panose="020B0604030504040204" pitchFamily="50" charset="-128"/>
              </a:rPr>
              <a:t>容体は比較的安定した者</a:t>
            </a:r>
            <a:endParaRPr kumimoji="1" lang="en-US" altLang="ja-JP" sz="900" b="1" u="sng" dirty="0" smtClean="0">
              <a:solidFill>
                <a:srgbClr val="FF0000"/>
              </a:solidFill>
              <a:latin typeface="メイリオ" panose="020B0604030504040204" pitchFamily="50" charset="-128"/>
              <a:ea typeface="メイリオ" panose="020B0604030504040204" pitchFamily="50" charset="-128"/>
            </a:endParaRPr>
          </a:p>
        </p:txBody>
      </p:sp>
      <p:sp>
        <p:nvSpPr>
          <p:cNvPr id="56" name="テキスト ボックス 55"/>
          <p:cNvSpPr txBox="1"/>
          <p:nvPr/>
        </p:nvSpPr>
        <p:spPr>
          <a:xfrm>
            <a:off x="5471967" y="1024912"/>
            <a:ext cx="3350597" cy="400110"/>
          </a:xfrm>
          <a:prstGeom prst="rect">
            <a:avLst/>
          </a:prstGeom>
          <a:noFill/>
        </p:spPr>
        <p:txBody>
          <a:bodyPr wrap="none" rtlCol="0">
            <a:spAutoFit/>
          </a:bodyPr>
          <a:lstStyle/>
          <a:p>
            <a:r>
              <a:rPr kumimoji="1" lang="ja-JP" altLang="en-US" sz="1000" dirty="0" smtClean="0"/>
              <a:t>●医療機関の集約化等により、</a:t>
            </a:r>
            <a:r>
              <a:rPr kumimoji="1" lang="en-US" altLang="ja-JP" sz="1000" dirty="0" smtClean="0"/>
              <a:t>20</a:t>
            </a:r>
            <a:r>
              <a:rPr kumimoji="1" lang="ja-JP" altLang="en-US" sz="1000" dirty="0" smtClean="0"/>
              <a:t>対</a:t>
            </a:r>
            <a:r>
              <a:rPr kumimoji="1" lang="en-US" altLang="ja-JP" sz="1000" dirty="0" smtClean="0"/>
              <a:t>1</a:t>
            </a:r>
            <a:r>
              <a:rPr kumimoji="1" lang="ja-JP" altLang="en-US" sz="1000" dirty="0" smtClean="0"/>
              <a:t>病床や診療所に転換</a:t>
            </a:r>
            <a:endParaRPr kumimoji="1" lang="en-US" altLang="ja-JP" sz="1000" dirty="0" smtClean="0"/>
          </a:p>
          <a:p>
            <a:r>
              <a:rPr lang="ja-JP" altLang="en-US" sz="1000" dirty="0" smtClean="0"/>
              <a:t>●残りスペースを居住スペースに</a:t>
            </a:r>
            <a:endParaRPr kumimoji="1" lang="ja-JP" altLang="en-US" sz="1000" dirty="0"/>
          </a:p>
        </p:txBody>
      </p:sp>
      <p:pic>
        <p:nvPicPr>
          <p:cNvPr id="57" name="図 56"/>
          <p:cNvPicPr>
            <a:picLocks noChangeAspect="1"/>
          </p:cNvPicPr>
          <p:nvPr/>
        </p:nvPicPr>
        <p:blipFill>
          <a:blip r:embed="rId5"/>
          <a:stretch>
            <a:fillRect/>
          </a:stretch>
        </p:blipFill>
        <p:spPr>
          <a:xfrm>
            <a:off x="5620642" y="3022121"/>
            <a:ext cx="1614575" cy="925992"/>
          </a:xfrm>
          <a:prstGeom prst="rect">
            <a:avLst/>
          </a:prstGeom>
        </p:spPr>
      </p:pic>
      <p:sp>
        <p:nvSpPr>
          <p:cNvPr id="58" name="テキスト ボックス 57"/>
          <p:cNvSpPr txBox="1"/>
          <p:nvPr/>
        </p:nvSpPr>
        <p:spPr>
          <a:xfrm>
            <a:off x="5565214" y="4063704"/>
            <a:ext cx="1890261" cy="523220"/>
          </a:xfrm>
          <a:prstGeom prst="rect">
            <a:avLst/>
          </a:prstGeom>
          <a:noFill/>
        </p:spPr>
        <p:txBody>
          <a:bodyPr wrap="none" rtlCol="0">
            <a:spAutoFit/>
          </a:bodyPr>
          <a:lstStyle/>
          <a:p>
            <a:r>
              <a:rPr kumimoji="1" lang="ja-JP" altLang="en-US" sz="700" dirty="0" smtClean="0">
                <a:latin typeface="メイリオ" panose="020B0604030504040204" pitchFamily="50" charset="-128"/>
                <a:ea typeface="メイリオ" panose="020B0604030504040204" pitchFamily="50" charset="-128"/>
              </a:rPr>
              <a:t>今後の人口減少を見据え、病床を削減。</a:t>
            </a:r>
            <a:endParaRPr kumimoji="1" lang="en-US" altLang="ja-JP" sz="700" dirty="0" smtClean="0">
              <a:latin typeface="メイリオ" panose="020B0604030504040204" pitchFamily="50" charset="-128"/>
              <a:ea typeface="メイリオ" panose="020B0604030504040204" pitchFamily="50" charset="-128"/>
            </a:endParaRPr>
          </a:p>
          <a:p>
            <a:r>
              <a:rPr lang="ja-JP" altLang="en-US" sz="700" dirty="0" smtClean="0">
                <a:latin typeface="メイリオ" panose="020B0604030504040204" pitchFamily="50" charset="-128"/>
                <a:ea typeface="メイリオ" panose="020B0604030504040204" pitchFamily="50" charset="-128"/>
              </a:rPr>
              <a:t>スタッフを居住スペースに配置変え等し、</a:t>
            </a:r>
            <a:endParaRPr lang="en-US" altLang="ja-JP" sz="700" dirty="0" smtClean="0">
              <a:latin typeface="メイリオ" panose="020B0604030504040204" pitchFamily="50" charset="-128"/>
              <a:ea typeface="メイリオ" panose="020B0604030504040204" pitchFamily="50" charset="-128"/>
            </a:endParaRPr>
          </a:p>
          <a:p>
            <a:r>
              <a:rPr kumimoji="1" lang="ja-JP" altLang="en-US" sz="700" dirty="0" smtClean="0">
                <a:latin typeface="メイリオ" panose="020B0604030504040204" pitchFamily="50" charset="-128"/>
                <a:ea typeface="メイリオ" panose="020B0604030504040204" pitchFamily="50" charset="-128"/>
              </a:rPr>
              <a:t>病院</a:t>
            </a:r>
            <a:r>
              <a:rPr kumimoji="1" lang="ja-JP" altLang="en-US" sz="700" dirty="0">
                <a:latin typeface="メイリオ" panose="020B0604030504040204" pitchFamily="50" charset="-128"/>
                <a:ea typeface="メイリオ" panose="020B0604030504040204" pitchFamily="50" charset="-128"/>
              </a:rPr>
              <a:t>又</a:t>
            </a:r>
            <a:r>
              <a:rPr kumimoji="1" lang="ja-JP" altLang="en-US" sz="700" dirty="0" smtClean="0">
                <a:latin typeface="メイリオ" panose="020B0604030504040204" pitchFamily="50" charset="-128"/>
                <a:ea typeface="メイリオ" panose="020B0604030504040204" pitchFamily="50" charset="-128"/>
              </a:rPr>
              <a:t>は診療所（有床、無床）として</a:t>
            </a:r>
            <a:endParaRPr kumimoji="1" lang="en-US" altLang="ja-JP" sz="700" dirty="0" smtClean="0">
              <a:latin typeface="メイリオ" panose="020B0604030504040204" pitchFamily="50" charset="-128"/>
              <a:ea typeface="メイリオ" panose="020B0604030504040204" pitchFamily="50" charset="-128"/>
            </a:endParaRPr>
          </a:p>
          <a:p>
            <a:r>
              <a:rPr lang="ja-JP" altLang="en-US" sz="700" dirty="0" smtClean="0">
                <a:latin typeface="メイリオ" panose="020B0604030504040204" pitchFamily="50" charset="-128"/>
                <a:ea typeface="メイリオ" panose="020B0604030504040204" pitchFamily="50" charset="-128"/>
              </a:rPr>
              <a:t>経営を維持。</a:t>
            </a:r>
            <a:endParaRPr kumimoji="1" lang="ja-JP" altLang="en-US" sz="700" dirty="0">
              <a:latin typeface="メイリオ" panose="020B0604030504040204" pitchFamily="50" charset="-128"/>
              <a:ea typeface="メイリオ" panose="020B0604030504040204" pitchFamily="50" charset="-128"/>
            </a:endParaRPr>
          </a:p>
        </p:txBody>
      </p:sp>
      <p:sp>
        <p:nvSpPr>
          <p:cNvPr id="59" name="テキスト ボックス 58"/>
          <p:cNvSpPr txBox="1"/>
          <p:nvPr/>
        </p:nvSpPr>
        <p:spPr>
          <a:xfrm>
            <a:off x="5585390" y="4580488"/>
            <a:ext cx="1685077" cy="1061829"/>
          </a:xfrm>
          <a:prstGeom prst="rect">
            <a:avLst/>
          </a:prstGeom>
          <a:noFill/>
        </p:spPr>
        <p:txBody>
          <a:bodyPr wrap="none" rtlCol="0">
            <a:spAutoFit/>
          </a:bodyPr>
          <a:lstStyle/>
          <a:p>
            <a:r>
              <a:rPr kumimoji="1" lang="ja-JP" altLang="en-US" sz="900" dirty="0" smtClean="0">
                <a:latin typeface="メイリオ" panose="020B0604030504040204" pitchFamily="50" charset="-128"/>
                <a:ea typeface="メイリオ" panose="020B0604030504040204" pitchFamily="50" charset="-128"/>
              </a:rPr>
              <a:t>○多様なニーズに対応する</a:t>
            </a:r>
            <a:endParaRPr kumimoji="1"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日常的な医学管理</a:t>
            </a:r>
            <a:endParaRPr lang="en-US" altLang="ja-JP" sz="900" dirty="0" smtClean="0">
              <a:latin typeface="メイリオ" panose="020B0604030504040204" pitchFamily="50" charset="-128"/>
              <a:ea typeface="メイリオ" panose="020B0604030504040204" pitchFamily="50" charset="-128"/>
            </a:endParaRPr>
          </a:p>
          <a:p>
            <a:endParaRPr lang="en-US" altLang="ja-JP" sz="3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○併設する病院・診療所から</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のオンコール体制による</a:t>
            </a:r>
            <a:endParaRPr lang="en-US" altLang="ja-JP" sz="900" dirty="0" smtClean="0">
              <a:latin typeface="メイリオ" panose="020B0604030504040204" pitchFamily="50" charset="-128"/>
              <a:ea typeface="メイリオ" panose="020B0604030504040204" pitchFamily="50" charset="-128"/>
            </a:endParaRPr>
          </a:p>
          <a:p>
            <a:endParaRPr lang="en-US" altLang="ja-JP" sz="3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看取り・ターミナルケア</a:t>
            </a:r>
            <a:endParaRPr lang="en-US" altLang="ja-JP" sz="900" dirty="0" smtClean="0">
              <a:latin typeface="メイリオ" panose="020B0604030504040204" pitchFamily="50" charset="-128"/>
              <a:ea typeface="メイリオ" panose="020B0604030504040204" pitchFamily="50" charset="-128"/>
            </a:endParaRPr>
          </a:p>
          <a:p>
            <a:endParaRPr lang="en-US" altLang="ja-JP" sz="300" dirty="0">
              <a:latin typeface="メイリオ" panose="020B0604030504040204" pitchFamily="50" charset="-128"/>
              <a:ea typeface="メイリオ" panose="020B0604030504040204" pitchFamily="50" charset="-128"/>
            </a:endParaRPr>
          </a:p>
          <a:p>
            <a:r>
              <a:rPr kumimoji="1" lang="ja-JP" altLang="en-US" sz="900" dirty="0" smtClean="0">
                <a:latin typeface="メイリオ" panose="020B0604030504040204" pitchFamily="50" charset="-128"/>
                <a:ea typeface="メイリオ" panose="020B0604030504040204" pitchFamily="50" charset="-128"/>
              </a:rPr>
              <a:t>●多様な介護ニーズに対応</a:t>
            </a:r>
            <a:endParaRPr kumimoji="1" lang="ja-JP" altLang="en-US" sz="900" dirty="0">
              <a:latin typeface="メイリオ" panose="020B0604030504040204" pitchFamily="50" charset="-128"/>
              <a:ea typeface="メイリオ" panose="020B0604030504040204" pitchFamily="50" charset="-128"/>
            </a:endParaRPr>
          </a:p>
        </p:txBody>
      </p:sp>
      <p:sp>
        <p:nvSpPr>
          <p:cNvPr id="61" name="テキスト ボックス 60"/>
          <p:cNvSpPr txBox="1"/>
          <p:nvPr/>
        </p:nvSpPr>
        <p:spPr>
          <a:xfrm>
            <a:off x="5535909" y="5778018"/>
            <a:ext cx="1710725" cy="630942"/>
          </a:xfrm>
          <a:prstGeom prst="rect">
            <a:avLst/>
          </a:prstGeom>
          <a:noFill/>
        </p:spPr>
        <p:txBody>
          <a:bodyPr wrap="none" rtlCol="0">
            <a:spAutoFit/>
          </a:bodyPr>
          <a:lstStyle/>
          <a:p>
            <a:r>
              <a:rPr kumimoji="1" lang="ja-JP" altLang="en-US" sz="700" dirty="0" smtClean="0">
                <a:latin typeface="メイリオ" panose="020B0604030504040204" pitchFamily="50" charset="-128"/>
                <a:ea typeface="メイリオ" panose="020B0604030504040204" pitchFamily="50" charset="-128"/>
              </a:rPr>
              <a:t>注　居住スペースと医療機関の併設に</a:t>
            </a:r>
            <a:endParaRPr kumimoji="1" lang="en-US" altLang="ja-JP" sz="700" dirty="0" smtClean="0">
              <a:latin typeface="メイリオ" panose="020B0604030504040204" pitchFamily="50" charset="-128"/>
              <a:ea typeface="メイリオ" panose="020B0604030504040204" pitchFamily="50" charset="-128"/>
            </a:endParaRPr>
          </a:p>
          <a:p>
            <a:r>
              <a:rPr lang="ja-JP" altLang="en-US" sz="700" dirty="0" smtClean="0">
                <a:latin typeface="メイリオ" panose="020B0604030504040204" pitchFamily="50" charset="-128"/>
                <a:ea typeface="メイリオ" panose="020B0604030504040204" pitchFamily="50" charset="-128"/>
              </a:rPr>
              <a:t>ちゅいて、現行制度においても併設は</a:t>
            </a:r>
            <a:endParaRPr lang="en-US" altLang="ja-JP" sz="700" dirty="0" smtClean="0">
              <a:latin typeface="メイリオ" panose="020B0604030504040204" pitchFamily="50" charset="-128"/>
              <a:ea typeface="メイリオ" panose="020B0604030504040204" pitchFamily="50" charset="-128"/>
            </a:endParaRPr>
          </a:p>
          <a:p>
            <a:r>
              <a:rPr kumimoji="1" lang="ja-JP" altLang="en-US" sz="700" dirty="0">
                <a:latin typeface="メイリオ" panose="020B0604030504040204" pitchFamily="50" charset="-128"/>
                <a:ea typeface="メイリオ" panose="020B0604030504040204" pitchFamily="50" charset="-128"/>
              </a:rPr>
              <a:t>可能</a:t>
            </a:r>
            <a:r>
              <a:rPr kumimoji="1" lang="ja-JP" altLang="en-US" sz="700" dirty="0" smtClean="0">
                <a:latin typeface="メイリオ" panose="020B0604030504040204" pitchFamily="50" charset="-128"/>
                <a:ea typeface="メイリオ" panose="020B0604030504040204" pitchFamily="50" charset="-128"/>
              </a:rPr>
              <a:t>だが、意向を促進する観点から</a:t>
            </a:r>
            <a:endParaRPr kumimoji="1" lang="en-US" altLang="ja-JP" sz="700" dirty="0" smtClean="0">
              <a:latin typeface="メイリオ" panose="020B0604030504040204" pitchFamily="50" charset="-128"/>
              <a:ea typeface="メイリオ" panose="020B0604030504040204" pitchFamily="50" charset="-128"/>
            </a:endParaRPr>
          </a:p>
          <a:p>
            <a:r>
              <a:rPr lang="ja-JP" altLang="en-US" sz="700" dirty="0" smtClean="0">
                <a:latin typeface="メイリオ" panose="020B0604030504040204" pitchFamily="50" charset="-128"/>
                <a:ea typeface="メイリオ" panose="020B0604030504040204" pitchFamily="50" charset="-128"/>
              </a:rPr>
              <a:t>個別の類型としての基準緩和について</a:t>
            </a:r>
            <a:endParaRPr lang="en-US" altLang="ja-JP" sz="700" dirty="0" smtClean="0">
              <a:latin typeface="メイリオ" panose="020B0604030504040204" pitchFamily="50" charset="-128"/>
              <a:ea typeface="メイリオ" panose="020B0604030504040204" pitchFamily="50" charset="-128"/>
            </a:endParaRPr>
          </a:p>
          <a:p>
            <a:r>
              <a:rPr kumimoji="1" lang="ja-JP" altLang="en-US" sz="700" dirty="0" smtClean="0">
                <a:latin typeface="メイリオ" panose="020B0604030504040204" pitchFamily="50" charset="-128"/>
                <a:ea typeface="メイリオ" panose="020B0604030504040204" pitchFamily="50" charset="-128"/>
              </a:rPr>
              <a:t>併せて検討することも考えられる。</a:t>
            </a:r>
            <a:endParaRPr kumimoji="1" lang="ja-JP" altLang="en-US" sz="700" dirty="0">
              <a:latin typeface="メイリオ" panose="020B0604030504040204" pitchFamily="50" charset="-128"/>
              <a:ea typeface="メイリオ" panose="020B0604030504040204" pitchFamily="50" charset="-128"/>
            </a:endParaRPr>
          </a:p>
        </p:txBody>
      </p:sp>
      <p:sp>
        <p:nvSpPr>
          <p:cNvPr id="62" name="テキスト ボックス 61"/>
          <p:cNvSpPr txBox="1"/>
          <p:nvPr/>
        </p:nvSpPr>
        <p:spPr>
          <a:xfrm>
            <a:off x="7391050" y="2212500"/>
            <a:ext cx="1685077" cy="784830"/>
          </a:xfrm>
          <a:prstGeom prst="rect">
            <a:avLst/>
          </a:prstGeom>
          <a:noFill/>
        </p:spPr>
        <p:txBody>
          <a:bodyPr wrap="none" rtlCol="0">
            <a:spAutoFit/>
          </a:bodyPr>
          <a:lstStyle/>
          <a:p>
            <a:r>
              <a:rPr kumimoji="1" lang="ja-JP" altLang="en-US" sz="900" dirty="0" smtClean="0">
                <a:latin typeface="メイリオ" panose="020B0604030504040204" pitchFamily="50" charset="-128"/>
                <a:ea typeface="メイリオ" panose="020B0604030504040204" pitchFamily="50" charset="-128"/>
              </a:rPr>
              <a:t>○医療区分１を中心として</a:t>
            </a:r>
            <a:endParaRPr kumimoji="1"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長期の医療・介護が必要</a:t>
            </a:r>
            <a:endParaRPr lang="en-US" altLang="ja-JP" sz="900" dirty="0" smtClean="0">
              <a:latin typeface="メイリオ" panose="020B0604030504040204" pitchFamily="50" charset="-128"/>
              <a:ea typeface="メイリオ" panose="020B0604030504040204" pitchFamily="50" charset="-128"/>
            </a:endParaRPr>
          </a:p>
          <a:p>
            <a:endParaRPr kumimoji="1" lang="en-US" altLang="ja-JP" sz="900" dirty="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○医療の必要性は多様だが</a:t>
            </a:r>
            <a:r>
              <a:rPr kumimoji="1" lang="ja-JP" altLang="en-US" sz="900" dirty="0" smtClean="0">
                <a:latin typeface="メイリオ" panose="020B0604030504040204" pitchFamily="50" charset="-128"/>
                <a:ea typeface="メイリオ" panose="020B0604030504040204" pitchFamily="50" charset="-128"/>
              </a:rPr>
              <a:t>、</a:t>
            </a:r>
            <a:endParaRPr kumimoji="1" lang="en-US" altLang="ja-JP" sz="900" dirty="0" smtClean="0">
              <a:latin typeface="メイリオ" panose="020B0604030504040204" pitchFamily="50" charset="-128"/>
              <a:ea typeface="メイリオ" panose="020B0604030504040204" pitchFamily="50" charset="-128"/>
            </a:endParaRPr>
          </a:p>
          <a:p>
            <a:r>
              <a:rPr kumimoji="1" lang="ja-JP" altLang="en-US" sz="900" b="1" u="sng" dirty="0" smtClean="0">
                <a:solidFill>
                  <a:srgbClr val="FF0000"/>
                </a:solidFill>
                <a:latin typeface="メイリオ" panose="020B0604030504040204" pitchFamily="50" charset="-128"/>
                <a:ea typeface="メイリオ" panose="020B0604030504040204" pitchFamily="50" charset="-128"/>
              </a:rPr>
              <a:t>容体は比較的安定した者</a:t>
            </a:r>
            <a:endParaRPr kumimoji="1" lang="en-US" altLang="ja-JP" sz="900" b="1" u="sng" dirty="0" smtClean="0">
              <a:solidFill>
                <a:srgbClr val="FF0000"/>
              </a:solidFill>
              <a:latin typeface="メイリオ" panose="020B0604030504040204" pitchFamily="50" charset="-128"/>
              <a:ea typeface="メイリオ" panose="020B0604030504040204" pitchFamily="50" charset="-128"/>
            </a:endParaRPr>
          </a:p>
        </p:txBody>
      </p:sp>
      <p:pic>
        <p:nvPicPr>
          <p:cNvPr id="63" name="図 62"/>
          <p:cNvPicPr>
            <a:picLocks noChangeAspect="1"/>
          </p:cNvPicPr>
          <p:nvPr/>
        </p:nvPicPr>
        <p:blipFill>
          <a:blip r:embed="rId6"/>
          <a:stretch>
            <a:fillRect/>
          </a:stretch>
        </p:blipFill>
        <p:spPr>
          <a:xfrm>
            <a:off x="7514662" y="2928632"/>
            <a:ext cx="1391668" cy="1119893"/>
          </a:xfrm>
          <a:prstGeom prst="rect">
            <a:avLst/>
          </a:prstGeom>
        </p:spPr>
      </p:pic>
      <p:sp>
        <p:nvSpPr>
          <p:cNvPr id="64" name="テキスト ボックス 63"/>
          <p:cNvSpPr txBox="1"/>
          <p:nvPr/>
        </p:nvSpPr>
        <p:spPr>
          <a:xfrm>
            <a:off x="7729172" y="4140648"/>
            <a:ext cx="415498" cy="369332"/>
          </a:xfrm>
          <a:prstGeom prst="rect">
            <a:avLst/>
          </a:prstGeom>
          <a:noFill/>
        </p:spPr>
        <p:txBody>
          <a:bodyPr wrap="none" rtlCol="0">
            <a:spAutoFit/>
          </a:bodyPr>
          <a:lstStyle/>
          <a:p>
            <a:r>
              <a:rPr kumimoji="1" lang="ja-JP" altLang="en-US" dirty="0" smtClean="0"/>
              <a:t>＋</a:t>
            </a:r>
            <a:endParaRPr kumimoji="1" lang="ja-JP" altLang="en-US" dirty="0"/>
          </a:p>
        </p:txBody>
      </p:sp>
      <p:sp>
        <p:nvSpPr>
          <p:cNvPr id="65" name="テキスト ボックス 64"/>
          <p:cNvSpPr txBox="1"/>
          <p:nvPr/>
        </p:nvSpPr>
        <p:spPr>
          <a:xfrm>
            <a:off x="7411776" y="4448424"/>
            <a:ext cx="800219" cy="276999"/>
          </a:xfrm>
          <a:prstGeom prst="rect">
            <a:avLst/>
          </a:prstGeom>
          <a:noFill/>
        </p:spPr>
        <p:txBody>
          <a:bodyPr wrap="none" rtlCol="0">
            <a:spAutoFit/>
          </a:bodyPr>
          <a:lstStyle/>
          <a:p>
            <a:r>
              <a:rPr kumimoji="1" lang="ja-JP" altLang="en-US" sz="1200" b="1" dirty="0" smtClean="0"/>
              <a:t>診療所等</a:t>
            </a:r>
            <a:endParaRPr kumimoji="1" lang="ja-JP" altLang="en-US" sz="1200" b="1" dirty="0"/>
          </a:p>
        </p:txBody>
      </p:sp>
      <p:pic>
        <p:nvPicPr>
          <p:cNvPr id="66" name="図 65"/>
          <p:cNvPicPr>
            <a:picLocks noChangeAspect="1"/>
          </p:cNvPicPr>
          <p:nvPr/>
        </p:nvPicPr>
        <p:blipFill>
          <a:blip r:embed="rId7"/>
          <a:stretch>
            <a:fillRect/>
          </a:stretch>
        </p:blipFill>
        <p:spPr>
          <a:xfrm>
            <a:off x="8142960" y="4228097"/>
            <a:ext cx="766444" cy="518810"/>
          </a:xfrm>
          <a:prstGeom prst="rect">
            <a:avLst/>
          </a:prstGeom>
        </p:spPr>
      </p:pic>
      <p:sp>
        <p:nvSpPr>
          <p:cNvPr id="67" name="テキスト ボックス 66"/>
          <p:cNvSpPr txBox="1"/>
          <p:nvPr/>
        </p:nvSpPr>
        <p:spPr>
          <a:xfrm>
            <a:off x="7367957" y="4776722"/>
            <a:ext cx="1569660" cy="830997"/>
          </a:xfrm>
          <a:prstGeom prst="rect">
            <a:avLst/>
          </a:prstGeom>
          <a:noFill/>
        </p:spPr>
        <p:txBody>
          <a:bodyPr wrap="none" rtlCol="0">
            <a:spAutoFit/>
          </a:bodyPr>
          <a:lstStyle/>
          <a:p>
            <a:r>
              <a:rPr kumimoji="1" lang="ja-JP" altLang="en-US" sz="900" dirty="0" smtClean="0">
                <a:latin typeface="メイリオ" panose="020B0604030504040204" pitchFamily="50" charset="-128"/>
                <a:ea typeface="メイリオ" panose="020B0604030504040204" pitchFamily="50" charset="-128"/>
              </a:rPr>
              <a:t>○医療は外部の病院・</a:t>
            </a:r>
            <a:endParaRPr kumimoji="1"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診療所から提供</a:t>
            </a:r>
            <a:endParaRPr lang="en-US" altLang="ja-JP" sz="900" dirty="0" smtClean="0">
              <a:latin typeface="メイリオ" panose="020B0604030504040204" pitchFamily="50" charset="-128"/>
              <a:ea typeface="メイリオ" panose="020B0604030504040204" pitchFamily="50" charset="-128"/>
            </a:endParaRPr>
          </a:p>
          <a:p>
            <a:endParaRPr kumimoji="1" lang="en-US" altLang="ja-JP" sz="900" dirty="0" smtClean="0">
              <a:latin typeface="メイリオ" panose="020B0604030504040204" pitchFamily="50" charset="-128"/>
              <a:ea typeface="メイリオ" panose="020B0604030504040204" pitchFamily="50" charset="-128"/>
            </a:endParaRPr>
          </a:p>
          <a:p>
            <a:endParaRPr lang="en-US" altLang="ja-JP" sz="900" dirty="0">
              <a:latin typeface="メイリオ" panose="020B0604030504040204" pitchFamily="50" charset="-128"/>
              <a:ea typeface="メイリオ" panose="020B0604030504040204" pitchFamily="50" charset="-128"/>
            </a:endParaRPr>
          </a:p>
          <a:p>
            <a:endParaRPr kumimoji="1" lang="en-US" altLang="ja-JP" sz="300" dirty="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●多様な介護ニーズに対応</a:t>
            </a:r>
            <a:endParaRPr kumimoji="1" lang="ja-JP" altLang="en-US" sz="900" dirty="0">
              <a:latin typeface="メイリオ" panose="020B0604030504040204" pitchFamily="50" charset="-128"/>
              <a:ea typeface="メイリオ" panose="020B0604030504040204" pitchFamily="50" charset="-128"/>
            </a:endParaRPr>
          </a:p>
        </p:txBody>
      </p:sp>
      <p:sp>
        <p:nvSpPr>
          <p:cNvPr id="71" name="テキスト ボックス 70"/>
          <p:cNvSpPr txBox="1"/>
          <p:nvPr/>
        </p:nvSpPr>
        <p:spPr>
          <a:xfrm>
            <a:off x="189142" y="6363210"/>
            <a:ext cx="6099747" cy="253916"/>
          </a:xfrm>
          <a:prstGeom prst="rect">
            <a:avLst/>
          </a:prstGeom>
          <a:solidFill>
            <a:schemeClr val="bg1"/>
          </a:solidFill>
        </p:spPr>
        <p:txBody>
          <a:bodyPr wrap="none" rtlCol="0">
            <a:spAutoFit/>
          </a:bodyPr>
          <a:lstStyle/>
          <a:p>
            <a:r>
              <a:rPr kumimoji="1" lang="en-US" altLang="ja-JP" sz="1050" dirty="0" smtClean="0"/>
              <a:t>※</a:t>
            </a:r>
            <a:r>
              <a:rPr kumimoji="1" lang="ja-JP" altLang="en-US" sz="1050" dirty="0" smtClean="0"/>
              <a:t>介護保険施設等への転換を行う場合は、介護保険事業計画の計画値の範囲となることに留意が必要。</a:t>
            </a:r>
            <a:endParaRPr kumimoji="1" lang="ja-JP" altLang="en-US" sz="1050" dirty="0"/>
          </a:p>
        </p:txBody>
      </p:sp>
      <p:sp>
        <p:nvSpPr>
          <p:cNvPr id="72" name="テキスト ボックス 71"/>
          <p:cNvSpPr txBox="1"/>
          <p:nvPr/>
        </p:nvSpPr>
        <p:spPr>
          <a:xfrm>
            <a:off x="5888808" y="1520700"/>
            <a:ext cx="723275" cy="415498"/>
          </a:xfrm>
          <a:prstGeom prst="rect">
            <a:avLst/>
          </a:prstGeom>
          <a:noFill/>
        </p:spPr>
        <p:txBody>
          <a:bodyPr wrap="none" rtlCol="0">
            <a:spAutoFit/>
          </a:bodyPr>
          <a:lstStyle/>
          <a:p>
            <a:r>
              <a:rPr lang="ja-JP" altLang="en-US" sz="1050" dirty="0" smtClean="0"/>
              <a:t>医療機関</a:t>
            </a:r>
            <a:endParaRPr lang="en-US" altLang="ja-JP" sz="1050" dirty="0" smtClean="0"/>
          </a:p>
          <a:p>
            <a:r>
              <a:rPr lang="ja-JP" altLang="en-US" sz="1050" dirty="0" smtClean="0"/>
              <a:t>に併設</a:t>
            </a:r>
            <a:endParaRPr kumimoji="1" lang="ja-JP" altLang="en-US" sz="1050" dirty="0"/>
          </a:p>
        </p:txBody>
      </p:sp>
      <p:sp>
        <p:nvSpPr>
          <p:cNvPr id="73" name="テキスト ボックス 72"/>
          <p:cNvSpPr txBox="1"/>
          <p:nvPr/>
        </p:nvSpPr>
        <p:spPr>
          <a:xfrm>
            <a:off x="8159768" y="1473811"/>
            <a:ext cx="1082348" cy="553998"/>
          </a:xfrm>
          <a:prstGeom prst="rect">
            <a:avLst/>
          </a:prstGeom>
          <a:noFill/>
        </p:spPr>
        <p:txBody>
          <a:bodyPr wrap="none" rtlCol="0">
            <a:spAutoFit/>
          </a:bodyPr>
          <a:lstStyle/>
          <a:p>
            <a:r>
              <a:rPr kumimoji="1" lang="ja-JP" altLang="en-US" sz="1000" dirty="0" smtClean="0"/>
              <a:t>現行の</a:t>
            </a:r>
            <a:endParaRPr kumimoji="1" lang="en-US" altLang="ja-JP" sz="1000" dirty="0" smtClean="0"/>
          </a:p>
          <a:p>
            <a:r>
              <a:rPr lang="ja-JP" altLang="en-US" sz="1000" dirty="0" smtClean="0"/>
              <a:t>特定施設入居者</a:t>
            </a:r>
            <a:endParaRPr lang="en-US" altLang="ja-JP" sz="1000" dirty="0" smtClean="0"/>
          </a:p>
          <a:p>
            <a:r>
              <a:rPr kumimoji="1" lang="ja-JP" altLang="en-US" sz="1000" dirty="0" smtClean="0"/>
              <a:t>生活</a:t>
            </a:r>
            <a:r>
              <a:rPr kumimoji="1" lang="ja-JP" altLang="en-US" sz="1000" dirty="0"/>
              <a:t>介護</a:t>
            </a:r>
          </a:p>
        </p:txBody>
      </p:sp>
    </p:spTree>
    <p:extLst>
      <p:ext uri="{BB962C8B-B14F-4D97-AF65-F5344CB8AC3E}">
        <p14:creationId xmlns:p14="http://schemas.microsoft.com/office/powerpoint/2010/main" val="915701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介護医療院（施設基準）</a:t>
            </a:r>
            <a:endParaRPr kumimoji="1" lang="ja-JP" altLang="en-US" dirty="0"/>
          </a:p>
        </p:txBody>
      </p:sp>
      <p:sp>
        <p:nvSpPr>
          <p:cNvPr id="4" name="スライド番号プレースホルダー 3"/>
          <p:cNvSpPr>
            <a:spLocks noGrp="1"/>
          </p:cNvSpPr>
          <p:nvPr>
            <p:ph type="sldNum" sz="quarter" idx="12"/>
          </p:nvPr>
        </p:nvSpPr>
        <p:spPr/>
        <p:txBody>
          <a:bodyPr/>
          <a:lstStyle/>
          <a:p>
            <a:fld id="{6B36F8E1-7DB6-406F-BD5C-6442B8C3131F}" type="slidenum">
              <a:rPr kumimoji="1" lang="ja-JP" altLang="en-US" smtClean="0">
                <a:solidFill>
                  <a:schemeClr val="tx1"/>
                </a:solidFill>
              </a:rPr>
              <a:t>26</a:t>
            </a:fld>
            <a:endParaRPr kumimoji="1" lang="ja-JP" altLang="en-US">
              <a:solidFill>
                <a:schemeClr val="tx1"/>
              </a:solidFill>
            </a:endParaRPr>
          </a:p>
        </p:txBody>
      </p:sp>
      <p:pic>
        <p:nvPicPr>
          <p:cNvPr id="6" name="図 5"/>
          <p:cNvPicPr>
            <a:picLocks noChangeAspect="1"/>
          </p:cNvPicPr>
          <p:nvPr/>
        </p:nvPicPr>
        <p:blipFill>
          <a:blip r:embed="rId2"/>
          <a:stretch>
            <a:fillRect/>
          </a:stretch>
        </p:blipFill>
        <p:spPr>
          <a:xfrm>
            <a:off x="181112" y="920916"/>
            <a:ext cx="8228251" cy="4653701"/>
          </a:xfrm>
          <a:prstGeom prst="rect">
            <a:avLst/>
          </a:prstGeom>
        </p:spPr>
      </p:pic>
      <p:sp>
        <p:nvSpPr>
          <p:cNvPr id="7" name="正方形/長方形 6"/>
          <p:cNvSpPr/>
          <p:nvPr/>
        </p:nvSpPr>
        <p:spPr>
          <a:xfrm>
            <a:off x="8147222" y="5387546"/>
            <a:ext cx="262141" cy="187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362465" y="980303"/>
            <a:ext cx="7974227" cy="4594314"/>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31531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介護医療院　他との比較　（施設・設備の基準）</a:t>
            </a:r>
            <a:endParaRPr kumimoji="1" lang="ja-JP" altLang="en-US"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solidFill>
                  <a:schemeClr val="tx1"/>
                </a:solidFill>
              </a:rPr>
              <a:t>27</a:t>
            </a:fld>
            <a:endParaRPr kumimoji="1" lang="ja-JP" altLang="en-US" dirty="0">
              <a:solidFill>
                <a:schemeClr val="tx1"/>
              </a:solidFill>
            </a:endParaRPr>
          </a:p>
        </p:txBody>
      </p:sp>
      <p:pic>
        <p:nvPicPr>
          <p:cNvPr id="4" name="図 3"/>
          <p:cNvPicPr>
            <a:picLocks noChangeAspect="1"/>
          </p:cNvPicPr>
          <p:nvPr/>
        </p:nvPicPr>
        <p:blipFill>
          <a:blip r:embed="rId2"/>
          <a:stretch>
            <a:fillRect/>
          </a:stretch>
        </p:blipFill>
        <p:spPr>
          <a:xfrm>
            <a:off x="38183" y="678427"/>
            <a:ext cx="9000886" cy="5460654"/>
          </a:xfrm>
          <a:prstGeom prst="rect">
            <a:avLst/>
          </a:prstGeom>
        </p:spPr>
      </p:pic>
    </p:spTree>
    <p:extLst>
      <p:ext uri="{BB962C8B-B14F-4D97-AF65-F5344CB8AC3E}">
        <p14:creationId xmlns:p14="http://schemas.microsoft.com/office/powerpoint/2010/main" val="3331953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医療区分の見直し</a:t>
            </a:r>
            <a:endParaRPr kumimoji="1" lang="ja-JP" altLang="en-US"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solidFill>
                  <a:schemeClr val="tx1"/>
                </a:solidFill>
              </a:rPr>
              <a:t>28</a:t>
            </a:fld>
            <a:endParaRPr kumimoji="1" lang="ja-JP" altLang="en-US" dirty="0">
              <a:solidFill>
                <a:schemeClr val="tx1"/>
              </a:solidFill>
            </a:endParaRPr>
          </a:p>
        </p:txBody>
      </p:sp>
      <p:sp>
        <p:nvSpPr>
          <p:cNvPr id="6" name="テキスト ボックス 5"/>
          <p:cNvSpPr txBox="1"/>
          <p:nvPr/>
        </p:nvSpPr>
        <p:spPr>
          <a:xfrm>
            <a:off x="70578" y="628313"/>
            <a:ext cx="7936788" cy="646331"/>
          </a:xfrm>
          <a:prstGeom prst="rect">
            <a:avLst/>
          </a:prstGeom>
          <a:noFill/>
        </p:spPr>
        <p:txBody>
          <a:bodyPr wrap="none" rtlCol="0">
            <a:spAutoFit/>
          </a:bodyPr>
          <a:lstStyle/>
          <a:p>
            <a:r>
              <a:rPr kumimoji="1" lang="ja-JP" altLang="en-US" dirty="0" smtClean="0"/>
              <a:t>現状、医療区分３　「常時、監視及び管理を実施している状態」を調査したところ、</a:t>
            </a:r>
            <a:endParaRPr kumimoji="1" lang="en-US" altLang="ja-JP" dirty="0" smtClean="0"/>
          </a:p>
          <a:p>
            <a:r>
              <a:rPr lang="ja-JP" altLang="en-US" dirty="0" smtClean="0"/>
              <a:t>状態の安定している患者が多かったため、</a:t>
            </a:r>
            <a:r>
              <a:rPr lang="ja-JP" altLang="en-US" dirty="0" smtClean="0">
                <a:solidFill>
                  <a:srgbClr val="FF0000"/>
                </a:solidFill>
              </a:rPr>
              <a:t>医療区分３→２に変更</a:t>
            </a:r>
            <a:r>
              <a:rPr lang="ja-JP" altLang="en-US" dirty="0" smtClean="0"/>
              <a:t>する。</a:t>
            </a:r>
            <a:endParaRPr kumimoji="1" lang="ja-JP" altLang="en-US" dirty="0"/>
          </a:p>
        </p:txBody>
      </p:sp>
      <p:grpSp>
        <p:nvGrpSpPr>
          <p:cNvPr id="8" name="グループ化 7"/>
          <p:cNvGrpSpPr/>
          <p:nvPr/>
        </p:nvGrpSpPr>
        <p:grpSpPr>
          <a:xfrm>
            <a:off x="389111" y="1609585"/>
            <a:ext cx="7846565" cy="4270105"/>
            <a:chOff x="389111" y="1609585"/>
            <a:chExt cx="7846565" cy="4270105"/>
          </a:xfrm>
        </p:grpSpPr>
        <p:pic>
          <p:nvPicPr>
            <p:cNvPr id="4" name="図 3"/>
            <p:cNvPicPr>
              <a:picLocks noChangeAspect="1"/>
            </p:cNvPicPr>
            <p:nvPr/>
          </p:nvPicPr>
          <p:blipFill>
            <a:blip r:embed="rId2"/>
            <a:stretch>
              <a:fillRect/>
            </a:stretch>
          </p:blipFill>
          <p:spPr>
            <a:xfrm>
              <a:off x="389111" y="1884889"/>
              <a:ext cx="7846565" cy="3908438"/>
            </a:xfrm>
            <a:prstGeom prst="rect">
              <a:avLst/>
            </a:prstGeom>
          </p:spPr>
        </p:pic>
        <p:sp>
          <p:nvSpPr>
            <p:cNvPr id="5" name="テキスト ボックス 4"/>
            <p:cNvSpPr txBox="1"/>
            <p:nvPr/>
          </p:nvSpPr>
          <p:spPr>
            <a:xfrm>
              <a:off x="1530668" y="1609585"/>
              <a:ext cx="6386685" cy="369332"/>
            </a:xfrm>
            <a:prstGeom prst="rect">
              <a:avLst/>
            </a:prstGeom>
            <a:noFill/>
          </p:spPr>
          <p:txBody>
            <a:bodyPr wrap="none" rtlCol="0">
              <a:spAutoFit/>
            </a:bodyPr>
            <a:lstStyle/>
            <a:p>
              <a:r>
                <a:rPr kumimoji="1" lang="ja-JP" altLang="en-US" dirty="0" smtClean="0"/>
                <a:t>現状、医療区分３　「常時、監視及び管理を実施している状態」</a:t>
              </a:r>
              <a:endParaRPr kumimoji="1" lang="ja-JP" altLang="en-US" dirty="0"/>
            </a:p>
          </p:txBody>
        </p:sp>
        <p:sp>
          <p:nvSpPr>
            <p:cNvPr id="7" name="正方形/長方形 6"/>
            <p:cNvSpPr/>
            <p:nvPr/>
          </p:nvSpPr>
          <p:spPr>
            <a:xfrm>
              <a:off x="4119716" y="5614219"/>
              <a:ext cx="455548" cy="2654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66754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normAutofit/>
          </a:bodyPr>
          <a:lstStyle/>
          <a:p>
            <a:r>
              <a:rPr lang="ja-JP" altLang="en-US" sz="4400" dirty="0"/>
              <a:t>④</a:t>
            </a:r>
            <a:r>
              <a:rPr kumimoji="1" lang="ja-JP" altLang="en-US" sz="4400" dirty="0" smtClean="0"/>
              <a:t>入退院支援について</a:t>
            </a:r>
            <a:endParaRPr kumimoji="1" lang="ja-JP" altLang="en-US" sz="4400" dirty="0"/>
          </a:p>
        </p:txBody>
      </p:sp>
      <p:sp>
        <p:nvSpPr>
          <p:cNvPr id="5" name="サブタイトル 4"/>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908212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normAutofit/>
          </a:bodyPr>
          <a:lstStyle/>
          <a:p>
            <a:r>
              <a:rPr kumimoji="1" lang="ja-JP" altLang="en-US" dirty="0" smtClean="0"/>
              <a:t>１．改定率</a:t>
            </a:r>
            <a:endParaRPr kumimoji="1" lang="ja-JP" altLang="en-US" dirty="0"/>
          </a:p>
        </p:txBody>
      </p:sp>
      <p:sp>
        <p:nvSpPr>
          <p:cNvPr id="4" name="サブタイトル 3"/>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8801827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入院前からの支援の機能強化イメージ</a:t>
            </a:r>
            <a:endParaRPr kumimoji="1" lang="ja-JP" altLang="en-US" dirty="0"/>
          </a:p>
        </p:txBody>
      </p:sp>
      <p:sp>
        <p:nvSpPr>
          <p:cNvPr id="4" name="スライド番号プレースホルダー 3"/>
          <p:cNvSpPr>
            <a:spLocks noGrp="1"/>
          </p:cNvSpPr>
          <p:nvPr>
            <p:ph type="sldNum" sz="quarter" idx="12"/>
          </p:nvPr>
        </p:nvSpPr>
        <p:spPr/>
        <p:txBody>
          <a:bodyPr/>
          <a:lstStyle/>
          <a:p>
            <a:fld id="{97BA05AF-31B5-40C8-834C-58CC98D181B8}" type="slidenum">
              <a:rPr kumimoji="1" lang="ja-JP" altLang="en-US" smtClean="0">
                <a:solidFill>
                  <a:schemeClr val="tx1"/>
                </a:solidFill>
              </a:rPr>
              <a:t>30</a:t>
            </a:fld>
            <a:endParaRPr kumimoji="1" lang="ja-JP" altLang="en-US" dirty="0">
              <a:solidFill>
                <a:schemeClr val="tx1"/>
              </a:solidFill>
            </a:endParaRPr>
          </a:p>
        </p:txBody>
      </p:sp>
      <p:grpSp>
        <p:nvGrpSpPr>
          <p:cNvPr id="8" name="グループ化 7"/>
          <p:cNvGrpSpPr/>
          <p:nvPr/>
        </p:nvGrpSpPr>
        <p:grpSpPr>
          <a:xfrm>
            <a:off x="251340" y="1064301"/>
            <a:ext cx="8382875" cy="5243545"/>
            <a:chOff x="251459" y="974360"/>
            <a:chExt cx="8382875" cy="5243545"/>
          </a:xfrm>
        </p:grpSpPr>
        <p:pic>
          <p:nvPicPr>
            <p:cNvPr id="6" name="図 5"/>
            <p:cNvPicPr>
              <a:picLocks noChangeAspect="1"/>
            </p:cNvPicPr>
            <p:nvPr/>
          </p:nvPicPr>
          <p:blipFill>
            <a:blip r:embed="rId2"/>
            <a:stretch>
              <a:fillRect/>
            </a:stretch>
          </p:blipFill>
          <p:spPr>
            <a:xfrm>
              <a:off x="251459" y="974360"/>
              <a:ext cx="8382875" cy="5243545"/>
            </a:xfrm>
            <a:prstGeom prst="rect">
              <a:avLst/>
            </a:prstGeom>
          </p:spPr>
        </p:pic>
        <p:sp>
          <p:nvSpPr>
            <p:cNvPr id="7" name="正方形/長方形 6"/>
            <p:cNvSpPr/>
            <p:nvPr/>
          </p:nvSpPr>
          <p:spPr>
            <a:xfrm>
              <a:off x="4272197" y="6100997"/>
              <a:ext cx="464695" cy="116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テキスト ボックス 8"/>
          <p:cNvSpPr txBox="1"/>
          <p:nvPr/>
        </p:nvSpPr>
        <p:spPr>
          <a:xfrm>
            <a:off x="70578" y="628313"/>
            <a:ext cx="9207970" cy="369332"/>
          </a:xfrm>
          <a:prstGeom prst="rect">
            <a:avLst/>
          </a:prstGeom>
          <a:noFill/>
        </p:spPr>
        <p:txBody>
          <a:bodyPr wrap="none" rtlCol="0">
            <a:spAutoFit/>
          </a:bodyPr>
          <a:lstStyle/>
          <a:p>
            <a:r>
              <a:rPr kumimoji="1" lang="ja-JP" altLang="en-US" dirty="0" smtClean="0"/>
              <a:t>・外来において、オリエンテーション、持参薬確認、リスクアセスメント、退院支援スクリーニング</a:t>
            </a:r>
            <a:endParaRPr kumimoji="1" lang="ja-JP" altLang="en-US" dirty="0"/>
          </a:p>
        </p:txBody>
      </p:sp>
    </p:spTree>
    <p:extLst>
      <p:ext uri="{BB962C8B-B14F-4D97-AF65-F5344CB8AC3E}">
        <p14:creationId xmlns:p14="http://schemas.microsoft.com/office/powerpoint/2010/main" val="255496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入退院支援の改定予測</a:t>
            </a:r>
            <a:endParaRPr kumimoji="1" lang="ja-JP" altLang="en-US"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solidFill>
                  <a:schemeClr val="tx1"/>
                </a:solidFill>
              </a:rPr>
              <a:t>31</a:t>
            </a:fld>
            <a:endParaRPr kumimoji="1" lang="ja-JP" altLang="en-US" dirty="0">
              <a:solidFill>
                <a:schemeClr val="tx1"/>
              </a:solidFill>
            </a:endParaRPr>
          </a:p>
        </p:txBody>
      </p:sp>
      <p:sp>
        <p:nvSpPr>
          <p:cNvPr id="4" name="テキスト ボックス 3"/>
          <p:cNvSpPr txBox="1"/>
          <p:nvPr/>
        </p:nvSpPr>
        <p:spPr>
          <a:xfrm>
            <a:off x="150014" y="1259173"/>
            <a:ext cx="8850500" cy="3139321"/>
          </a:xfrm>
          <a:prstGeom prst="rect">
            <a:avLst/>
          </a:prstGeom>
          <a:noFill/>
          <a:ln>
            <a:solidFill>
              <a:schemeClr val="tx1">
                <a:lumMod val="50000"/>
                <a:lumOff val="50000"/>
              </a:schemeClr>
            </a:solidFill>
          </a:ln>
        </p:spPr>
        <p:txBody>
          <a:bodyPr wrap="none" rtlCol="0">
            <a:spAutoFit/>
          </a:bodyPr>
          <a:lstStyle/>
          <a:p>
            <a:r>
              <a:rPr lang="ja-JP" altLang="en-US" dirty="0" smtClean="0"/>
              <a:t>＜名称変更＞</a:t>
            </a:r>
            <a:endParaRPr lang="en-US" altLang="ja-JP" dirty="0" smtClean="0"/>
          </a:p>
          <a:p>
            <a:r>
              <a:rPr kumimoji="1" lang="ja-JP" altLang="en-US" dirty="0" smtClean="0"/>
              <a:t>・退院支援加算について、入院早期から退院後まで切れ目の無い支援を評価しているとの</a:t>
            </a:r>
            <a:endParaRPr kumimoji="1" lang="en-US" altLang="ja-JP" dirty="0" smtClean="0"/>
          </a:p>
          <a:p>
            <a:r>
              <a:rPr lang="ja-JP" altLang="en-US" dirty="0" smtClean="0"/>
              <a:t>趣旨を踏まえ、加算の名称を「入退院支援加算」に見直す。</a:t>
            </a:r>
            <a:endParaRPr lang="en-US" altLang="ja-JP" dirty="0" smtClean="0"/>
          </a:p>
          <a:p>
            <a:endParaRPr kumimoji="1" lang="en-US" altLang="ja-JP" dirty="0"/>
          </a:p>
          <a:p>
            <a:r>
              <a:rPr lang="ja-JP" altLang="en-US" dirty="0" smtClean="0"/>
              <a:t>＜しくみ＞</a:t>
            </a:r>
            <a:endParaRPr lang="en-US" altLang="ja-JP" dirty="0" smtClean="0"/>
          </a:p>
          <a:p>
            <a:r>
              <a:rPr kumimoji="1" lang="ja-JP" altLang="en-US" dirty="0" smtClean="0"/>
              <a:t>①</a:t>
            </a:r>
            <a:r>
              <a:rPr lang="ja-JP" altLang="en-US" dirty="0"/>
              <a:t>入院医療と外来医療の連携、地域における医療機関間の連携等を推進する観点から</a:t>
            </a:r>
            <a:r>
              <a:rPr lang="ja-JP" altLang="en-US" dirty="0" smtClean="0"/>
              <a:t>、</a:t>
            </a:r>
            <a:endParaRPr lang="en-US" altLang="ja-JP" dirty="0" smtClean="0"/>
          </a:p>
          <a:p>
            <a:r>
              <a:rPr lang="ja-JP" altLang="en-US" dirty="0" smtClean="0"/>
              <a:t>外来</a:t>
            </a:r>
            <a:r>
              <a:rPr lang="ja-JP" altLang="en-US" dirty="0"/>
              <a:t>における相談・連携担当者が、入院が決まっている患者に対して、入院前から様々</a:t>
            </a:r>
            <a:r>
              <a:rPr lang="ja-JP" altLang="en-US" dirty="0" smtClean="0"/>
              <a:t>な</a:t>
            </a:r>
            <a:endParaRPr lang="en-US" altLang="ja-JP" dirty="0" smtClean="0"/>
          </a:p>
          <a:p>
            <a:r>
              <a:rPr lang="ja-JP" altLang="en-US" dirty="0" smtClean="0"/>
              <a:t>支援を</a:t>
            </a:r>
            <a:r>
              <a:rPr lang="ja-JP" altLang="en-US" dirty="0"/>
              <a:t>行う取り組みについて、評価</a:t>
            </a:r>
            <a:r>
              <a:rPr lang="ja-JP" altLang="en-US" dirty="0" smtClean="0"/>
              <a:t>を行う。</a:t>
            </a:r>
            <a:endParaRPr lang="en-US" altLang="ja-JP" dirty="0" smtClean="0"/>
          </a:p>
          <a:p>
            <a:endParaRPr kumimoji="1" lang="en-US" altLang="ja-JP" dirty="0"/>
          </a:p>
          <a:p>
            <a:r>
              <a:rPr lang="ja-JP" altLang="en-US" dirty="0" smtClean="0"/>
              <a:t>②</a:t>
            </a:r>
            <a:r>
              <a:rPr lang="ja-JP" altLang="en-US" dirty="0"/>
              <a:t>病床規模別の担当者の配置状況を踏まえ、中小病院を主な対象と</a:t>
            </a:r>
            <a:r>
              <a:rPr lang="ja-JP" altLang="en-US" dirty="0" smtClean="0"/>
              <a:t>した、診療報酬</a:t>
            </a:r>
            <a:endParaRPr lang="en-US" altLang="ja-JP" dirty="0" smtClean="0"/>
          </a:p>
          <a:p>
            <a:r>
              <a:rPr lang="ja-JP" altLang="en-US" dirty="0" smtClean="0"/>
              <a:t>項目について検討する。</a:t>
            </a:r>
            <a:endParaRPr kumimoji="1" lang="ja-JP" altLang="en-US" dirty="0"/>
          </a:p>
        </p:txBody>
      </p:sp>
    </p:spTree>
    <p:extLst>
      <p:ext uri="{BB962C8B-B14F-4D97-AF65-F5344CB8AC3E}">
        <p14:creationId xmlns:p14="http://schemas.microsoft.com/office/powerpoint/2010/main" val="2977665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normAutofit/>
          </a:bodyPr>
          <a:lstStyle/>
          <a:p>
            <a:r>
              <a:rPr kumimoji="1" lang="ja-JP" altLang="en-US" dirty="0" smtClean="0"/>
              <a:t>３．診療報酬改定</a:t>
            </a:r>
            <a:endParaRPr kumimoji="1" lang="ja-JP" altLang="en-US" dirty="0"/>
          </a:p>
        </p:txBody>
      </p:sp>
      <p:sp>
        <p:nvSpPr>
          <p:cNvPr id="4" name="サブタイトル 3"/>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373143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主要項目の改定予測</a:t>
            </a:r>
            <a:r>
              <a:rPr lang="ja-JP" altLang="en-US" sz="2000" dirty="0" smtClean="0"/>
              <a:t>（入院料関連共通）</a:t>
            </a:r>
            <a:endParaRPr kumimoji="1" lang="ja-JP" altLang="en-US" sz="2000" dirty="0"/>
          </a:p>
        </p:txBody>
      </p:sp>
      <p:graphicFrame>
        <p:nvGraphicFramePr>
          <p:cNvPr id="3" name="表 2"/>
          <p:cNvGraphicFramePr>
            <a:graphicFrameLocks noGrp="1"/>
          </p:cNvGraphicFramePr>
          <p:nvPr>
            <p:extLst>
              <p:ext uri="{D42A27DB-BD31-4B8C-83A1-F6EECF244321}">
                <p14:modId xmlns:p14="http://schemas.microsoft.com/office/powerpoint/2010/main" val="2628066019"/>
              </p:ext>
            </p:extLst>
          </p:nvPr>
        </p:nvGraphicFramePr>
        <p:xfrm>
          <a:off x="251459" y="634422"/>
          <a:ext cx="8713078" cy="5775960"/>
        </p:xfrm>
        <a:graphic>
          <a:graphicData uri="http://schemas.openxmlformats.org/drawingml/2006/table">
            <a:tbl>
              <a:tblPr firstRow="1" bandRow="1">
                <a:tableStyleId>{5C22544A-7EE6-4342-B048-85BDC9FD1C3A}</a:tableStyleId>
              </a:tblPr>
              <a:tblGrid>
                <a:gridCol w="831684"/>
                <a:gridCol w="2225748"/>
                <a:gridCol w="3125419"/>
                <a:gridCol w="2530227"/>
              </a:tblGrid>
              <a:tr h="0">
                <a:tc>
                  <a:txBody>
                    <a:bodyPr/>
                    <a:lstStyle/>
                    <a:p>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900" dirty="0" smtClean="0"/>
                        <a:t>項目</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900" dirty="0" smtClean="0"/>
                        <a:t>改定前（現行）</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900" dirty="0" smtClean="0"/>
                        <a:t>改定後（予測）</a:t>
                      </a:r>
                      <a:endParaRPr kumimoji="1" lang="ja-JP" altLang="en-US" sz="900" b="0" dirty="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dirty="0" smtClean="0"/>
                        <a:t>A100</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t>・　急性期病棟の新たな考え方</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t>・</a:t>
                      </a:r>
                      <a:r>
                        <a:rPr lang="en-US" altLang="ja-JP" sz="900" dirty="0" smtClean="0"/>
                        <a:t>7</a:t>
                      </a:r>
                      <a:r>
                        <a:rPr lang="ja-JP" altLang="en-US" sz="900" dirty="0" smtClean="0"/>
                        <a:t>対</a:t>
                      </a:r>
                      <a:r>
                        <a:rPr lang="en-US" altLang="ja-JP" sz="900" dirty="0" smtClean="0"/>
                        <a:t>1</a:t>
                      </a:r>
                      <a:r>
                        <a:rPr lang="ja-JP" altLang="en-US" sz="900" dirty="0" smtClean="0"/>
                        <a:t>から</a:t>
                      </a:r>
                      <a:r>
                        <a:rPr lang="en-US" altLang="ja-JP" sz="900" dirty="0" smtClean="0"/>
                        <a:t>10</a:t>
                      </a:r>
                      <a:r>
                        <a:rPr lang="ja-JP" altLang="en-US" sz="900" dirty="0" smtClean="0"/>
                        <a:t>対</a:t>
                      </a:r>
                      <a:r>
                        <a:rPr lang="en-US" altLang="ja-JP" sz="900" dirty="0" smtClean="0"/>
                        <a:t>1</a:t>
                      </a:r>
                      <a:r>
                        <a:rPr lang="ja-JP" altLang="en-US" sz="900" dirty="0" smtClean="0"/>
                        <a:t>に移行する際に</a:t>
                      </a:r>
                      <a:r>
                        <a:rPr lang="en-US" altLang="ja-JP" sz="900" dirty="0" smtClean="0"/>
                        <a:t>10</a:t>
                      </a:r>
                      <a:r>
                        <a:rPr lang="ja-JP" altLang="en-US" sz="900" dirty="0" smtClean="0"/>
                        <a:t>対</a:t>
                      </a:r>
                      <a:r>
                        <a:rPr lang="en-US" altLang="ja-JP" sz="900" dirty="0" smtClean="0"/>
                        <a:t>1</a:t>
                      </a:r>
                      <a:r>
                        <a:rPr lang="ja-JP" altLang="en-US" sz="900" dirty="0" smtClean="0"/>
                        <a:t>移行時の看護必要度加算を</a:t>
                      </a:r>
                      <a:r>
                        <a:rPr lang="en-US" altLang="ja-JP" sz="900" dirty="0" smtClean="0"/>
                        <a:t>24%</a:t>
                      </a:r>
                      <a:r>
                        <a:rPr lang="ja-JP" altLang="en-US" sz="900" dirty="0" smtClean="0"/>
                        <a:t>以上としても、約</a:t>
                      </a:r>
                      <a:r>
                        <a:rPr lang="en-US" altLang="ja-JP" sz="900" dirty="0" smtClean="0"/>
                        <a:t>1.2</a:t>
                      </a:r>
                      <a:r>
                        <a:rPr lang="ja-JP" altLang="en-US" sz="900" dirty="0" smtClean="0"/>
                        <a:t>億円の減収となるため移行が進まない。</a:t>
                      </a:r>
                      <a:endParaRPr lang="en-US" altLang="ja-JP" sz="900" dirty="0" smtClean="0"/>
                    </a:p>
                    <a:p>
                      <a:r>
                        <a:rPr lang="ja-JP" altLang="en-US" sz="900" dirty="0" smtClean="0"/>
                        <a:t>・</a:t>
                      </a:r>
                      <a:r>
                        <a:rPr lang="en-US" altLang="ja-JP" sz="900" dirty="0" smtClean="0"/>
                        <a:t>7</a:t>
                      </a:r>
                      <a:r>
                        <a:rPr lang="ja-JP" altLang="en-US" sz="900" dirty="0" smtClean="0"/>
                        <a:t>対</a:t>
                      </a:r>
                      <a:r>
                        <a:rPr lang="en-US" altLang="ja-JP" sz="900" dirty="0" smtClean="0"/>
                        <a:t>1</a:t>
                      </a:r>
                      <a:r>
                        <a:rPr lang="ja-JP" altLang="en-US" sz="900" dirty="0" smtClean="0"/>
                        <a:t>の届出病棟群の中で、全ての病棟に均一に重症者が存在する訳では無く、病棟によって重症者の割合や傾斜配置により、看護師数も違いがある。</a:t>
                      </a:r>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dirty="0" smtClean="0"/>
                        <a:t>・</a:t>
                      </a:r>
                      <a:r>
                        <a:rPr lang="en-US" altLang="ja-JP" sz="900" dirty="0" smtClean="0"/>
                        <a:t>7</a:t>
                      </a:r>
                      <a:r>
                        <a:rPr lang="ja-JP" altLang="en-US" sz="900" dirty="0" smtClean="0"/>
                        <a:t>対</a:t>
                      </a:r>
                      <a:r>
                        <a:rPr lang="en-US" altLang="ja-JP" sz="900" u="none" dirty="0" smtClean="0"/>
                        <a:t>1</a:t>
                      </a:r>
                      <a:r>
                        <a:rPr lang="ja-JP" altLang="en-US" sz="900" u="none" dirty="0" smtClean="0"/>
                        <a:t>と</a:t>
                      </a:r>
                      <a:r>
                        <a:rPr lang="en-US" altLang="ja-JP" sz="900" u="none" dirty="0" smtClean="0"/>
                        <a:t>10</a:t>
                      </a:r>
                      <a:r>
                        <a:rPr lang="ja-JP" altLang="en-US" sz="900" u="none" dirty="0" smtClean="0"/>
                        <a:t>対</a:t>
                      </a:r>
                      <a:r>
                        <a:rPr lang="en-US" altLang="ja-JP" sz="900" u="none" dirty="0" smtClean="0"/>
                        <a:t>1</a:t>
                      </a:r>
                      <a:r>
                        <a:rPr lang="ja-JP" altLang="en-US" sz="900" u="none" dirty="0" smtClean="0"/>
                        <a:t>との間に中間的な病棟区分を新設し、診療実績に応じた点数区分を設ける。</a:t>
                      </a:r>
                      <a:endParaRPr lang="en-US" altLang="ja-JP" sz="900" u="none" dirty="0" smtClean="0"/>
                    </a:p>
                    <a:p>
                      <a:r>
                        <a:rPr lang="ja-JP" altLang="en-US" sz="900" u="none" dirty="0" smtClean="0"/>
                        <a:t>・</a:t>
                      </a:r>
                      <a:r>
                        <a:rPr lang="en-US" altLang="ja-JP" sz="900" u="none" dirty="0" smtClean="0"/>
                        <a:t>10</a:t>
                      </a:r>
                      <a:r>
                        <a:rPr lang="ja-JP" altLang="en-US" sz="900" u="none" dirty="0" smtClean="0"/>
                        <a:t>対</a:t>
                      </a:r>
                      <a:r>
                        <a:rPr lang="en-US" altLang="ja-JP" sz="900" u="none" dirty="0" smtClean="0"/>
                        <a:t>1</a:t>
                      </a:r>
                      <a:r>
                        <a:rPr lang="ja-JP" altLang="en-US" sz="900" u="none" dirty="0" smtClean="0"/>
                        <a:t>～</a:t>
                      </a:r>
                      <a:r>
                        <a:rPr lang="en-US" altLang="ja-JP" sz="900" u="none" dirty="0" smtClean="0"/>
                        <a:t>7</a:t>
                      </a:r>
                      <a:r>
                        <a:rPr lang="ja-JP" altLang="en-US" sz="900" u="none" dirty="0" smtClean="0"/>
                        <a:t>対</a:t>
                      </a:r>
                      <a:r>
                        <a:rPr lang="en-US" altLang="ja-JP" sz="900" u="none" dirty="0" smtClean="0"/>
                        <a:t>1</a:t>
                      </a:r>
                      <a:r>
                        <a:rPr lang="ja-JP" altLang="en-US" sz="900" u="none" dirty="0" smtClean="0"/>
                        <a:t>を</a:t>
                      </a:r>
                      <a:r>
                        <a:rPr lang="en-US" altLang="ja-JP" sz="900" u="none" dirty="0" smtClean="0"/>
                        <a:t>7</a:t>
                      </a:r>
                      <a:r>
                        <a:rPr lang="ja-JP" altLang="en-US" sz="900" u="none" dirty="0" smtClean="0"/>
                        <a:t>段階に区分し、診療実績（看護必要度）に応じて点数区分を段階的な形式とする。</a:t>
                      </a:r>
                      <a:endParaRPr lang="en-US" altLang="ja-JP" sz="900" u="none" dirty="0" smtClean="0"/>
                    </a:p>
                    <a:p>
                      <a:r>
                        <a:rPr lang="ja-JP" altLang="en-US" sz="900" u="none" dirty="0" smtClean="0"/>
                        <a:t>・一番高い区分は、現行の</a:t>
                      </a:r>
                      <a:r>
                        <a:rPr lang="en-US" altLang="ja-JP" sz="900" u="none" dirty="0" smtClean="0"/>
                        <a:t>7</a:t>
                      </a:r>
                      <a:r>
                        <a:rPr lang="ja-JP" altLang="en-US" sz="900" u="none" dirty="0" smtClean="0"/>
                        <a:t>対</a:t>
                      </a:r>
                      <a:r>
                        <a:rPr lang="en-US" altLang="ja-JP" sz="900" u="none" dirty="0" smtClean="0"/>
                        <a:t>1</a:t>
                      </a:r>
                      <a:r>
                        <a:rPr lang="ja-JP" altLang="en-US" sz="900" u="none" dirty="0" smtClean="0"/>
                        <a:t>を想定する。</a:t>
                      </a:r>
                      <a:endParaRPr lang="en-US" altLang="ja-JP" sz="900" u="none" dirty="0" smtClean="0"/>
                    </a:p>
                    <a:p>
                      <a:r>
                        <a:rPr lang="ja-JP" altLang="en-US" sz="900" u="none" dirty="0" smtClean="0"/>
                        <a:t>・届出は、中医協資料からも「管理単位」となっているため、従来の届出単位が踏襲されそう。</a:t>
                      </a:r>
                      <a:endParaRPr lang="en-US" altLang="ja-JP" sz="900" u="none" dirty="0" smtClean="0">
                        <a:solidFill>
                          <a:schemeClr val="tx1"/>
                        </a:solidFill>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dirty="0" smtClean="0"/>
                        <a:t>A100</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t>・</a:t>
                      </a:r>
                      <a:r>
                        <a:rPr lang="en-US" altLang="ja-JP" sz="900" dirty="0" smtClean="0"/>
                        <a:t>7</a:t>
                      </a:r>
                      <a:r>
                        <a:rPr lang="ja-JP" altLang="en-US" sz="900" dirty="0" smtClean="0"/>
                        <a:t>対</a:t>
                      </a:r>
                      <a:r>
                        <a:rPr lang="en-US" altLang="ja-JP" sz="900" dirty="0" smtClean="0"/>
                        <a:t>1</a:t>
                      </a:r>
                      <a:r>
                        <a:rPr lang="ja-JP" altLang="en-US" sz="900" dirty="0" smtClean="0"/>
                        <a:t>入院基本料</a:t>
                      </a:r>
                      <a:endParaRPr lang="en-US" altLang="ja-JP" sz="900" dirty="0" smtClean="0"/>
                    </a:p>
                    <a:p>
                      <a:r>
                        <a:rPr lang="ja-JP" altLang="en-US" sz="900" dirty="0" smtClean="0"/>
                        <a:t>・地域包括ケア病棟</a:t>
                      </a:r>
                      <a:endParaRPr lang="en-US" altLang="ja-JP" sz="900" dirty="0" smtClean="0"/>
                    </a:p>
                    <a:p>
                      <a:r>
                        <a:rPr lang="ja-JP" altLang="en-US" sz="900" dirty="0" smtClean="0"/>
                        <a:t>・回復期リハビリテーション病棟</a:t>
                      </a:r>
                      <a:endParaRPr lang="en-US" altLang="ja-JP" sz="900" dirty="0" smtClean="0"/>
                    </a:p>
                    <a:p>
                      <a:r>
                        <a:rPr lang="ja-JP" altLang="en-US" sz="900" dirty="0" smtClean="0"/>
                        <a:t>在宅復帰率</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t>・それぞれの在宅復帰率計算の分子の要素が違う</a:t>
                      </a:r>
                      <a:endParaRPr lang="en-US" altLang="ja-JP" sz="900" dirty="0" smtClean="0"/>
                    </a:p>
                    <a:p>
                      <a:r>
                        <a:rPr lang="ja-JP" altLang="en-US" sz="900" dirty="0" smtClean="0"/>
                        <a:t>・在宅移行強化加算算定の病棟も含まれるが、</a:t>
                      </a:r>
                      <a:endParaRPr lang="en-US" altLang="ja-JP" sz="900" dirty="0" smtClean="0"/>
                    </a:p>
                    <a:p>
                      <a:r>
                        <a:rPr lang="ja-JP" altLang="en-US" sz="900" dirty="0" smtClean="0"/>
                        <a:t>　必ずしも全員が在宅に移行していない。</a:t>
                      </a:r>
                      <a:endParaRPr lang="en-US" altLang="ja-JP" sz="900" dirty="0" smtClean="0"/>
                    </a:p>
                    <a:p>
                      <a:endParaRPr lang="en-US" altLang="ja-JP" sz="900" dirty="0" smtClean="0"/>
                    </a:p>
                    <a:p>
                      <a:r>
                        <a:rPr lang="ja-JP" altLang="en-US" sz="900" dirty="0" smtClean="0"/>
                        <a:t>・急性期の場合の再入院率などは評価していない。</a:t>
                      </a:r>
                      <a:endParaRPr lang="en-US" altLang="ja-JP" sz="900" dirty="0" smtClean="0"/>
                    </a:p>
                    <a:p>
                      <a:r>
                        <a:rPr lang="ja-JP" altLang="en-US" sz="900" dirty="0" smtClean="0"/>
                        <a:t>　</a:t>
                      </a:r>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u="none" dirty="0" smtClean="0"/>
                        <a:t>・自院の他病棟への転棟患者は含まない。</a:t>
                      </a:r>
                      <a:endParaRPr lang="en-US" altLang="ja-JP" sz="900" u="none" dirty="0" smtClean="0"/>
                    </a:p>
                    <a:p>
                      <a:r>
                        <a:rPr lang="ja-JP" altLang="en-US" sz="900" u="none" dirty="0" smtClean="0"/>
                        <a:t>・在宅復帰機能強化加算有り以外の病棟も対象として含める（復帰先対象の拡大）</a:t>
                      </a:r>
                      <a:endParaRPr lang="en-US" altLang="ja-JP" sz="900" u="none" dirty="0" smtClean="0"/>
                    </a:p>
                    <a:p>
                      <a:r>
                        <a:rPr lang="ja-JP" altLang="en-US" sz="900" u="none" dirty="0" smtClean="0"/>
                        <a:t>・自宅等退院（自宅等退院率）と他院への退院転院（地域医療連携率）を分ける</a:t>
                      </a:r>
                      <a:endParaRPr lang="en-US" altLang="ja-JP" sz="900" u="none" dirty="0" smtClean="0"/>
                    </a:p>
                    <a:p>
                      <a:r>
                        <a:rPr lang="ja-JP" altLang="en-US" sz="900" u="none" dirty="0" smtClean="0"/>
                        <a:t>・介護医療院については継続検討。</a:t>
                      </a:r>
                      <a:endParaRPr lang="en-US" altLang="ja-JP" sz="900" u="none" dirty="0" smtClean="0"/>
                    </a:p>
                    <a:p>
                      <a:r>
                        <a:rPr lang="ja-JP" altLang="en-US" sz="900" u="none" dirty="0" smtClean="0"/>
                        <a:t>・地域包括ケア、回復リハ病棟は復帰率の基準を引上げる。</a:t>
                      </a:r>
                      <a:endParaRPr lang="en-US" altLang="ja-JP" sz="900" u="none" dirty="0" smtClean="0">
                        <a:solidFill>
                          <a:srgbClr val="00B050"/>
                        </a:solidFill>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dirty="0" smtClean="0"/>
                        <a:t>A101</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t>・療養病棟入院基本料２</a:t>
                      </a:r>
                      <a:endParaRPr lang="en-US" altLang="ja-JP" sz="900" dirty="0" smtClean="0"/>
                    </a:p>
                    <a:p>
                      <a:r>
                        <a:rPr lang="ja-JP" altLang="en-US" sz="900" dirty="0" smtClean="0"/>
                        <a:t>・介護療養病棟（介護）</a:t>
                      </a:r>
                      <a:endParaRPr lang="en-US" altLang="ja-JP" sz="900" dirty="0" smtClean="0"/>
                    </a:p>
                    <a:p>
                      <a:r>
                        <a:rPr lang="ja-JP" altLang="en-US" sz="900" dirty="0" smtClean="0"/>
                        <a:t>看護配置を満たさない療養病棟廃止関連</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t>・医療区分２，３の割合</a:t>
                      </a:r>
                      <a:r>
                        <a:rPr lang="en-US" altLang="ja-JP" sz="900" dirty="0" smtClean="0"/>
                        <a:t>5</a:t>
                      </a:r>
                      <a:r>
                        <a:rPr lang="ja-JP" altLang="en-US" sz="900" dirty="0" smtClean="0"/>
                        <a:t>割未満は</a:t>
                      </a:r>
                      <a:r>
                        <a:rPr lang="en-US" altLang="ja-JP" sz="900" dirty="0" smtClean="0"/>
                        <a:t>95%</a:t>
                      </a:r>
                      <a:r>
                        <a:rPr lang="ja-JP" altLang="en-US" sz="900" dirty="0" smtClean="0"/>
                        <a:t>算定</a:t>
                      </a:r>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u="sng" dirty="0" smtClean="0">
                          <a:solidFill>
                            <a:srgbClr val="FF0000"/>
                          </a:solidFill>
                        </a:rPr>
                        <a:t>・介護医療院への移行</a:t>
                      </a:r>
                      <a:endParaRPr lang="en-US" altLang="ja-JP" sz="900" u="sng" dirty="0" smtClean="0">
                        <a:solidFill>
                          <a:srgbClr val="FF0000"/>
                        </a:solidFill>
                      </a:endParaRPr>
                    </a:p>
                    <a:p>
                      <a:r>
                        <a:rPr lang="ja-JP" altLang="en-US" sz="900" u="sng" dirty="0" smtClean="0">
                          <a:solidFill>
                            <a:srgbClr val="FF0000"/>
                          </a:solidFill>
                        </a:rPr>
                        <a:t>・介護医療院への移行</a:t>
                      </a:r>
                      <a:endParaRPr lang="en-US" altLang="ja-JP" sz="900" u="sng" dirty="0" smtClean="0">
                        <a:solidFill>
                          <a:srgbClr val="FF0000"/>
                        </a:solidFill>
                      </a:endParaRPr>
                    </a:p>
                    <a:p>
                      <a:endParaRPr lang="en-US" altLang="ja-JP" sz="400" dirty="0" smtClean="0"/>
                    </a:p>
                    <a:p>
                      <a:r>
                        <a:rPr lang="en-US" altLang="ja-JP" sz="900" dirty="0" smtClean="0"/>
                        <a:t>※</a:t>
                      </a:r>
                      <a:r>
                        <a:rPr lang="ja-JP" altLang="en-US" sz="900" dirty="0" smtClean="0"/>
                        <a:t>療養２で区分</a:t>
                      </a:r>
                      <a:r>
                        <a:rPr lang="en-US" altLang="ja-JP" sz="900" dirty="0" smtClean="0"/>
                        <a:t>2,3</a:t>
                      </a:r>
                      <a:r>
                        <a:rPr lang="ja-JP" altLang="en-US" sz="900" dirty="0" smtClean="0"/>
                        <a:t>の患者</a:t>
                      </a:r>
                      <a:r>
                        <a:rPr lang="en-US" altLang="ja-JP" sz="900" dirty="0" smtClean="0"/>
                        <a:t>5</a:t>
                      </a:r>
                      <a:r>
                        <a:rPr lang="ja-JP" altLang="en-US" sz="900" dirty="0" smtClean="0"/>
                        <a:t>割以上の場合の</a:t>
                      </a:r>
                      <a:r>
                        <a:rPr lang="en-US" altLang="ja-JP" sz="900" dirty="0" smtClean="0"/>
                        <a:t>2018</a:t>
                      </a:r>
                      <a:r>
                        <a:rPr lang="ja-JP" altLang="en-US" sz="900" dirty="0" smtClean="0"/>
                        <a:t>年度以降の在り方は議論中。</a:t>
                      </a:r>
                      <a:endParaRPr lang="ja-JP" altLang="en-US" sz="900" dirty="0">
                        <a:solidFill>
                          <a:srgbClr val="0070C0"/>
                        </a:solidFill>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dirty="0" smtClean="0"/>
                        <a:t>A101</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t>・療養病棟入院基本料</a:t>
                      </a:r>
                      <a:endParaRPr lang="en-US" altLang="ja-JP" sz="900" dirty="0" smtClean="0"/>
                    </a:p>
                    <a:p>
                      <a:r>
                        <a:rPr lang="ja-JP" altLang="en-US" sz="900" dirty="0" smtClean="0"/>
                        <a:t>データ提出加算</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t>・データ提出加算のデータ項目は急性期用に作成されたもので、慢性期特有の「ケア時間」などは入っていない。</a:t>
                      </a:r>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dirty="0" smtClean="0"/>
                        <a:t>・療養病棟入院基本料におけるデータ提出加算のデータ項目について</a:t>
                      </a:r>
                      <a:r>
                        <a:rPr lang="ja-JP" altLang="en-US" sz="900" dirty="0" smtClean="0">
                          <a:solidFill>
                            <a:srgbClr val="FF0000"/>
                          </a:solidFill>
                        </a:rPr>
                        <a:t>、</a:t>
                      </a:r>
                      <a:r>
                        <a:rPr lang="ja-JP" altLang="en-US" sz="900" u="sng" dirty="0" smtClean="0">
                          <a:solidFill>
                            <a:srgbClr val="FF0000"/>
                          </a:solidFill>
                        </a:rPr>
                        <a:t>ケア関連等、データの見直し</a:t>
                      </a:r>
                      <a:r>
                        <a:rPr lang="ja-JP" altLang="en-US" sz="900" dirty="0" smtClean="0"/>
                        <a:t>を行う。</a:t>
                      </a:r>
                      <a:endParaRPr lang="en-US" altLang="ja-JP" sz="900" dirty="0" smtClean="0">
                        <a:latin typeface="メイリオ" panose="020B0604030504040204" pitchFamily="50" charset="-128"/>
                        <a:ea typeface="メイリオ" panose="020B0604030504040204" pitchFamily="50" charset="-128"/>
                      </a:endParaRPr>
                    </a:p>
                  </a:txBody>
                  <a:tcPr/>
                </a:tc>
              </a:tr>
              <a:tr h="0">
                <a:tc>
                  <a:txBody>
                    <a:bodyPr/>
                    <a:lstStyle/>
                    <a:p>
                      <a:r>
                        <a:rPr kumimoji="1" lang="ja-JP" altLang="en-US" sz="900" dirty="0" smtClean="0"/>
                        <a:t>共通</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t>・</a:t>
                      </a:r>
                      <a:r>
                        <a:rPr lang="en-US" altLang="ja-JP" sz="900" dirty="0" smtClean="0"/>
                        <a:t>180</a:t>
                      </a:r>
                      <a:r>
                        <a:rPr lang="ja-JP" altLang="en-US" sz="900" dirty="0" smtClean="0"/>
                        <a:t>日超え入院の入院料算定</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t>・選定療養の類型として、「入院期間が</a:t>
                      </a:r>
                      <a:r>
                        <a:rPr lang="en-US" altLang="ja-JP" sz="900" dirty="0" smtClean="0"/>
                        <a:t>180 </a:t>
                      </a:r>
                      <a:r>
                        <a:rPr lang="ja-JP" altLang="en-US" sz="900" dirty="0" smtClean="0"/>
                        <a:t>日を超えた日以後の入院及びその療養に伴う世話その他の看護」が定められており、一般病棟入院基本料等について、その費用を患者から徴収することができる。</a:t>
                      </a:r>
                      <a:endParaRPr lang="en-US" altLang="ja-JP" sz="900" dirty="0" smtClean="0"/>
                    </a:p>
                    <a:p>
                      <a:endParaRPr lang="en-US" altLang="ja-JP" sz="9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t>・重度の肢体不自由者等</a:t>
                      </a:r>
                      <a:r>
                        <a:rPr lang="en-US" altLang="ja-JP" sz="900" dirty="0" smtClean="0"/>
                        <a:t>17 </a:t>
                      </a:r>
                      <a:r>
                        <a:rPr lang="ja-JP" altLang="en-US" sz="900" dirty="0" smtClean="0"/>
                        <a:t>類型の状態にある患者については、制度の趣旨にそぐわないものとして、費用の徴収を禁止している。</a:t>
                      </a:r>
                      <a:endParaRPr lang="en-US" altLang="ja-JP" sz="900" dirty="0" smtClean="0"/>
                    </a:p>
                    <a:p>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endParaRPr lang="en-US" altLang="ja-JP" sz="900" dirty="0" smtClean="0"/>
                    </a:p>
                    <a:p>
                      <a:endParaRPr lang="en-US" altLang="ja-JP" sz="900" dirty="0" smtClean="0"/>
                    </a:p>
                    <a:p>
                      <a:endParaRPr lang="en-US" altLang="ja-JP" sz="900" dirty="0" smtClean="0"/>
                    </a:p>
                    <a:p>
                      <a:endParaRPr lang="en-US" altLang="ja-JP" sz="900" dirty="0" smtClean="0"/>
                    </a:p>
                    <a:p>
                      <a:endParaRPr lang="en-US" altLang="ja-JP" sz="900" dirty="0" smtClean="0"/>
                    </a:p>
                    <a:p>
                      <a:r>
                        <a:rPr lang="ja-JP" altLang="en-US" sz="900" dirty="0" smtClean="0">
                          <a:solidFill>
                            <a:srgbClr val="FF0000"/>
                          </a:solidFill>
                        </a:rPr>
                        <a:t>・</a:t>
                      </a:r>
                      <a:r>
                        <a:rPr lang="ja-JP" altLang="en-US" sz="900" u="sng" dirty="0" smtClean="0">
                          <a:solidFill>
                            <a:srgbClr val="FF0000"/>
                          </a:solidFill>
                        </a:rPr>
                        <a:t>造血幹細胞移植後又は臓器移植後の拒絶反応に対する治療を実施している患者についても、費用の徴収を禁止する対象</a:t>
                      </a:r>
                      <a:r>
                        <a:rPr lang="ja-JP" altLang="en-US" sz="900" dirty="0" smtClean="0">
                          <a:solidFill>
                            <a:srgbClr val="FF0000"/>
                          </a:solidFill>
                        </a:rPr>
                        <a:t>とする。</a:t>
                      </a:r>
                      <a:endParaRPr lang="ja-JP" altLang="en-US" sz="900" dirty="0">
                        <a:solidFill>
                          <a:srgbClr val="FF0000"/>
                        </a:solidFill>
                        <a:latin typeface="メイリオ" panose="020B0604030504040204" pitchFamily="50" charset="-128"/>
                        <a:ea typeface="メイリオ" panose="020B0604030504040204" pitchFamily="50" charset="-128"/>
                      </a:endParaRPr>
                    </a:p>
                  </a:txBody>
                  <a:tcPr/>
                </a:tc>
              </a:tr>
              <a:tr h="0">
                <a:tc>
                  <a:txBody>
                    <a:bodyPr/>
                    <a:lstStyle/>
                    <a:p>
                      <a:r>
                        <a:rPr kumimoji="1" lang="ja-JP" altLang="en-US" sz="900" dirty="0" smtClean="0"/>
                        <a:t>共通</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t>・入院診療計画書</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t>・入力の手間が事務負担となっている（医師事務負担）。</a:t>
                      </a:r>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dirty="0" smtClean="0">
                          <a:solidFill>
                            <a:srgbClr val="FF0000"/>
                          </a:solidFill>
                        </a:rPr>
                        <a:t>・</a:t>
                      </a:r>
                      <a:r>
                        <a:rPr lang="ja-JP" altLang="en-US" sz="900" u="sng" dirty="0" smtClean="0">
                          <a:solidFill>
                            <a:srgbClr val="FF0000"/>
                          </a:solidFill>
                        </a:rPr>
                        <a:t>様式に記載を求めている診療情報は、診療録等に既に記載されているものもあるため、診療録等において既に得られる情報（例えば電子カルテ等）は簡略化する</a:t>
                      </a:r>
                      <a:r>
                        <a:rPr lang="ja-JP" altLang="en-US" sz="900" dirty="0" smtClean="0">
                          <a:solidFill>
                            <a:srgbClr val="FF0000"/>
                          </a:solidFill>
                        </a:rPr>
                        <a:t>。</a:t>
                      </a:r>
                      <a:endParaRPr lang="en-US" altLang="ja-JP" sz="900" dirty="0" smtClean="0">
                        <a:solidFill>
                          <a:srgbClr val="FF0000"/>
                        </a:solidFill>
                      </a:endParaRPr>
                    </a:p>
                    <a:p>
                      <a:endParaRPr lang="en-US" altLang="ja-JP" sz="900" dirty="0" smtClean="0"/>
                    </a:p>
                  </a:txBody>
                  <a:tcPr/>
                </a:tc>
              </a:tr>
            </a:tbl>
          </a:graphicData>
        </a:graphic>
      </p:graphicFrame>
      <p:sp>
        <p:nvSpPr>
          <p:cNvPr id="4" name="スライド番号プレースホルダー 3"/>
          <p:cNvSpPr>
            <a:spLocks noGrp="1"/>
          </p:cNvSpPr>
          <p:nvPr>
            <p:ph type="sldNum" sz="quarter" idx="12"/>
          </p:nvPr>
        </p:nvSpPr>
        <p:spPr/>
        <p:txBody>
          <a:bodyPr/>
          <a:lstStyle/>
          <a:p>
            <a:fld id="{6B36F8E1-7DB6-406F-BD5C-6442B8C3131F}" type="slidenum">
              <a:rPr lang="ja-JP" altLang="en-US" smtClean="0">
                <a:solidFill>
                  <a:schemeClr val="tx1"/>
                </a:solidFill>
              </a:rPr>
              <a:pPr/>
              <a:t>33</a:t>
            </a:fld>
            <a:endParaRPr lang="ja-JP" altLang="en-US" dirty="0">
              <a:solidFill>
                <a:schemeClr val="tx1"/>
              </a:solidFill>
            </a:endParaRPr>
          </a:p>
        </p:txBody>
      </p:sp>
      <p:sp>
        <p:nvSpPr>
          <p:cNvPr id="5" name="円/楕円 4"/>
          <p:cNvSpPr/>
          <p:nvPr/>
        </p:nvSpPr>
        <p:spPr>
          <a:xfrm>
            <a:off x="19664" y="2267676"/>
            <a:ext cx="187037" cy="187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9664" y="3953908"/>
            <a:ext cx="187037" cy="187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046389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主要項目の改定予測</a:t>
            </a:r>
            <a:r>
              <a:rPr lang="ja-JP" altLang="en-US" sz="2000" dirty="0" smtClean="0"/>
              <a:t>（特定入院料関連）</a:t>
            </a:r>
            <a:endParaRPr kumimoji="1" lang="ja-JP" altLang="en-US" sz="2000" dirty="0"/>
          </a:p>
        </p:txBody>
      </p:sp>
      <p:graphicFrame>
        <p:nvGraphicFramePr>
          <p:cNvPr id="3" name="表 2"/>
          <p:cNvGraphicFramePr>
            <a:graphicFrameLocks noGrp="1"/>
          </p:cNvGraphicFramePr>
          <p:nvPr>
            <p:extLst/>
          </p:nvPr>
        </p:nvGraphicFramePr>
        <p:xfrm>
          <a:off x="251459" y="634422"/>
          <a:ext cx="8713078" cy="3931920"/>
        </p:xfrm>
        <a:graphic>
          <a:graphicData uri="http://schemas.openxmlformats.org/drawingml/2006/table">
            <a:tbl>
              <a:tblPr firstRow="1" bandRow="1">
                <a:tableStyleId>{5C22544A-7EE6-4342-B048-85BDC9FD1C3A}</a:tableStyleId>
              </a:tblPr>
              <a:tblGrid>
                <a:gridCol w="831684"/>
                <a:gridCol w="2225748"/>
                <a:gridCol w="3125419"/>
                <a:gridCol w="2530227"/>
              </a:tblGrid>
              <a:tr h="0">
                <a:tc>
                  <a:txBody>
                    <a:bodyPr/>
                    <a:lstStyle/>
                    <a:p>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900" dirty="0" smtClean="0"/>
                        <a:t>項目</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900" dirty="0" smtClean="0"/>
                        <a:t>改定前（現行）</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900" dirty="0" smtClean="0"/>
                        <a:t>改定後（予測）</a:t>
                      </a:r>
                      <a:endParaRPr kumimoji="1" lang="ja-JP" altLang="en-US" sz="900" b="0" dirty="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dirty="0" smtClean="0"/>
                        <a:t>A300</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t>・救命救急入院料　注４</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t>・注４加算　</a:t>
                      </a:r>
                      <a:r>
                        <a:rPr lang="ja-JP" altLang="en-US" sz="900" baseline="0" dirty="0" smtClean="0"/>
                        <a:t> 新評価基準の救命救急センターの評価基準に基づく評価が充実段階</a:t>
                      </a:r>
                      <a:r>
                        <a:rPr lang="en-US" altLang="ja-JP" sz="900" baseline="0" dirty="0" smtClean="0"/>
                        <a:t>B</a:t>
                      </a:r>
                      <a:r>
                        <a:rPr lang="ja-JP" altLang="en-US" sz="900" baseline="0" dirty="0" smtClean="0"/>
                        <a:t>である。</a:t>
                      </a:r>
                      <a:endParaRPr lang="en-US" altLang="ja-JP" sz="900" baseline="0" dirty="0" smtClean="0"/>
                    </a:p>
                    <a:p>
                      <a:endParaRPr lang="en-US" altLang="ja-JP" sz="900" dirty="0" smtClean="0"/>
                    </a:p>
                    <a:p>
                      <a:r>
                        <a:rPr lang="ja-JP" altLang="en-US" sz="900" dirty="0" smtClean="0"/>
                        <a:t>・救命救急センターの充実段階評価の見直しが予定されている。</a:t>
                      </a:r>
                      <a:endParaRPr lang="en-US" altLang="ja-JP" sz="900" dirty="0" smtClean="0"/>
                    </a:p>
                    <a:p>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dirty="0" smtClean="0"/>
                        <a:t>・救命救急センターの評価の見直しに合わせて</a:t>
                      </a:r>
                      <a:r>
                        <a:rPr lang="ja-JP" altLang="en-US" sz="900" u="sng" dirty="0" smtClean="0">
                          <a:solidFill>
                            <a:srgbClr val="FF0000"/>
                          </a:solidFill>
                        </a:rPr>
                        <a:t>充実度段階に関する加算の基準を変更</a:t>
                      </a:r>
                      <a:r>
                        <a:rPr lang="ja-JP" altLang="en-US" sz="900" dirty="0" smtClean="0"/>
                        <a:t>する。</a:t>
                      </a:r>
                      <a:endParaRPr lang="en-US" altLang="ja-JP" sz="900" dirty="0" smtClean="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dirty="0" smtClean="0"/>
                        <a:t>A300</a:t>
                      </a:r>
                    </a:p>
                    <a:p>
                      <a:r>
                        <a:rPr kumimoji="1" lang="en-US" altLang="ja-JP" sz="900" dirty="0" smtClean="0"/>
                        <a:t>A301-3</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t>・救命救急入院料１，３</a:t>
                      </a:r>
                      <a:endParaRPr lang="en-US" altLang="ja-JP" sz="900" dirty="0" smtClean="0"/>
                    </a:p>
                    <a:p>
                      <a:r>
                        <a:rPr lang="ja-JP" altLang="en-US" sz="900" dirty="0" smtClean="0"/>
                        <a:t>・脳卒中ケアユニット入院管理料</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t>・重症度、医療・看護必要度の測定対象、要件となっていない。</a:t>
                      </a:r>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dirty="0" smtClean="0"/>
                        <a:t>・重要度、医療・看護必要度を要件として追加する。</a:t>
                      </a:r>
                      <a:endParaRPr lang="en-US" altLang="ja-JP" sz="900" dirty="0" smtClean="0"/>
                    </a:p>
                    <a:p>
                      <a:endParaRPr lang="en-US" altLang="ja-JP" sz="900" dirty="0" smtClean="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dirty="0" smtClean="0"/>
                        <a:t>A301</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t>・特定集中治療室管理料</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t>・医師が常時勤務していること。</a:t>
                      </a:r>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dirty="0" smtClean="0"/>
                        <a:t>・</a:t>
                      </a:r>
                      <a:r>
                        <a:rPr lang="en-US" altLang="ja-JP" sz="900" u="sng" dirty="0" smtClean="0">
                          <a:solidFill>
                            <a:srgbClr val="FF0000"/>
                          </a:solidFill>
                        </a:rPr>
                        <a:t>ICU</a:t>
                      </a:r>
                      <a:r>
                        <a:rPr lang="ja-JP" altLang="en-US" sz="900" u="sng" dirty="0" smtClean="0">
                          <a:solidFill>
                            <a:srgbClr val="FF0000"/>
                          </a:solidFill>
                        </a:rPr>
                        <a:t>に入室する重症者については、一定の条件下で、</a:t>
                      </a:r>
                      <a:r>
                        <a:rPr lang="en-US" altLang="ja-JP" sz="900" u="sng" dirty="0" smtClean="0">
                          <a:solidFill>
                            <a:srgbClr val="FF0000"/>
                          </a:solidFill>
                        </a:rPr>
                        <a:t>ICU</a:t>
                      </a:r>
                      <a:r>
                        <a:rPr lang="ja-JP" altLang="en-US" sz="900" u="sng" dirty="0" smtClean="0">
                          <a:solidFill>
                            <a:srgbClr val="FF0000"/>
                          </a:solidFill>
                        </a:rPr>
                        <a:t>に入室する重症患者に対して入室前から診療を行うことを可能とする。</a:t>
                      </a:r>
                      <a:endParaRPr lang="en-US" altLang="ja-JP" sz="900" u="sng" dirty="0" smtClean="0">
                        <a:solidFill>
                          <a:srgbClr val="FF0000"/>
                        </a:solidFill>
                      </a:endParaRPr>
                    </a:p>
                    <a:p>
                      <a:endParaRPr lang="en-US" altLang="ja-JP" sz="900" dirty="0" smtClean="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dirty="0" smtClean="0"/>
                        <a:t>A301</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t>・特定集中治療室管理料</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t>（新設　早期離床の評価）</a:t>
                      </a:r>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dirty="0" smtClean="0"/>
                        <a:t>・早期離床を促す観点から、理学療法＋</a:t>
                      </a:r>
                      <a:r>
                        <a:rPr lang="en-US" altLang="ja-JP" sz="900" dirty="0" smtClean="0"/>
                        <a:t>MT</a:t>
                      </a:r>
                      <a:r>
                        <a:rPr lang="ja-JP" altLang="en-US" sz="900" dirty="0" smtClean="0"/>
                        <a:t>（離床チーム：看護師、看護補助者、</a:t>
                      </a:r>
                      <a:r>
                        <a:rPr lang="en-US" altLang="ja-JP" sz="900" dirty="0" smtClean="0"/>
                        <a:t>PT</a:t>
                      </a:r>
                      <a:r>
                        <a:rPr lang="ja-JP" altLang="en-US" sz="900" dirty="0" smtClean="0"/>
                        <a:t>）の取組みについて加算等を新設する。</a:t>
                      </a:r>
                      <a:endParaRPr lang="en-US" altLang="ja-JP" sz="900" dirty="0" smtClean="0"/>
                    </a:p>
                    <a:p>
                      <a:endParaRPr lang="en-US" altLang="ja-JP" sz="900" dirty="0" smtClean="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dirty="0" smtClean="0"/>
                        <a:t>A301</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t>・特定集中治療室管理料</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t>・認定看護師（集中ケア）／専門看護師（急性・重症患者看護）の配置数が</a:t>
                      </a:r>
                      <a:r>
                        <a:rPr lang="en-US" altLang="ja-JP" sz="900" dirty="0" smtClean="0"/>
                        <a:t>1</a:t>
                      </a:r>
                      <a:r>
                        <a:rPr lang="ja-JP" altLang="en-US" sz="900" dirty="0" smtClean="0"/>
                        <a:t>名増えると死亡率が</a:t>
                      </a:r>
                      <a:r>
                        <a:rPr lang="en-US" altLang="ja-JP" sz="900" dirty="0" smtClean="0"/>
                        <a:t>3%</a:t>
                      </a:r>
                      <a:r>
                        <a:rPr lang="ja-JP" altLang="en-US" sz="900" dirty="0" smtClean="0"/>
                        <a:t>低下する。</a:t>
                      </a:r>
                      <a:endParaRPr lang="en-US" altLang="ja-JP" sz="900" dirty="0" smtClean="0"/>
                    </a:p>
                    <a:p>
                      <a:r>
                        <a:rPr lang="ja-JP" altLang="en-US" sz="900" dirty="0" smtClean="0"/>
                        <a:t>・特定集中治療室管理料</a:t>
                      </a:r>
                      <a:r>
                        <a:rPr lang="en-US" altLang="ja-JP" sz="900" dirty="0" smtClean="0"/>
                        <a:t>1.2</a:t>
                      </a:r>
                      <a:r>
                        <a:rPr lang="ja-JP" altLang="en-US" sz="900" dirty="0" smtClean="0"/>
                        <a:t>の届出医療機関の</a:t>
                      </a:r>
                      <a:r>
                        <a:rPr lang="en-US" altLang="ja-JP" sz="900" dirty="0" smtClean="0"/>
                        <a:t>9</a:t>
                      </a:r>
                      <a:r>
                        <a:rPr lang="ja-JP" altLang="en-US" sz="900" dirty="0" smtClean="0"/>
                        <a:t>割以上に同看護師が所属している。</a:t>
                      </a:r>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u="none" dirty="0" smtClean="0"/>
                        <a:t>・特定集中治療室管理料１．２の施設基準として、認定看護師（集中ケア）または専門看護師（急性・重症患者看護）の配置を追加する。</a:t>
                      </a:r>
                      <a:endParaRPr lang="en-US" altLang="ja-JP" sz="900" u="none" dirty="0" smtClean="0"/>
                    </a:p>
                    <a:p>
                      <a:endParaRPr lang="en-US" altLang="ja-JP" sz="900" u="sng" dirty="0" smtClean="0">
                        <a:solidFill>
                          <a:srgbClr val="FF0000"/>
                        </a:solidFill>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dirty="0" smtClean="0"/>
                        <a:t>A301</a:t>
                      </a:r>
                    </a:p>
                    <a:p>
                      <a:r>
                        <a:rPr kumimoji="1" lang="en-US" altLang="ja-JP" sz="900" dirty="0" smtClean="0"/>
                        <a:t>A301-2</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t>・特定集中治療室管理料</a:t>
                      </a:r>
                      <a:endParaRPr lang="en-US" altLang="ja-JP" sz="900" dirty="0" smtClean="0"/>
                    </a:p>
                    <a:p>
                      <a:r>
                        <a:rPr lang="ja-JP" altLang="en-US" sz="900" dirty="0" smtClean="0"/>
                        <a:t>・ハイケアユニット入院管理料</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t>・治療室内に備える危惧・装備について、それぞれの施設基準を満たす必要がある。</a:t>
                      </a:r>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dirty="0" smtClean="0"/>
                        <a:t>・救急装置等の室内に備えるべきもの以外の器具・装備について共用を可能とする。</a:t>
                      </a:r>
                      <a:endParaRPr lang="en-US" altLang="ja-JP" sz="900" dirty="0" smtClean="0">
                        <a:latin typeface="メイリオ" panose="020B0604030504040204" pitchFamily="50" charset="-128"/>
                        <a:ea typeface="メイリオ" panose="020B0604030504040204" pitchFamily="50" charset="-128"/>
                      </a:endParaRPr>
                    </a:p>
                  </a:txBody>
                  <a:tcPr/>
                </a:tc>
              </a:tr>
            </a:tbl>
          </a:graphicData>
        </a:graphic>
      </p:graphicFrame>
      <p:sp>
        <p:nvSpPr>
          <p:cNvPr id="4" name="スライド番号プレースホルダー 3"/>
          <p:cNvSpPr>
            <a:spLocks noGrp="1"/>
          </p:cNvSpPr>
          <p:nvPr>
            <p:ph type="sldNum" sz="quarter" idx="12"/>
          </p:nvPr>
        </p:nvSpPr>
        <p:spPr/>
        <p:txBody>
          <a:bodyPr/>
          <a:lstStyle/>
          <a:p>
            <a:fld id="{6B36F8E1-7DB6-406F-BD5C-6442B8C3131F}" type="slidenum">
              <a:rPr lang="ja-JP" altLang="en-US" smtClean="0">
                <a:solidFill>
                  <a:schemeClr val="tx1"/>
                </a:solidFill>
              </a:rPr>
              <a:pPr/>
              <a:t>34</a:t>
            </a:fld>
            <a:endParaRPr lang="ja-JP" altLang="en-US" dirty="0">
              <a:solidFill>
                <a:schemeClr val="tx1"/>
              </a:solidFill>
            </a:endParaRPr>
          </a:p>
        </p:txBody>
      </p:sp>
    </p:spTree>
    <p:extLst>
      <p:ext uri="{BB962C8B-B14F-4D97-AF65-F5344CB8AC3E}">
        <p14:creationId xmlns:p14="http://schemas.microsoft.com/office/powerpoint/2010/main" val="42324153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主要項目の改定予測</a:t>
            </a:r>
            <a:r>
              <a:rPr lang="ja-JP" altLang="en-US" sz="2000" dirty="0" smtClean="0"/>
              <a:t>（特定入院料関連）</a:t>
            </a:r>
            <a:endParaRPr kumimoji="1" lang="ja-JP" altLang="en-US" sz="2000" dirty="0"/>
          </a:p>
        </p:txBody>
      </p:sp>
      <p:graphicFrame>
        <p:nvGraphicFramePr>
          <p:cNvPr id="3" name="表 2"/>
          <p:cNvGraphicFramePr>
            <a:graphicFrameLocks noGrp="1"/>
          </p:cNvGraphicFramePr>
          <p:nvPr>
            <p:extLst/>
          </p:nvPr>
        </p:nvGraphicFramePr>
        <p:xfrm>
          <a:off x="251459" y="634422"/>
          <a:ext cx="8713078" cy="5623560"/>
        </p:xfrm>
        <a:graphic>
          <a:graphicData uri="http://schemas.openxmlformats.org/drawingml/2006/table">
            <a:tbl>
              <a:tblPr firstRow="1" bandRow="1">
                <a:tableStyleId>{5C22544A-7EE6-4342-B048-85BDC9FD1C3A}</a:tableStyleId>
              </a:tblPr>
              <a:tblGrid>
                <a:gridCol w="831684"/>
                <a:gridCol w="2225748"/>
                <a:gridCol w="3125419"/>
                <a:gridCol w="2530227"/>
              </a:tblGrid>
              <a:tr h="0">
                <a:tc>
                  <a:txBody>
                    <a:bodyPr/>
                    <a:lstStyle/>
                    <a:p>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900" b="0" dirty="0" smtClean="0">
                          <a:latin typeface="メイリオ" panose="020B0604030504040204" pitchFamily="50" charset="-128"/>
                          <a:ea typeface="メイリオ" panose="020B0604030504040204" pitchFamily="50" charset="-128"/>
                        </a:rPr>
                        <a:t>項目</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900" b="0" dirty="0" smtClean="0">
                          <a:latin typeface="メイリオ" panose="020B0604030504040204" pitchFamily="50" charset="-128"/>
                          <a:ea typeface="メイリオ" panose="020B0604030504040204" pitchFamily="50" charset="-128"/>
                        </a:rPr>
                        <a:t>改定前（現行）</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900" b="0" dirty="0" smtClean="0">
                          <a:latin typeface="メイリオ" panose="020B0604030504040204" pitchFamily="50" charset="-128"/>
                          <a:ea typeface="メイリオ" panose="020B0604030504040204" pitchFamily="50" charset="-128"/>
                        </a:rPr>
                        <a:t>改定後（予測）</a:t>
                      </a:r>
                      <a:endParaRPr kumimoji="1" lang="ja-JP" altLang="en-US" sz="900" b="0" dirty="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A301-4</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・小児特定集中治療室管理料</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・年齢は</a:t>
                      </a:r>
                      <a:r>
                        <a:rPr lang="en-US" altLang="ja-JP" sz="900" dirty="0" smtClean="0">
                          <a:latin typeface="メイリオ" panose="020B0604030504040204" pitchFamily="50" charset="-128"/>
                          <a:ea typeface="メイリオ" panose="020B0604030504040204" pitchFamily="50" charset="-128"/>
                        </a:rPr>
                        <a:t>15</a:t>
                      </a:r>
                      <a:r>
                        <a:rPr lang="ja-JP" altLang="en-US" sz="900" dirty="0" smtClean="0">
                          <a:latin typeface="メイリオ" panose="020B0604030504040204" pitchFamily="50" charset="-128"/>
                          <a:ea typeface="メイリオ" panose="020B0604030504040204" pitchFamily="50" charset="-128"/>
                        </a:rPr>
                        <a:t>歳未満が対象</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（小児入院管理料では小児慢性特定疾病医療支援の対象者は、</a:t>
                      </a:r>
                      <a:r>
                        <a:rPr lang="en-US" altLang="ja-JP" sz="900" dirty="0" smtClean="0">
                          <a:latin typeface="メイリオ" panose="020B0604030504040204" pitchFamily="50" charset="-128"/>
                          <a:ea typeface="メイリオ" panose="020B0604030504040204" pitchFamily="50" charset="-128"/>
                        </a:rPr>
                        <a:t>20</a:t>
                      </a:r>
                      <a:r>
                        <a:rPr lang="ja-JP" altLang="en-US" sz="900" dirty="0" smtClean="0">
                          <a:latin typeface="メイリオ" panose="020B0604030504040204" pitchFamily="50" charset="-128"/>
                          <a:ea typeface="メイリオ" panose="020B0604030504040204" pitchFamily="50" charset="-128"/>
                        </a:rPr>
                        <a:t>歳未満まで対象となっている）</a:t>
                      </a:r>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・小児特定集中治療室管理料も、</a:t>
                      </a:r>
                      <a:r>
                        <a:rPr lang="ja-JP" altLang="en-US" sz="900" u="sng" dirty="0" smtClean="0">
                          <a:solidFill>
                            <a:srgbClr val="FF0000"/>
                          </a:solidFill>
                          <a:latin typeface="メイリオ" panose="020B0604030504040204" pitchFamily="50" charset="-128"/>
                          <a:ea typeface="メイリオ" panose="020B0604030504040204" pitchFamily="50" charset="-128"/>
                        </a:rPr>
                        <a:t>小児慢性特定疾病医療支援の対象者は、</a:t>
                      </a:r>
                      <a:r>
                        <a:rPr lang="en-US" altLang="ja-JP" sz="900" u="sng" dirty="0" smtClean="0">
                          <a:solidFill>
                            <a:srgbClr val="FF0000"/>
                          </a:solidFill>
                          <a:latin typeface="メイリオ" panose="020B0604030504040204" pitchFamily="50" charset="-128"/>
                          <a:ea typeface="メイリオ" panose="020B0604030504040204" pitchFamily="50" charset="-128"/>
                        </a:rPr>
                        <a:t>20</a:t>
                      </a:r>
                      <a:r>
                        <a:rPr lang="ja-JP" altLang="en-US" sz="900" u="sng" dirty="0" smtClean="0">
                          <a:solidFill>
                            <a:srgbClr val="FF0000"/>
                          </a:solidFill>
                          <a:latin typeface="メイリオ" panose="020B0604030504040204" pitchFamily="50" charset="-128"/>
                          <a:ea typeface="メイリオ" panose="020B0604030504040204" pitchFamily="50" charset="-128"/>
                        </a:rPr>
                        <a:t>歳未満</a:t>
                      </a:r>
                      <a:r>
                        <a:rPr lang="ja-JP" altLang="en-US" sz="900" dirty="0" smtClean="0">
                          <a:latin typeface="メイリオ" panose="020B0604030504040204" pitchFamily="50" charset="-128"/>
                          <a:ea typeface="メイリオ" panose="020B0604030504040204" pitchFamily="50" charset="-128"/>
                        </a:rPr>
                        <a:t>まで対象とする。</a:t>
                      </a:r>
                      <a:endParaRPr lang="en-US" altLang="ja-JP" sz="900" dirty="0" smtClean="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A307</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・小児入院管理料</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・加算などが入院管理料に包括になることにより、全国に</a:t>
                      </a:r>
                      <a:r>
                        <a:rPr lang="en-US" altLang="ja-JP" sz="900" dirty="0" smtClean="0">
                          <a:latin typeface="メイリオ" panose="020B0604030504040204" pitchFamily="50" charset="-128"/>
                          <a:ea typeface="メイリオ" panose="020B0604030504040204" pitchFamily="50" charset="-128"/>
                        </a:rPr>
                        <a:t>15</a:t>
                      </a:r>
                      <a:r>
                        <a:rPr lang="ja-JP" altLang="en-US" sz="900" dirty="0" smtClean="0">
                          <a:latin typeface="メイリオ" panose="020B0604030504040204" pitchFamily="50" charset="-128"/>
                          <a:ea typeface="メイリオ" panose="020B0604030504040204" pitchFamily="50" charset="-128"/>
                        </a:rPr>
                        <a:t>か所ある小児がん拠点病院で行われている専門的な診療に関する加算も包括となっている。</a:t>
                      </a:r>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a:t>
                      </a:r>
                      <a:r>
                        <a:rPr lang="ja-JP" altLang="en-US" sz="900" u="sng" dirty="0" smtClean="0">
                          <a:solidFill>
                            <a:srgbClr val="FF0000"/>
                          </a:solidFill>
                          <a:latin typeface="メイリオ" panose="020B0604030504040204" pitchFamily="50" charset="-128"/>
                          <a:ea typeface="メイリオ" panose="020B0604030504040204" pitchFamily="50" charset="-128"/>
                        </a:rPr>
                        <a:t>小児がん拠点病院のみ、がん診療に関わる加算を出来高算定とする。</a:t>
                      </a:r>
                      <a:endParaRPr lang="en-US" altLang="ja-JP" sz="900" u="sng" dirty="0" smtClean="0">
                        <a:solidFill>
                          <a:srgbClr val="FF0000"/>
                        </a:solidFill>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A308-3</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・地域包括ケア病棟入院料</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a:t>
                      </a:r>
                      <a:r>
                        <a:rPr lang="en-US" altLang="ja-JP" sz="900" dirty="0" smtClean="0">
                          <a:latin typeface="メイリオ" panose="020B0604030504040204" pitchFamily="50" charset="-128"/>
                          <a:ea typeface="メイリオ" panose="020B0604030504040204" pitchFamily="50" charset="-128"/>
                        </a:rPr>
                        <a:t>500</a:t>
                      </a:r>
                      <a:r>
                        <a:rPr lang="ja-JP" altLang="en-US" sz="900" dirty="0" smtClean="0">
                          <a:latin typeface="メイリオ" panose="020B0604030504040204" pitchFamily="50" charset="-128"/>
                          <a:ea typeface="メイリオ" panose="020B0604030504040204" pitchFamily="50" charset="-128"/>
                        </a:rPr>
                        <a:t>床以上の病院では届出は</a:t>
                      </a:r>
                      <a:r>
                        <a:rPr lang="en-US" altLang="ja-JP" sz="900" dirty="0" smtClean="0">
                          <a:latin typeface="メイリオ" panose="020B0604030504040204" pitchFamily="50" charset="-128"/>
                          <a:ea typeface="メイリオ" panose="020B0604030504040204" pitchFamily="50" charset="-128"/>
                        </a:rPr>
                        <a:t>1</a:t>
                      </a:r>
                      <a:r>
                        <a:rPr lang="ja-JP" altLang="en-US" sz="900" dirty="0" smtClean="0">
                          <a:latin typeface="メイリオ" panose="020B0604030504040204" pitchFamily="50" charset="-128"/>
                          <a:ea typeface="メイリオ" panose="020B0604030504040204" pitchFamily="50" charset="-128"/>
                        </a:rPr>
                        <a:t>病棟に限る。</a:t>
                      </a:r>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a:t>
                      </a:r>
                      <a:r>
                        <a:rPr lang="en-US" altLang="ja-JP" sz="900" u="sng" dirty="0" smtClean="0">
                          <a:solidFill>
                            <a:srgbClr val="FF0000"/>
                          </a:solidFill>
                          <a:latin typeface="メイリオ" panose="020B0604030504040204" pitchFamily="50" charset="-128"/>
                          <a:ea typeface="メイリオ" panose="020B0604030504040204" pitchFamily="50" charset="-128"/>
                        </a:rPr>
                        <a:t>400</a:t>
                      </a:r>
                      <a:r>
                        <a:rPr lang="ja-JP" altLang="en-US" sz="900" u="sng" dirty="0" smtClean="0">
                          <a:solidFill>
                            <a:srgbClr val="FF0000"/>
                          </a:solidFill>
                          <a:latin typeface="メイリオ" panose="020B0604030504040204" pitchFamily="50" charset="-128"/>
                          <a:ea typeface="メイリオ" panose="020B0604030504040204" pitchFamily="50" charset="-128"/>
                        </a:rPr>
                        <a:t>床以上</a:t>
                      </a:r>
                      <a:r>
                        <a:rPr lang="ja-JP" altLang="en-US" sz="900" dirty="0" smtClean="0">
                          <a:latin typeface="メイリオ" panose="020B0604030504040204" pitchFamily="50" charset="-128"/>
                          <a:ea typeface="メイリオ" panose="020B0604030504040204" pitchFamily="50" charset="-128"/>
                        </a:rPr>
                        <a:t>の病院では届出は</a:t>
                      </a:r>
                      <a:r>
                        <a:rPr lang="en-US" altLang="ja-JP" sz="900" dirty="0" smtClean="0">
                          <a:latin typeface="メイリオ" panose="020B0604030504040204" pitchFamily="50" charset="-128"/>
                          <a:ea typeface="メイリオ" panose="020B0604030504040204" pitchFamily="50" charset="-128"/>
                        </a:rPr>
                        <a:t>1</a:t>
                      </a:r>
                      <a:r>
                        <a:rPr lang="ja-JP" altLang="en-US" sz="900" dirty="0" smtClean="0">
                          <a:latin typeface="メイリオ" panose="020B0604030504040204" pitchFamily="50" charset="-128"/>
                          <a:ea typeface="メイリオ" panose="020B0604030504040204" pitchFamily="50" charset="-128"/>
                        </a:rPr>
                        <a:t>病棟に限る。</a:t>
                      </a:r>
                      <a:endParaRPr lang="en-US" altLang="ja-JP" sz="900" dirty="0" smtClean="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A308-3</a:t>
                      </a:r>
                      <a:endParaRPr kumimoji="1" lang="ja-JP" altLang="en-US" sz="900" b="0" dirty="0">
                        <a:latin typeface="メイリオ" panose="020B0604030504040204" pitchFamily="50" charset="-128"/>
                        <a:ea typeface="メイリオ" panose="020B0604030504040204" pitchFamily="50" charset="-128"/>
                      </a:endParaRPr>
                    </a:p>
                  </a:txBody>
                  <a:tcPr>
                    <a:solidFill>
                      <a:schemeClr val="accent2">
                        <a:lumMod val="20000"/>
                        <a:lumOff val="80000"/>
                      </a:schemeClr>
                    </a:solidFill>
                  </a:tcPr>
                </a:tc>
                <a:tc>
                  <a:txBody>
                    <a:bodyPr/>
                    <a:lstStyle/>
                    <a:p>
                      <a:r>
                        <a:rPr lang="ja-JP" altLang="en-US" sz="900" dirty="0" smtClean="0">
                          <a:latin typeface="メイリオ" panose="020B0604030504040204" pitchFamily="50" charset="-128"/>
                          <a:ea typeface="メイリオ" panose="020B0604030504040204" pitchFamily="50" charset="-128"/>
                        </a:rPr>
                        <a:t>・地域包括ケア病棟入院料</a:t>
                      </a:r>
                      <a:endParaRPr lang="ja-JP" altLang="en-US" sz="900" dirty="0">
                        <a:latin typeface="メイリオ" panose="020B0604030504040204" pitchFamily="50" charset="-128"/>
                        <a:ea typeface="メイリオ" panose="020B0604030504040204" pitchFamily="50" charset="-128"/>
                      </a:endParaRPr>
                    </a:p>
                  </a:txBody>
                  <a:tcPr>
                    <a:solidFill>
                      <a:schemeClr val="accent2">
                        <a:lumMod val="20000"/>
                        <a:lumOff val="80000"/>
                      </a:schemeClr>
                    </a:solidFill>
                  </a:tcPr>
                </a:tc>
                <a:tc>
                  <a:txBody>
                    <a:bodyPr/>
                    <a:lstStyle/>
                    <a:p>
                      <a:r>
                        <a:rPr lang="ja-JP" altLang="en-US" sz="900" dirty="0" smtClean="0">
                          <a:latin typeface="メイリオ" panose="020B0604030504040204" pitchFamily="50" charset="-128"/>
                          <a:ea typeface="メイリオ" panose="020B0604030504040204" pitchFamily="50" charset="-128"/>
                        </a:rPr>
                        <a:t>・地域包括ケア病棟入棟前の居場所が自宅である患者割合が</a:t>
                      </a:r>
                      <a:r>
                        <a:rPr lang="en-US" altLang="ja-JP" sz="900" dirty="0" smtClean="0">
                          <a:latin typeface="メイリオ" panose="020B0604030504040204" pitchFamily="50" charset="-128"/>
                          <a:ea typeface="メイリオ" panose="020B0604030504040204" pitchFamily="50" charset="-128"/>
                        </a:rPr>
                        <a:t>10%</a:t>
                      </a:r>
                      <a:r>
                        <a:rPr lang="ja-JP" altLang="en-US" sz="900" dirty="0" smtClean="0">
                          <a:latin typeface="メイリオ" panose="020B0604030504040204" pitchFamily="50" charset="-128"/>
                          <a:ea typeface="メイリオ" panose="020B0604030504040204" pitchFamily="50" charset="-128"/>
                        </a:rPr>
                        <a:t>未満の医療機関が約</a:t>
                      </a:r>
                      <a:r>
                        <a:rPr lang="en-US" altLang="ja-JP" sz="900" dirty="0" smtClean="0">
                          <a:latin typeface="メイリオ" panose="020B0604030504040204" pitchFamily="50" charset="-128"/>
                          <a:ea typeface="メイリオ" panose="020B0604030504040204" pitchFamily="50" charset="-128"/>
                        </a:rPr>
                        <a:t>35%</a:t>
                      </a:r>
                      <a:r>
                        <a:rPr lang="ja-JP" altLang="en-US" sz="900" dirty="0" smtClean="0">
                          <a:latin typeface="メイリオ" panose="020B0604030504040204" pitchFamily="50" charset="-128"/>
                          <a:ea typeface="メイリオ" panose="020B0604030504040204" pitchFamily="50" charset="-128"/>
                        </a:rPr>
                        <a:t>存在する。</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・入棟前が自宅等の患者は、入棟後に不安定である割合が「病棟等から転棟・転院」の患者と比較して多い。</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・現状は、転院も自宅等からの入棟も</a:t>
                      </a:r>
                      <a:r>
                        <a:rPr lang="en-US" altLang="ja-JP" sz="900" dirty="0" smtClean="0">
                          <a:latin typeface="メイリオ" panose="020B0604030504040204" pitchFamily="50" charset="-128"/>
                          <a:ea typeface="メイリオ" panose="020B0604030504040204" pitchFamily="50" charset="-128"/>
                        </a:rPr>
                        <a:t>150</a:t>
                      </a:r>
                      <a:r>
                        <a:rPr lang="ja-JP" altLang="en-US" sz="900" dirty="0" smtClean="0">
                          <a:latin typeface="メイリオ" panose="020B0604030504040204" pitchFamily="50" charset="-128"/>
                          <a:ea typeface="メイリオ" panose="020B0604030504040204" pitchFamily="50" charset="-128"/>
                        </a:rPr>
                        <a:t>点の加算で評価している。</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・地域包括ケア病棟届出医療機関の</a:t>
                      </a:r>
                      <a:r>
                        <a:rPr lang="en-US" altLang="ja-JP" sz="900" dirty="0" smtClean="0">
                          <a:latin typeface="メイリオ" panose="020B0604030504040204" pitchFamily="50" charset="-128"/>
                          <a:ea typeface="メイリオ" panose="020B0604030504040204" pitchFamily="50" charset="-128"/>
                        </a:rPr>
                        <a:t>3</a:t>
                      </a:r>
                      <a:r>
                        <a:rPr lang="ja-JP" altLang="en-US" sz="900" dirty="0" smtClean="0">
                          <a:latin typeface="メイリオ" panose="020B0604030504040204" pitchFamily="50" charset="-128"/>
                          <a:ea typeface="メイリオ" panose="020B0604030504040204" pitchFamily="50" charset="-128"/>
                        </a:rPr>
                        <a:t>割が在支病、半数は在宅医療・看護を行っている。</a:t>
                      </a:r>
                      <a:endParaRPr lang="en-US" altLang="ja-JP" sz="900" dirty="0" smtClean="0">
                        <a:latin typeface="メイリオ" panose="020B0604030504040204" pitchFamily="50" charset="-128"/>
                        <a:ea typeface="メイリオ" panose="020B0604030504040204" pitchFamily="50" charset="-128"/>
                      </a:endParaRPr>
                    </a:p>
                  </a:txBody>
                  <a:tcPr>
                    <a:solidFill>
                      <a:schemeClr val="accent2">
                        <a:lumMod val="20000"/>
                        <a:lumOff val="80000"/>
                      </a:schemeClr>
                    </a:solidFill>
                  </a:tcPr>
                </a:tc>
                <a:tc>
                  <a:txBody>
                    <a:bodyPr/>
                    <a:lstStyle/>
                    <a:p>
                      <a:r>
                        <a:rPr lang="ja-JP" altLang="en-US" sz="900" dirty="0" smtClean="0">
                          <a:latin typeface="メイリオ" panose="020B0604030504040204" pitchFamily="50" charset="-128"/>
                          <a:ea typeface="メイリオ" panose="020B0604030504040204" pitchFamily="50" charset="-128"/>
                        </a:rPr>
                        <a:t>・自宅等からの受入患者について、加算を分けて区別する。</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・地域包括ケア病棟・管理料の届出要件に訪問系サービス提供を選択肢の</a:t>
                      </a:r>
                      <a:r>
                        <a:rPr lang="en-US" altLang="ja-JP" sz="900" dirty="0" smtClean="0">
                          <a:latin typeface="メイリオ" panose="020B0604030504040204" pitchFamily="50" charset="-128"/>
                          <a:ea typeface="メイリオ" panose="020B0604030504040204" pitchFamily="50" charset="-128"/>
                        </a:rPr>
                        <a:t>1</a:t>
                      </a:r>
                      <a:r>
                        <a:rPr lang="ja-JP" altLang="en-US" sz="900" dirty="0" smtClean="0">
                          <a:latin typeface="メイリオ" panose="020B0604030504040204" pitchFamily="50" charset="-128"/>
                          <a:ea typeface="メイリオ" panose="020B0604030504040204" pitchFamily="50" charset="-128"/>
                        </a:rPr>
                        <a:t>つとする。</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・在宅医療、介護サービス等の実績を評価対象として追加する。</a:t>
                      </a:r>
                      <a:endParaRPr lang="en-US" altLang="ja-JP" sz="900" dirty="0" smtClean="0">
                        <a:latin typeface="メイリオ" panose="020B0604030504040204" pitchFamily="50" charset="-128"/>
                        <a:ea typeface="メイリオ" panose="020B0604030504040204" pitchFamily="50" charset="-128"/>
                      </a:endParaRPr>
                    </a:p>
                  </a:txBody>
                  <a:tcPr>
                    <a:solidFill>
                      <a:schemeClr val="accent2">
                        <a:lumMod val="20000"/>
                        <a:lumOff val="80000"/>
                      </a:schemeClr>
                    </a:solidFill>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A310</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・緩和ケア病棟</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・厚労省の調査では、入院前の患者の待期期間が</a:t>
                      </a:r>
                      <a:r>
                        <a:rPr lang="en-US" altLang="ja-JP" sz="900" dirty="0" smtClean="0">
                          <a:latin typeface="メイリオ" panose="020B0604030504040204" pitchFamily="50" charset="-128"/>
                          <a:ea typeface="メイリオ" panose="020B0604030504040204" pitchFamily="50" charset="-128"/>
                        </a:rPr>
                        <a:t>14</a:t>
                      </a:r>
                      <a:r>
                        <a:rPr lang="ja-JP" altLang="en-US" sz="900" dirty="0" smtClean="0">
                          <a:latin typeface="メイリオ" panose="020B0604030504040204" pitchFamily="50" charset="-128"/>
                          <a:ea typeface="メイリオ" panose="020B0604030504040204" pitchFamily="50" charset="-128"/>
                        </a:rPr>
                        <a:t>日となっている。</a:t>
                      </a:r>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・待機期間と在宅緩和ケアとの連携を要件に追加する。（連携加算？）</a:t>
                      </a:r>
                      <a:endParaRPr lang="en-US" altLang="ja-JP" sz="900" dirty="0" smtClean="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A400</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・短期滞在手術等基本料３</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（対象の拡大）</a:t>
                      </a:r>
                      <a:endParaRPr lang="en-US" altLang="ja-JP" sz="900"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a:t>
                      </a:r>
                      <a:r>
                        <a:rPr lang="en-US" altLang="ja-JP" sz="900" dirty="0" smtClean="0">
                          <a:latin typeface="メイリオ" panose="020B0604030504040204" pitchFamily="50" charset="-128"/>
                          <a:ea typeface="メイリオ" panose="020B0604030504040204" pitchFamily="50" charset="-128"/>
                        </a:rPr>
                        <a:t>DPC</a:t>
                      </a:r>
                      <a:r>
                        <a:rPr lang="ja-JP" altLang="en-US" sz="900" dirty="0" smtClean="0">
                          <a:latin typeface="メイリオ" panose="020B0604030504040204" pitchFamily="50" charset="-128"/>
                          <a:ea typeface="メイリオ" panose="020B0604030504040204" pitchFamily="50" charset="-128"/>
                        </a:rPr>
                        <a:t>算定）</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・新規で下記を対象とする</a:t>
                      </a:r>
                      <a:endParaRPr lang="en-US" altLang="ja-JP" sz="900" dirty="0" smtClean="0">
                        <a:latin typeface="メイリオ" panose="020B0604030504040204" pitchFamily="50" charset="-128"/>
                        <a:ea typeface="メイリオ" panose="020B0604030504040204" pitchFamily="50" charset="-128"/>
                      </a:endParaRPr>
                    </a:p>
                    <a:p>
                      <a:r>
                        <a:rPr lang="ja-JP" altLang="en-US" sz="900" u="sng" dirty="0" smtClean="0">
                          <a:solidFill>
                            <a:srgbClr val="FF0000"/>
                          </a:solidFill>
                          <a:latin typeface="メイリオ" panose="020B0604030504040204" pitchFamily="50" charset="-128"/>
                          <a:ea typeface="メイリオ" panose="020B0604030504040204" pitchFamily="50" charset="-128"/>
                        </a:rPr>
                        <a:t>　</a:t>
                      </a:r>
                      <a:r>
                        <a:rPr lang="en-US" altLang="ja-JP" sz="900" u="sng" dirty="0" smtClean="0">
                          <a:solidFill>
                            <a:srgbClr val="FF0000"/>
                          </a:solidFill>
                          <a:latin typeface="メイリオ" panose="020B0604030504040204" pitchFamily="50" charset="-128"/>
                          <a:ea typeface="メイリオ" panose="020B0604030504040204" pitchFamily="50" charset="-128"/>
                        </a:rPr>
                        <a:t>D419 5 </a:t>
                      </a:r>
                      <a:r>
                        <a:rPr lang="ja-JP" altLang="en-US" sz="900" u="sng" dirty="0" smtClean="0">
                          <a:solidFill>
                            <a:srgbClr val="FF0000"/>
                          </a:solidFill>
                          <a:latin typeface="メイリオ" panose="020B0604030504040204" pitchFamily="50" charset="-128"/>
                          <a:ea typeface="メイリオ" panose="020B0604030504040204" pitchFamily="50" charset="-128"/>
                        </a:rPr>
                        <a:t>副腎静脈サンプリング</a:t>
                      </a:r>
                      <a:endParaRPr lang="en-US" altLang="ja-JP" sz="900" u="sng" dirty="0" smtClean="0">
                        <a:solidFill>
                          <a:srgbClr val="FF0000"/>
                        </a:solidFill>
                        <a:latin typeface="メイリオ" panose="020B0604030504040204" pitchFamily="50" charset="-128"/>
                        <a:ea typeface="メイリオ" panose="020B0604030504040204" pitchFamily="50" charset="-128"/>
                      </a:endParaRPr>
                    </a:p>
                    <a:p>
                      <a:r>
                        <a:rPr lang="ja-JP" altLang="en-US" sz="900" u="sng" dirty="0" smtClean="0">
                          <a:solidFill>
                            <a:srgbClr val="FF0000"/>
                          </a:solidFill>
                          <a:latin typeface="メイリオ" panose="020B0604030504040204" pitchFamily="50" charset="-128"/>
                          <a:ea typeface="メイリオ" panose="020B0604030504040204" pitchFamily="50" charset="-128"/>
                        </a:rPr>
                        <a:t>　</a:t>
                      </a:r>
                      <a:r>
                        <a:rPr lang="en-US" altLang="ja-JP" sz="900" u="sng" dirty="0" smtClean="0">
                          <a:solidFill>
                            <a:srgbClr val="FF0000"/>
                          </a:solidFill>
                          <a:latin typeface="メイリオ" panose="020B0604030504040204" pitchFamily="50" charset="-128"/>
                          <a:ea typeface="メイリオ" panose="020B0604030504040204" pitchFamily="50" charset="-128"/>
                        </a:rPr>
                        <a:t>K863-3 </a:t>
                      </a:r>
                      <a:r>
                        <a:rPr lang="ja-JP" altLang="en-US" sz="900" u="sng" dirty="0" smtClean="0">
                          <a:solidFill>
                            <a:srgbClr val="FF0000"/>
                          </a:solidFill>
                          <a:latin typeface="メイリオ" panose="020B0604030504040204" pitchFamily="50" charset="-128"/>
                          <a:ea typeface="メイリオ" panose="020B0604030504040204" pitchFamily="50" charset="-128"/>
                        </a:rPr>
                        <a:t>子宮鏡下子宮内膜焼灼術</a:t>
                      </a:r>
                      <a:endParaRPr lang="en-US" altLang="ja-JP" sz="900" u="sng" dirty="0" smtClean="0">
                        <a:solidFill>
                          <a:srgbClr val="FF0000"/>
                        </a:solidFill>
                        <a:latin typeface="メイリオ" panose="020B0604030504040204" pitchFamily="50" charset="-128"/>
                        <a:ea typeface="メイリオ" panose="020B0604030504040204" pitchFamily="50" charset="-128"/>
                      </a:endParaRPr>
                    </a:p>
                    <a:p>
                      <a:r>
                        <a:rPr lang="ja-JP" altLang="en-US" sz="900" u="sng" dirty="0" smtClean="0">
                          <a:solidFill>
                            <a:srgbClr val="FF0000"/>
                          </a:solidFill>
                          <a:latin typeface="メイリオ" panose="020B0604030504040204" pitchFamily="50" charset="-128"/>
                          <a:ea typeface="メイリオ" panose="020B0604030504040204" pitchFamily="50" charset="-128"/>
                        </a:rPr>
                        <a:t>　</a:t>
                      </a:r>
                      <a:r>
                        <a:rPr lang="en-US" altLang="ja-JP" sz="900" u="sng" dirty="0" smtClean="0">
                          <a:solidFill>
                            <a:srgbClr val="FF0000"/>
                          </a:solidFill>
                          <a:latin typeface="メイリオ" panose="020B0604030504040204" pitchFamily="50" charset="-128"/>
                          <a:ea typeface="メイリオ" panose="020B0604030504040204" pitchFamily="50" charset="-128"/>
                        </a:rPr>
                        <a:t>K872-3 </a:t>
                      </a:r>
                      <a:r>
                        <a:rPr lang="ja-JP" altLang="en-US" sz="900" u="sng" dirty="0" smtClean="0">
                          <a:solidFill>
                            <a:srgbClr val="FF0000"/>
                          </a:solidFill>
                          <a:latin typeface="メイリオ" panose="020B0604030504040204" pitchFamily="50" charset="-128"/>
                          <a:ea typeface="メイリオ" panose="020B0604030504040204" pitchFamily="50" charset="-128"/>
                        </a:rPr>
                        <a:t>子宮鏡下有茎粘膜下筋腫切出術</a:t>
                      </a:r>
                      <a:endParaRPr lang="en-US" altLang="ja-JP" sz="900" u="sng" dirty="0" smtClean="0">
                        <a:solidFill>
                          <a:srgbClr val="FF0000"/>
                        </a:solidFill>
                        <a:latin typeface="メイリオ" panose="020B0604030504040204" pitchFamily="50" charset="-128"/>
                        <a:ea typeface="メイリオ" panose="020B0604030504040204" pitchFamily="50" charset="-128"/>
                      </a:endParaRPr>
                    </a:p>
                    <a:p>
                      <a:r>
                        <a:rPr lang="ja-JP" altLang="en-US" sz="900" u="sng" dirty="0" smtClean="0">
                          <a:solidFill>
                            <a:srgbClr val="FF0000"/>
                          </a:solidFill>
                          <a:latin typeface="メイリオ" panose="020B0604030504040204" pitchFamily="50" charset="-128"/>
                          <a:ea typeface="メイリオ" panose="020B0604030504040204" pitchFamily="50" charset="-128"/>
                        </a:rPr>
                        <a:t>　</a:t>
                      </a:r>
                      <a:r>
                        <a:rPr lang="en-US" altLang="ja-JP" sz="900" u="sng" dirty="0" smtClean="0">
                          <a:solidFill>
                            <a:srgbClr val="FF0000"/>
                          </a:solidFill>
                          <a:latin typeface="メイリオ" panose="020B0604030504040204" pitchFamily="50" charset="-128"/>
                          <a:ea typeface="メイリオ" panose="020B0604030504040204" pitchFamily="50" charset="-128"/>
                        </a:rPr>
                        <a:t>K872-3</a:t>
                      </a:r>
                      <a:r>
                        <a:rPr lang="ja-JP" altLang="en-US" sz="900" u="sng" baseline="0" dirty="0" smtClean="0">
                          <a:solidFill>
                            <a:srgbClr val="FF0000"/>
                          </a:solidFill>
                          <a:latin typeface="メイリオ" panose="020B0604030504040204" pitchFamily="50" charset="-128"/>
                          <a:ea typeface="メイリオ" panose="020B0604030504040204" pitchFamily="50" charset="-128"/>
                        </a:rPr>
                        <a:t> 子宮内膜ポリープ切除</a:t>
                      </a:r>
                      <a:endParaRPr lang="en-US" altLang="ja-JP" sz="900" u="sng" baseline="0" dirty="0" smtClean="0">
                        <a:solidFill>
                          <a:srgbClr val="FF0000"/>
                        </a:solidFill>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a:t>
                      </a:r>
                      <a:r>
                        <a:rPr lang="en-US" altLang="ja-JP" sz="900" dirty="0" smtClean="0">
                          <a:latin typeface="メイリオ" panose="020B0604030504040204" pitchFamily="50" charset="-128"/>
                          <a:ea typeface="メイリオ" panose="020B0604030504040204" pitchFamily="50" charset="-128"/>
                        </a:rPr>
                        <a:t>DPC</a:t>
                      </a:r>
                      <a:r>
                        <a:rPr lang="ja-JP" altLang="en-US" sz="900" dirty="0" smtClean="0">
                          <a:latin typeface="メイリオ" panose="020B0604030504040204" pitchFamily="50" charset="-128"/>
                          <a:ea typeface="メイリオ" panose="020B0604030504040204" pitchFamily="50" charset="-128"/>
                        </a:rPr>
                        <a:t>の高額薬剤に関わる診断群分類のような入院初期（</a:t>
                      </a:r>
                      <a:r>
                        <a:rPr lang="en-US" altLang="ja-JP" sz="900" dirty="0" smtClean="0">
                          <a:latin typeface="メイリオ" panose="020B0604030504040204" pitchFamily="50" charset="-128"/>
                          <a:ea typeface="メイリオ" panose="020B0604030504040204" pitchFamily="50" charset="-128"/>
                        </a:rPr>
                        <a:t>1</a:t>
                      </a:r>
                      <a:r>
                        <a:rPr lang="ja-JP" altLang="en-US" sz="900" dirty="0" smtClean="0">
                          <a:latin typeface="メイリオ" panose="020B0604030504040204" pitchFamily="50" charset="-128"/>
                          <a:ea typeface="メイリオ" panose="020B0604030504040204" pitchFamily="50" charset="-128"/>
                        </a:rPr>
                        <a:t>日）の短期的な点数で固定するような設定を短期滞在３の対象でも設定していき、</a:t>
                      </a:r>
                      <a:r>
                        <a:rPr lang="en-US" altLang="ja-JP" sz="900" dirty="0" smtClean="0">
                          <a:latin typeface="メイリオ" panose="020B0604030504040204" pitchFamily="50" charset="-128"/>
                          <a:ea typeface="メイリオ" panose="020B0604030504040204" pitchFamily="50" charset="-128"/>
                        </a:rPr>
                        <a:t>DPC</a:t>
                      </a:r>
                      <a:r>
                        <a:rPr lang="ja-JP" altLang="en-US" sz="900" dirty="0" smtClean="0">
                          <a:latin typeface="メイリオ" panose="020B0604030504040204" pitchFamily="50" charset="-128"/>
                          <a:ea typeface="メイリオ" panose="020B0604030504040204" pitchFamily="50" charset="-128"/>
                        </a:rPr>
                        <a:t>算定が可能となるよう変更を行う。</a:t>
                      </a:r>
                      <a:endParaRPr lang="ja-JP" altLang="en-US" sz="900" dirty="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A301-4</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・小児特定集中治療室管理料</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・年齢は</a:t>
                      </a:r>
                      <a:r>
                        <a:rPr lang="en-US" altLang="ja-JP" sz="900" dirty="0" smtClean="0">
                          <a:latin typeface="メイリオ" panose="020B0604030504040204" pitchFamily="50" charset="-128"/>
                          <a:ea typeface="メイリオ" panose="020B0604030504040204" pitchFamily="50" charset="-128"/>
                        </a:rPr>
                        <a:t>15</a:t>
                      </a:r>
                      <a:r>
                        <a:rPr lang="ja-JP" altLang="en-US" sz="900" dirty="0" smtClean="0">
                          <a:latin typeface="メイリオ" panose="020B0604030504040204" pitchFamily="50" charset="-128"/>
                          <a:ea typeface="メイリオ" panose="020B0604030504040204" pitchFamily="50" charset="-128"/>
                        </a:rPr>
                        <a:t>歳未満が対象</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（小児入院管理料では小児慢性特定疾病医療支援の対象者は、</a:t>
                      </a:r>
                      <a:r>
                        <a:rPr lang="en-US" altLang="ja-JP" sz="900" dirty="0" smtClean="0">
                          <a:latin typeface="メイリオ" panose="020B0604030504040204" pitchFamily="50" charset="-128"/>
                          <a:ea typeface="メイリオ" panose="020B0604030504040204" pitchFamily="50" charset="-128"/>
                        </a:rPr>
                        <a:t>20</a:t>
                      </a:r>
                      <a:r>
                        <a:rPr lang="ja-JP" altLang="en-US" sz="900" dirty="0" smtClean="0">
                          <a:latin typeface="メイリオ" panose="020B0604030504040204" pitchFamily="50" charset="-128"/>
                          <a:ea typeface="メイリオ" panose="020B0604030504040204" pitchFamily="50" charset="-128"/>
                        </a:rPr>
                        <a:t>歳未満まで対象となっている）</a:t>
                      </a:r>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・小児特定集中治療室管理料も、</a:t>
                      </a:r>
                      <a:r>
                        <a:rPr lang="ja-JP" altLang="en-US" sz="900" u="sng" dirty="0" smtClean="0">
                          <a:solidFill>
                            <a:srgbClr val="FF0000"/>
                          </a:solidFill>
                          <a:latin typeface="メイリオ" panose="020B0604030504040204" pitchFamily="50" charset="-128"/>
                          <a:ea typeface="メイリオ" panose="020B0604030504040204" pitchFamily="50" charset="-128"/>
                        </a:rPr>
                        <a:t>小児慢性特定疾病医療支援の対象者は、</a:t>
                      </a:r>
                      <a:r>
                        <a:rPr lang="en-US" altLang="ja-JP" sz="900" u="sng" dirty="0" smtClean="0">
                          <a:solidFill>
                            <a:srgbClr val="FF0000"/>
                          </a:solidFill>
                          <a:latin typeface="メイリオ" panose="020B0604030504040204" pitchFamily="50" charset="-128"/>
                          <a:ea typeface="メイリオ" panose="020B0604030504040204" pitchFamily="50" charset="-128"/>
                        </a:rPr>
                        <a:t>20</a:t>
                      </a:r>
                      <a:r>
                        <a:rPr lang="ja-JP" altLang="en-US" sz="900" u="sng" dirty="0" smtClean="0">
                          <a:solidFill>
                            <a:srgbClr val="FF0000"/>
                          </a:solidFill>
                          <a:latin typeface="メイリオ" panose="020B0604030504040204" pitchFamily="50" charset="-128"/>
                          <a:ea typeface="メイリオ" panose="020B0604030504040204" pitchFamily="50" charset="-128"/>
                        </a:rPr>
                        <a:t>歳未満</a:t>
                      </a:r>
                      <a:r>
                        <a:rPr lang="ja-JP" altLang="en-US" sz="900" dirty="0" smtClean="0">
                          <a:latin typeface="メイリオ" panose="020B0604030504040204" pitchFamily="50" charset="-128"/>
                          <a:ea typeface="メイリオ" panose="020B0604030504040204" pitchFamily="50" charset="-128"/>
                        </a:rPr>
                        <a:t>まで対象とする。</a:t>
                      </a:r>
                      <a:endParaRPr lang="en-US" altLang="ja-JP" sz="900" dirty="0" smtClean="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A307</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・小児入院管理料</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・加算などが入院管理料に包括になることにより、全国に</a:t>
                      </a:r>
                      <a:r>
                        <a:rPr lang="en-US" altLang="ja-JP" sz="900" dirty="0" smtClean="0">
                          <a:latin typeface="メイリオ" panose="020B0604030504040204" pitchFamily="50" charset="-128"/>
                          <a:ea typeface="メイリオ" panose="020B0604030504040204" pitchFamily="50" charset="-128"/>
                        </a:rPr>
                        <a:t>15</a:t>
                      </a:r>
                      <a:r>
                        <a:rPr lang="ja-JP" altLang="en-US" sz="900" dirty="0" smtClean="0">
                          <a:latin typeface="メイリオ" panose="020B0604030504040204" pitchFamily="50" charset="-128"/>
                          <a:ea typeface="メイリオ" panose="020B0604030504040204" pitchFamily="50" charset="-128"/>
                        </a:rPr>
                        <a:t>か所ある小児がん拠点病院で行われている専門的な診療に関する加算も包括となっている。</a:t>
                      </a:r>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a:t>
                      </a:r>
                      <a:r>
                        <a:rPr lang="ja-JP" altLang="en-US" sz="900" u="sng" dirty="0" smtClean="0">
                          <a:solidFill>
                            <a:srgbClr val="FF0000"/>
                          </a:solidFill>
                          <a:latin typeface="メイリオ" panose="020B0604030504040204" pitchFamily="50" charset="-128"/>
                          <a:ea typeface="メイリオ" panose="020B0604030504040204" pitchFamily="50" charset="-128"/>
                        </a:rPr>
                        <a:t>小児がん拠点病院のみ、がん診療に関わる加算を出来高算定とする。</a:t>
                      </a:r>
                      <a:endParaRPr lang="en-US" altLang="ja-JP" sz="900" u="sng" dirty="0" smtClean="0">
                        <a:solidFill>
                          <a:srgbClr val="FF0000"/>
                        </a:solidFill>
                        <a:latin typeface="メイリオ" panose="020B0604030504040204" pitchFamily="50" charset="-128"/>
                        <a:ea typeface="メイリオ" panose="020B0604030504040204" pitchFamily="50" charset="-128"/>
                      </a:endParaRPr>
                    </a:p>
                  </a:txBody>
                  <a:tcPr/>
                </a:tc>
              </a:tr>
            </a:tbl>
          </a:graphicData>
        </a:graphic>
      </p:graphicFrame>
      <p:sp>
        <p:nvSpPr>
          <p:cNvPr id="4" name="スライド番号プレースホルダー 3"/>
          <p:cNvSpPr>
            <a:spLocks noGrp="1"/>
          </p:cNvSpPr>
          <p:nvPr>
            <p:ph type="sldNum" sz="quarter" idx="12"/>
          </p:nvPr>
        </p:nvSpPr>
        <p:spPr/>
        <p:txBody>
          <a:bodyPr/>
          <a:lstStyle/>
          <a:p>
            <a:fld id="{6B36F8E1-7DB6-406F-BD5C-6442B8C3131F}" type="slidenum">
              <a:rPr lang="ja-JP" altLang="en-US" smtClean="0">
                <a:solidFill>
                  <a:schemeClr val="tx1"/>
                </a:solidFill>
              </a:rPr>
              <a:pPr/>
              <a:t>35</a:t>
            </a:fld>
            <a:endParaRPr lang="ja-JP" altLang="en-US" dirty="0">
              <a:solidFill>
                <a:schemeClr val="tx1"/>
              </a:solidFill>
            </a:endParaRPr>
          </a:p>
        </p:txBody>
      </p:sp>
      <p:sp>
        <p:nvSpPr>
          <p:cNvPr id="9" name="円/楕円 8"/>
          <p:cNvSpPr/>
          <p:nvPr/>
        </p:nvSpPr>
        <p:spPr>
          <a:xfrm>
            <a:off x="29496" y="4165302"/>
            <a:ext cx="187037" cy="187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418622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主要項目の改定予測</a:t>
            </a:r>
            <a:r>
              <a:rPr lang="ja-JP" altLang="en-US" sz="2000" dirty="0" smtClean="0"/>
              <a:t>（加算・管理料関連）</a:t>
            </a:r>
            <a:endParaRPr kumimoji="1" lang="ja-JP" altLang="en-US" sz="2000" dirty="0"/>
          </a:p>
        </p:txBody>
      </p:sp>
      <p:graphicFrame>
        <p:nvGraphicFramePr>
          <p:cNvPr id="3" name="表 2"/>
          <p:cNvGraphicFramePr>
            <a:graphicFrameLocks noGrp="1"/>
          </p:cNvGraphicFramePr>
          <p:nvPr>
            <p:extLst/>
          </p:nvPr>
        </p:nvGraphicFramePr>
        <p:xfrm>
          <a:off x="251459" y="634423"/>
          <a:ext cx="8713078" cy="5760720"/>
        </p:xfrm>
        <a:graphic>
          <a:graphicData uri="http://schemas.openxmlformats.org/drawingml/2006/table">
            <a:tbl>
              <a:tblPr firstRow="1" bandRow="1">
                <a:tableStyleId>{5C22544A-7EE6-4342-B048-85BDC9FD1C3A}</a:tableStyleId>
              </a:tblPr>
              <a:tblGrid>
                <a:gridCol w="831684"/>
                <a:gridCol w="2225748"/>
                <a:gridCol w="3125419"/>
                <a:gridCol w="2530227"/>
              </a:tblGrid>
              <a:tr h="0">
                <a:tc>
                  <a:txBody>
                    <a:bodyPr/>
                    <a:lstStyle/>
                    <a:p>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900" b="0" dirty="0" smtClean="0">
                          <a:latin typeface="メイリオ" panose="020B0604030504040204" pitchFamily="50" charset="-128"/>
                          <a:ea typeface="メイリオ" panose="020B0604030504040204" pitchFamily="50" charset="-128"/>
                        </a:rPr>
                        <a:t>項目</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900" b="0" dirty="0" smtClean="0">
                          <a:latin typeface="メイリオ" panose="020B0604030504040204" pitchFamily="50" charset="-128"/>
                          <a:ea typeface="メイリオ" panose="020B0604030504040204" pitchFamily="50" charset="-128"/>
                        </a:rPr>
                        <a:t>改定前</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900" b="0" dirty="0" smtClean="0">
                          <a:latin typeface="メイリオ" panose="020B0604030504040204" pitchFamily="50" charset="-128"/>
                          <a:ea typeface="メイリオ" panose="020B0604030504040204" pitchFamily="50" charset="-128"/>
                        </a:rPr>
                        <a:t>改定後（予測）</a:t>
                      </a:r>
                      <a:endParaRPr kumimoji="1" lang="ja-JP" altLang="en-US" sz="900" b="0" dirty="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A205</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・救急医療管理加算</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・救急医療管理加算対象の重篤な患者も</a:t>
                      </a:r>
                      <a:r>
                        <a:rPr lang="en-US" altLang="ja-JP" sz="900" dirty="0" smtClean="0">
                          <a:latin typeface="メイリオ" panose="020B0604030504040204" pitchFamily="50" charset="-128"/>
                          <a:ea typeface="メイリオ" panose="020B0604030504040204" pitchFamily="50" charset="-128"/>
                        </a:rPr>
                        <a:t>3</a:t>
                      </a:r>
                      <a:r>
                        <a:rPr lang="ja-JP" altLang="en-US" sz="900" dirty="0" smtClean="0">
                          <a:latin typeface="メイリオ" panose="020B0604030504040204" pitchFamily="50" charset="-128"/>
                          <a:ea typeface="メイリオ" panose="020B0604030504040204" pitchFamily="50" charset="-128"/>
                        </a:rPr>
                        <a:t>日以内に退院する患者が一定数存在している。</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・医療機関比較では算定件数にバラつきが見られる。</a:t>
                      </a:r>
                      <a:endParaRPr lang="en-US" altLang="ja-JP" sz="900" dirty="0" smtClean="0">
                        <a:latin typeface="メイリオ" panose="020B0604030504040204" pitchFamily="50" charset="-128"/>
                        <a:ea typeface="メイリオ" panose="020B0604030504040204" pitchFamily="50" charset="-128"/>
                      </a:endParaRPr>
                    </a:p>
                    <a:p>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a:t>
                      </a:r>
                      <a:r>
                        <a:rPr lang="ja-JP" altLang="en-US" sz="900" u="sng" dirty="0" smtClean="0">
                          <a:solidFill>
                            <a:srgbClr val="FF0000"/>
                          </a:solidFill>
                          <a:latin typeface="メイリオ" panose="020B0604030504040204" pitchFamily="50" charset="-128"/>
                          <a:ea typeface="メイリオ" panose="020B0604030504040204" pitchFamily="50" charset="-128"/>
                        </a:rPr>
                        <a:t>救命救急センター充実段階評価基準に切り替え</a:t>
                      </a:r>
                      <a:r>
                        <a:rPr lang="ja-JP" altLang="en-US" sz="900" dirty="0" smtClean="0">
                          <a:latin typeface="メイリオ" panose="020B0604030504040204" pitchFamily="50" charset="-128"/>
                          <a:ea typeface="メイリオ" panose="020B0604030504040204" pitchFamily="50" charset="-128"/>
                        </a:rPr>
                        <a:t>てはどうか。</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solidFill>
                            <a:srgbClr val="0070C0"/>
                          </a:solidFill>
                          <a:latin typeface="メイリオ" panose="020B0604030504040204" pitchFamily="50" charset="-128"/>
                          <a:ea typeface="メイリオ" panose="020B0604030504040204" pitchFamily="50" charset="-128"/>
                        </a:rPr>
                        <a:t>（継続分析を行う。平成</a:t>
                      </a:r>
                      <a:r>
                        <a:rPr lang="en-US" altLang="ja-JP" sz="900" dirty="0" smtClean="0">
                          <a:solidFill>
                            <a:srgbClr val="0070C0"/>
                          </a:solidFill>
                          <a:latin typeface="メイリオ" panose="020B0604030504040204" pitchFamily="50" charset="-128"/>
                          <a:ea typeface="メイリオ" panose="020B0604030504040204" pitchFamily="50" charset="-128"/>
                        </a:rPr>
                        <a:t>32</a:t>
                      </a:r>
                      <a:r>
                        <a:rPr lang="ja-JP" altLang="en-US" sz="900" dirty="0" smtClean="0">
                          <a:solidFill>
                            <a:srgbClr val="0070C0"/>
                          </a:solidFill>
                          <a:latin typeface="メイリオ" panose="020B0604030504040204" pitchFamily="50" charset="-128"/>
                          <a:ea typeface="メイリオ" panose="020B0604030504040204" pitchFamily="50" charset="-128"/>
                        </a:rPr>
                        <a:t>年改定か？）</a:t>
                      </a:r>
                      <a:endParaRPr lang="ja-JP" altLang="en-US" sz="900" dirty="0">
                        <a:solidFill>
                          <a:srgbClr val="0070C0"/>
                        </a:solidFill>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A226-2</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・緩和ケア診療加算</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kumimoji="1" lang="ja-JP" altLang="en-US" sz="900" b="0" i="0" u="none" strike="noStrike" kern="1200" baseline="0" dirty="0" smtClean="0">
                          <a:solidFill>
                            <a:schemeClr val="dk1"/>
                          </a:solidFill>
                          <a:latin typeface="+mn-lt"/>
                          <a:ea typeface="+mn-ea"/>
                          <a:cs typeface="+mn-cs"/>
                        </a:rPr>
                        <a:t>・悪性腫瘍（がん）又は後天性免疫不全症候群（</a:t>
                      </a:r>
                      <a:r>
                        <a:rPr kumimoji="1" lang="en-US" altLang="ja-JP" sz="900" b="0" i="0" u="none" strike="noStrike" kern="1200" baseline="0" dirty="0" smtClean="0">
                          <a:solidFill>
                            <a:schemeClr val="dk1"/>
                          </a:solidFill>
                          <a:latin typeface="+mn-lt"/>
                          <a:ea typeface="+mn-ea"/>
                          <a:cs typeface="+mn-cs"/>
                        </a:rPr>
                        <a:t>AIDS</a:t>
                      </a:r>
                      <a:r>
                        <a:rPr kumimoji="1" lang="ja-JP" altLang="en-US" sz="900" b="0" i="0" u="none" strike="noStrike" kern="1200" baseline="0" dirty="0" smtClean="0">
                          <a:solidFill>
                            <a:schemeClr val="dk1"/>
                          </a:solidFill>
                          <a:latin typeface="+mn-lt"/>
                          <a:ea typeface="+mn-ea"/>
                          <a:cs typeface="+mn-cs"/>
                        </a:rPr>
                        <a:t>）の患者を対象</a:t>
                      </a:r>
                      <a:endParaRPr kumimoji="1" lang="en-US" altLang="ja-JP" sz="900" b="0" i="0" u="none" strike="noStrike" kern="1200" baseline="0" dirty="0" smtClean="0">
                        <a:solidFill>
                          <a:schemeClr val="dk1"/>
                        </a:solidFill>
                        <a:latin typeface="+mn-lt"/>
                        <a:ea typeface="+mn-ea"/>
                        <a:cs typeface="+mn-cs"/>
                      </a:endParaRPr>
                    </a:p>
                    <a:p>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a:t>
                      </a:r>
                      <a:r>
                        <a:rPr lang="ja-JP" altLang="en-US" sz="900" u="sng" dirty="0" smtClean="0">
                          <a:solidFill>
                            <a:srgbClr val="FF0000"/>
                          </a:solidFill>
                          <a:latin typeface="メイリオ" panose="020B0604030504040204" pitchFamily="50" charset="-128"/>
                          <a:ea typeface="メイリオ" panose="020B0604030504040204" pitchFamily="50" charset="-128"/>
                        </a:rPr>
                        <a:t>進行した心不全の終末期の患者を対象</a:t>
                      </a:r>
                      <a:r>
                        <a:rPr lang="ja-JP" altLang="en-US" sz="900" dirty="0" smtClean="0">
                          <a:latin typeface="メイリオ" panose="020B0604030504040204" pitchFamily="50" charset="-128"/>
                          <a:ea typeface="メイリオ" panose="020B0604030504040204" pitchFamily="50" charset="-128"/>
                        </a:rPr>
                        <a:t>に加える。</a:t>
                      </a:r>
                      <a:endParaRPr lang="en-US" altLang="ja-JP" sz="900"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a:t>
                      </a:r>
                      <a:r>
                        <a:rPr lang="ja-JP" altLang="en-US" sz="900" u="sng" dirty="0" smtClean="0">
                          <a:solidFill>
                            <a:srgbClr val="FF0000"/>
                          </a:solidFill>
                          <a:latin typeface="メイリオ" panose="020B0604030504040204" pitchFamily="50" charset="-128"/>
                          <a:ea typeface="メイリオ" panose="020B0604030504040204" pitchFamily="50" charset="-128"/>
                        </a:rPr>
                        <a:t>緩和ケアチームへの管理栄養士の参加</a:t>
                      </a:r>
                      <a:endParaRPr lang="ja-JP" altLang="en-US" sz="900" u="sng" dirty="0">
                        <a:solidFill>
                          <a:srgbClr val="FF0000"/>
                        </a:solidFill>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A234</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・医療安全対策加算</a:t>
                      </a:r>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・医師の配置は施設基準となっていない。</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・特定機能病院では、専従の医師、薬剤師及び看護師を配置した医療安全管理部門の設置が義務付けとなっている。</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・医療安全に医師が専従で関与することにより、有効な再発防止立案などより高度な医療安全体制に関わる指標が有意に増加する。</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・医療安全対策加算に</a:t>
                      </a:r>
                      <a:r>
                        <a:rPr lang="ja-JP" altLang="en-US" sz="900" u="sng" dirty="0" smtClean="0">
                          <a:solidFill>
                            <a:srgbClr val="FF0000"/>
                          </a:solidFill>
                          <a:latin typeface="メイリオ" panose="020B0604030504040204" pitchFamily="50" charset="-128"/>
                          <a:ea typeface="メイリオ" panose="020B0604030504040204" pitchFamily="50" charset="-128"/>
                        </a:rPr>
                        <a:t>医師の専従区分を追加</a:t>
                      </a:r>
                      <a:r>
                        <a:rPr lang="ja-JP" altLang="en-US" sz="900" dirty="0" smtClean="0">
                          <a:latin typeface="メイリオ" panose="020B0604030504040204" pitchFamily="50" charset="-128"/>
                          <a:ea typeface="メイリオ" panose="020B0604030504040204" pitchFamily="50" charset="-128"/>
                        </a:rPr>
                        <a:t>する。</a:t>
                      </a:r>
                      <a:endParaRPr lang="en-US" altLang="ja-JP" sz="900"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p>
                      <a:r>
                        <a:rPr lang="en-US" altLang="ja-JP" sz="900" dirty="0" smtClean="0">
                          <a:solidFill>
                            <a:srgbClr val="0070C0"/>
                          </a:solidFill>
                          <a:latin typeface="メイリオ" panose="020B0604030504040204" pitchFamily="50" charset="-128"/>
                          <a:ea typeface="メイリオ" panose="020B0604030504040204" pitchFamily="50" charset="-128"/>
                        </a:rPr>
                        <a:t>※</a:t>
                      </a:r>
                      <a:r>
                        <a:rPr lang="ja-JP" altLang="en-US" sz="900" dirty="0" smtClean="0">
                          <a:solidFill>
                            <a:srgbClr val="0070C0"/>
                          </a:solidFill>
                          <a:latin typeface="メイリオ" panose="020B0604030504040204" pitchFamily="50" charset="-128"/>
                          <a:ea typeface="メイリオ" panose="020B0604030504040204" pitchFamily="50" charset="-128"/>
                        </a:rPr>
                        <a:t>医師不足のなかでは専従は非常に厳しいとの意見が多く、専任になる可能性や特定機能病院のみ限定となる可能性もある。</a:t>
                      </a:r>
                      <a:endParaRPr lang="ja-JP" altLang="en-US" sz="900" dirty="0">
                        <a:solidFill>
                          <a:srgbClr val="0070C0"/>
                        </a:solidFill>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A234-2</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・感染防止対策加算</a:t>
                      </a:r>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a:t>
                      </a:r>
                      <a:r>
                        <a:rPr lang="en-US" altLang="ja-JP" sz="900" dirty="0" smtClean="0">
                          <a:latin typeface="メイリオ" panose="020B0604030504040204" pitchFamily="50" charset="-128"/>
                          <a:ea typeface="メイリオ" panose="020B0604030504040204" pitchFamily="50" charset="-128"/>
                        </a:rPr>
                        <a:t>ICT</a:t>
                      </a:r>
                      <a:r>
                        <a:rPr lang="ja-JP" altLang="en-US" sz="900" dirty="0" smtClean="0">
                          <a:latin typeface="メイリオ" panose="020B0604030504040204" pitchFamily="50" charset="-128"/>
                          <a:ea typeface="メイリオ" panose="020B0604030504040204" pitchFamily="50" charset="-128"/>
                        </a:rPr>
                        <a:t>（感染制御チーム）が主として活動している。</a:t>
                      </a:r>
                      <a:endParaRPr lang="en-US" altLang="ja-JP" sz="900"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・薬剤耐性（</a:t>
                      </a:r>
                      <a:r>
                        <a:rPr lang="en-US" altLang="ja-JP" sz="900" dirty="0" smtClean="0">
                          <a:latin typeface="メイリオ" panose="020B0604030504040204" pitchFamily="50" charset="-128"/>
                          <a:ea typeface="メイリオ" panose="020B0604030504040204" pitchFamily="50" charset="-128"/>
                        </a:rPr>
                        <a:t>AMR)</a:t>
                      </a:r>
                      <a:r>
                        <a:rPr lang="ja-JP" altLang="en-US" sz="900" dirty="0" smtClean="0">
                          <a:latin typeface="メイリオ" panose="020B0604030504040204" pitchFamily="50" charset="-128"/>
                          <a:ea typeface="メイリオ" panose="020B0604030504040204" pitchFamily="50" charset="-128"/>
                        </a:rPr>
                        <a:t>対策には、</a:t>
                      </a:r>
                      <a:r>
                        <a:rPr lang="en-US" altLang="ja-JP" sz="900" dirty="0" smtClean="0">
                          <a:latin typeface="メイリオ" panose="020B0604030504040204" pitchFamily="50" charset="-128"/>
                          <a:ea typeface="メイリオ" panose="020B0604030504040204" pitchFamily="50" charset="-128"/>
                        </a:rPr>
                        <a:t>AST</a:t>
                      </a:r>
                      <a:r>
                        <a:rPr lang="ja-JP" altLang="en-US" sz="900" dirty="0" smtClean="0">
                          <a:latin typeface="メイリオ" panose="020B0604030504040204" pitchFamily="50" charset="-128"/>
                          <a:ea typeface="メイリオ" panose="020B0604030504040204" pitchFamily="50" charset="-128"/>
                        </a:rPr>
                        <a:t>（抗菌薬適正使用支援チーム）の介入が有効。</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・薬剤耐性（</a:t>
                      </a:r>
                      <a:r>
                        <a:rPr lang="en-US" altLang="ja-JP" sz="900" dirty="0" smtClean="0">
                          <a:latin typeface="メイリオ" panose="020B0604030504040204" pitchFamily="50" charset="-128"/>
                          <a:ea typeface="メイリオ" panose="020B0604030504040204" pitchFamily="50" charset="-128"/>
                        </a:rPr>
                        <a:t>AMR</a:t>
                      </a:r>
                      <a:r>
                        <a:rPr lang="ja-JP" altLang="en-US" sz="900" dirty="0" smtClean="0">
                          <a:latin typeface="メイリオ" panose="020B0604030504040204" pitchFamily="50" charset="-128"/>
                          <a:ea typeface="メイリオ" panose="020B0604030504040204" pitchFamily="50" charset="-128"/>
                        </a:rPr>
                        <a:t>）対策の観点から、</a:t>
                      </a:r>
                      <a:r>
                        <a:rPr lang="ja-JP" altLang="en-US" sz="900" u="sng" dirty="0" smtClean="0">
                          <a:solidFill>
                            <a:srgbClr val="FF0000"/>
                          </a:solidFill>
                          <a:latin typeface="メイリオ" panose="020B0604030504040204" pitchFamily="50" charset="-128"/>
                          <a:ea typeface="メイリオ" panose="020B0604030504040204" pitchFamily="50" charset="-128"/>
                        </a:rPr>
                        <a:t>抗菌薬適正使用支援チーム（</a:t>
                      </a:r>
                      <a:r>
                        <a:rPr lang="en-US" altLang="ja-JP" sz="900" u="sng" dirty="0" smtClean="0">
                          <a:solidFill>
                            <a:srgbClr val="FF0000"/>
                          </a:solidFill>
                          <a:latin typeface="メイリオ" panose="020B0604030504040204" pitchFamily="50" charset="-128"/>
                          <a:ea typeface="メイリオ" panose="020B0604030504040204" pitchFamily="50" charset="-128"/>
                        </a:rPr>
                        <a:t>AST</a:t>
                      </a:r>
                      <a:r>
                        <a:rPr lang="ja-JP" altLang="en-US" sz="900" u="sng" dirty="0" smtClean="0">
                          <a:solidFill>
                            <a:srgbClr val="FF0000"/>
                          </a:solidFill>
                          <a:latin typeface="メイリオ" panose="020B0604030504040204" pitchFamily="50" charset="-128"/>
                          <a:ea typeface="メイリオ" panose="020B0604030504040204" pitchFamily="50" charset="-128"/>
                        </a:rPr>
                        <a:t>）の加算</a:t>
                      </a:r>
                      <a:r>
                        <a:rPr lang="ja-JP" altLang="en-US" sz="900" dirty="0" smtClean="0">
                          <a:latin typeface="メイリオ" panose="020B0604030504040204" pitchFamily="50" charset="-128"/>
                          <a:ea typeface="メイリオ" panose="020B0604030504040204" pitchFamily="50" charset="-128"/>
                        </a:rPr>
                        <a:t>を新たに設ける。</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a:t>
                      </a:r>
                      <a:r>
                        <a:rPr lang="en-US" altLang="ja-JP" sz="900" u="sng" dirty="0" smtClean="0">
                          <a:solidFill>
                            <a:srgbClr val="FF0000"/>
                          </a:solidFill>
                          <a:latin typeface="メイリオ" panose="020B0604030504040204" pitchFamily="50" charset="-128"/>
                          <a:ea typeface="メイリオ" panose="020B0604030504040204" pitchFamily="50" charset="-128"/>
                        </a:rPr>
                        <a:t>AST</a:t>
                      </a:r>
                      <a:r>
                        <a:rPr lang="ja-JP" altLang="en-US" sz="900" u="sng" dirty="0" smtClean="0">
                          <a:solidFill>
                            <a:srgbClr val="FF0000"/>
                          </a:solidFill>
                          <a:latin typeface="メイリオ" panose="020B0604030504040204" pitchFamily="50" charset="-128"/>
                          <a:ea typeface="メイリオ" panose="020B0604030504040204" pitchFamily="50" charset="-128"/>
                        </a:rPr>
                        <a:t>の活動内容は、「介入、抗菌薬使用の最適化、微生物・臨床検査の利用、抗菌薬適正使用支援の評価測定、特殊集団の選択と抗菌薬適正使用診断の集中、教育・啓発」</a:t>
                      </a:r>
                      <a:endParaRPr lang="ja-JP" altLang="en-US" sz="900" u="sng" dirty="0">
                        <a:solidFill>
                          <a:srgbClr val="FF0000"/>
                        </a:solidFill>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A243</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・後発医薬品使用体制加算</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・後発医薬品使用係数（</a:t>
                      </a:r>
                      <a:r>
                        <a:rPr lang="en-US" altLang="ja-JP" sz="900" dirty="0" smtClean="0">
                          <a:latin typeface="メイリオ" panose="020B0604030504040204" pitchFamily="50" charset="-128"/>
                          <a:ea typeface="メイリオ" panose="020B0604030504040204" pitchFamily="50" charset="-128"/>
                        </a:rPr>
                        <a:t>DPC)</a:t>
                      </a:r>
                    </a:p>
                  </a:txBody>
                  <a:tcPr/>
                </a:tc>
                <a:tc>
                  <a:txBody>
                    <a:bodyPr/>
                    <a:lstStyle/>
                    <a:p>
                      <a:r>
                        <a:rPr lang="ja-JP" altLang="en-US" sz="900" dirty="0" smtClean="0">
                          <a:latin typeface="メイリオ" panose="020B0604030504040204" pitchFamily="50" charset="-128"/>
                          <a:ea typeface="メイリオ" panose="020B0604030504040204" pitchFamily="50" charset="-128"/>
                        </a:rPr>
                        <a:t>・後発医薬品の使用割合は、</a:t>
                      </a:r>
                      <a:r>
                        <a:rPr lang="en-US" altLang="ja-JP" sz="900" dirty="0" smtClean="0">
                          <a:latin typeface="メイリオ" panose="020B0604030504040204" pitchFamily="50" charset="-128"/>
                          <a:ea typeface="メイリオ" panose="020B0604030504040204" pitchFamily="50" charset="-128"/>
                        </a:rPr>
                        <a:t>7</a:t>
                      </a:r>
                      <a:r>
                        <a:rPr lang="ja-JP" altLang="en-US" sz="900" dirty="0" smtClean="0">
                          <a:latin typeface="メイリオ" panose="020B0604030504040204" pitchFamily="50" charset="-128"/>
                          <a:ea typeface="メイリオ" panose="020B0604030504040204" pitchFamily="50" charset="-128"/>
                        </a:rPr>
                        <a:t>割以上であること。</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a:t>
                      </a:r>
                      <a:r>
                        <a:rPr lang="en-US" altLang="ja-JP" sz="900" u="sng" dirty="0" smtClean="0">
                          <a:solidFill>
                            <a:srgbClr val="FF0000"/>
                          </a:solidFill>
                          <a:latin typeface="メイリオ" panose="020B0604030504040204" pitchFamily="50" charset="-128"/>
                          <a:ea typeface="メイリオ" panose="020B0604030504040204" pitchFamily="50" charset="-128"/>
                        </a:rPr>
                        <a:t>2020</a:t>
                      </a:r>
                      <a:r>
                        <a:rPr lang="ja-JP" altLang="en-US" sz="900" u="sng" dirty="0" smtClean="0">
                          <a:solidFill>
                            <a:srgbClr val="FF0000"/>
                          </a:solidFill>
                          <a:latin typeface="メイリオ" panose="020B0604030504040204" pitchFamily="50" charset="-128"/>
                          <a:ea typeface="メイリオ" panose="020B0604030504040204" pitchFamily="50" charset="-128"/>
                        </a:rPr>
                        <a:t>年</a:t>
                      </a:r>
                      <a:r>
                        <a:rPr lang="en-US" altLang="ja-JP" sz="900" u="sng" dirty="0" smtClean="0">
                          <a:solidFill>
                            <a:srgbClr val="FF0000"/>
                          </a:solidFill>
                          <a:latin typeface="メイリオ" panose="020B0604030504040204" pitchFamily="50" charset="-128"/>
                          <a:ea typeface="メイリオ" panose="020B0604030504040204" pitchFamily="50" charset="-128"/>
                        </a:rPr>
                        <a:t>9</a:t>
                      </a:r>
                      <a:r>
                        <a:rPr lang="ja-JP" altLang="en-US" sz="900" u="sng" dirty="0" smtClean="0">
                          <a:solidFill>
                            <a:srgbClr val="FF0000"/>
                          </a:solidFill>
                          <a:latin typeface="メイリオ" panose="020B0604030504040204" pitchFamily="50" charset="-128"/>
                          <a:ea typeface="メイリオ" panose="020B0604030504040204" pitchFamily="50" charset="-128"/>
                        </a:rPr>
                        <a:t>月まで</a:t>
                      </a:r>
                      <a:r>
                        <a:rPr lang="ja-JP" altLang="en-US" sz="900" dirty="0" smtClean="0">
                          <a:latin typeface="メイリオ" panose="020B0604030504040204" pitchFamily="50" charset="-128"/>
                          <a:ea typeface="メイリオ" panose="020B0604030504040204" pitchFamily="50" charset="-128"/>
                        </a:rPr>
                        <a:t>に使用割合を</a:t>
                      </a:r>
                      <a:r>
                        <a:rPr lang="en-US" altLang="ja-JP" sz="900" u="sng" dirty="0" smtClean="0">
                          <a:solidFill>
                            <a:srgbClr val="FF0000"/>
                          </a:solidFill>
                          <a:latin typeface="メイリオ" panose="020B0604030504040204" pitchFamily="50" charset="-128"/>
                          <a:ea typeface="メイリオ" panose="020B0604030504040204" pitchFamily="50" charset="-128"/>
                        </a:rPr>
                        <a:t>8</a:t>
                      </a:r>
                      <a:r>
                        <a:rPr lang="ja-JP" altLang="en-US" sz="900" u="sng" dirty="0" smtClean="0">
                          <a:solidFill>
                            <a:srgbClr val="FF0000"/>
                          </a:solidFill>
                          <a:latin typeface="メイリオ" panose="020B0604030504040204" pitchFamily="50" charset="-128"/>
                          <a:ea typeface="メイリオ" panose="020B0604030504040204" pitchFamily="50" charset="-128"/>
                        </a:rPr>
                        <a:t>割以上</a:t>
                      </a:r>
                      <a:r>
                        <a:rPr lang="ja-JP" altLang="en-US" sz="900" dirty="0" smtClean="0">
                          <a:latin typeface="メイリオ" panose="020B0604030504040204" pitchFamily="50" charset="-128"/>
                          <a:ea typeface="メイリオ" panose="020B0604030504040204" pitchFamily="50" charset="-128"/>
                        </a:rPr>
                        <a:t>に引き上げる。</a:t>
                      </a:r>
                      <a:endParaRPr lang="ja-JP" altLang="en-US" sz="900" dirty="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B001</a:t>
                      </a:r>
                      <a:r>
                        <a:rPr kumimoji="1" lang="en-US" altLang="ja-JP" sz="900" b="0" baseline="0" dirty="0" smtClean="0">
                          <a:latin typeface="メイリオ" panose="020B0604030504040204" pitchFamily="50" charset="-128"/>
                          <a:ea typeface="メイリオ" panose="020B0604030504040204" pitchFamily="50" charset="-128"/>
                        </a:rPr>
                        <a:t> 27</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・糖尿病透析予防指導管理料</a:t>
                      </a:r>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a:t>
                      </a:r>
                      <a:r>
                        <a:rPr lang="en-US" altLang="ja-JP" sz="900" dirty="0" err="1" smtClean="0">
                          <a:latin typeface="メイリオ" panose="020B0604030504040204" pitchFamily="50" charset="-128"/>
                          <a:ea typeface="メイリオ" panose="020B0604030504040204" pitchFamily="50" charset="-128"/>
                        </a:rPr>
                        <a:t>eGFR</a:t>
                      </a:r>
                      <a:r>
                        <a:rPr lang="ja-JP" altLang="en-US" sz="900" dirty="0" smtClean="0">
                          <a:latin typeface="メイリオ" panose="020B0604030504040204" pitchFamily="50" charset="-128"/>
                          <a:ea typeface="メイリオ" panose="020B0604030504040204" pitchFamily="50" charset="-128"/>
                        </a:rPr>
                        <a:t>が</a:t>
                      </a:r>
                      <a:r>
                        <a:rPr lang="en-US" altLang="ja-JP" sz="900" dirty="0" smtClean="0">
                          <a:latin typeface="メイリオ" panose="020B0604030504040204" pitchFamily="50" charset="-128"/>
                          <a:ea typeface="メイリオ" panose="020B0604030504040204" pitchFamily="50" charset="-128"/>
                        </a:rPr>
                        <a:t>30</a:t>
                      </a:r>
                      <a:r>
                        <a:rPr lang="ja-JP" altLang="en-US" sz="900" dirty="0" smtClean="0">
                          <a:latin typeface="メイリオ" panose="020B0604030504040204" pitchFamily="50" charset="-128"/>
                          <a:ea typeface="メイリオ" panose="020B0604030504040204" pitchFamily="50" charset="-128"/>
                        </a:rPr>
                        <a:t>未満（</a:t>
                      </a:r>
                      <a:r>
                        <a:rPr lang="en-US" altLang="ja-JP" sz="900" dirty="0" smtClean="0">
                          <a:latin typeface="メイリオ" panose="020B0604030504040204" pitchFamily="50" charset="-128"/>
                          <a:ea typeface="メイリオ" panose="020B0604030504040204" pitchFamily="50" charset="-128"/>
                        </a:rPr>
                        <a:t>G4</a:t>
                      </a:r>
                      <a:r>
                        <a:rPr lang="ja-JP" altLang="en-US" sz="900" dirty="0" smtClean="0">
                          <a:latin typeface="メイリオ" panose="020B0604030504040204" pitchFamily="50" charset="-128"/>
                          <a:ea typeface="メイリオ" panose="020B0604030504040204" pitchFamily="50" charset="-128"/>
                        </a:rPr>
                        <a:t>以上）が対象</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a:t>
                      </a:r>
                      <a:r>
                        <a:rPr lang="en-US" altLang="ja-JP" sz="900" dirty="0" err="1" smtClean="0">
                          <a:latin typeface="メイリオ" panose="020B0604030504040204" pitchFamily="50" charset="-128"/>
                          <a:ea typeface="メイリオ" panose="020B0604030504040204" pitchFamily="50" charset="-128"/>
                        </a:rPr>
                        <a:t>eGFR</a:t>
                      </a:r>
                      <a:r>
                        <a:rPr lang="ja-JP" altLang="en-US" sz="900" dirty="0" smtClean="0">
                          <a:latin typeface="メイリオ" panose="020B0604030504040204" pitchFamily="50" charset="-128"/>
                          <a:ea typeface="メイリオ" panose="020B0604030504040204" pitchFamily="50" charset="-128"/>
                        </a:rPr>
                        <a:t>が</a:t>
                      </a:r>
                      <a:r>
                        <a:rPr lang="en-US" altLang="ja-JP" sz="900" dirty="0" smtClean="0">
                          <a:latin typeface="メイリオ" panose="020B0604030504040204" pitchFamily="50" charset="-128"/>
                          <a:ea typeface="メイリオ" panose="020B0604030504040204" pitchFamily="50" charset="-128"/>
                        </a:rPr>
                        <a:t>30</a:t>
                      </a:r>
                      <a:r>
                        <a:rPr lang="ja-JP" altLang="en-US" sz="900" dirty="0" smtClean="0">
                          <a:latin typeface="メイリオ" panose="020B0604030504040204" pitchFamily="50" charset="-128"/>
                          <a:ea typeface="メイリオ" panose="020B0604030504040204" pitchFamily="50" charset="-128"/>
                        </a:rPr>
                        <a:t>～</a:t>
                      </a:r>
                      <a:r>
                        <a:rPr lang="en-US" altLang="ja-JP" sz="900" dirty="0" smtClean="0">
                          <a:latin typeface="メイリオ" panose="020B0604030504040204" pitchFamily="50" charset="-128"/>
                          <a:ea typeface="メイリオ" panose="020B0604030504040204" pitchFamily="50" charset="-128"/>
                        </a:rPr>
                        <a:t>44</a:t>
                      </a:r>
                      <a:r>
                        <a:rPr lang="ja-JP" altLang="en-US" sz="900" dirty="0" smtClean="0">
                          <a:latin typeface="メイリオ" panose="020B0604030504040204" pitchFamily="50" charset="-128"/>
                          <a:ea typeface="メイリオ" panose="020B0604030504040204" pitchFamily="50" charset="-128"/>
                        </a:rPr>
                        <a:t>の</a:t>
                      </a:r>
                      <a:r>
                        <a:rPr lang="en-US" altLang="ja-JP" sz="900" dirty="0" smtClean="0">
                          <a:latin typeface="メイリオ" panose="020B0604030504040204" pitchFamily="50" charset="-128"/>
                          <a:ea typeface="メイリオ" panose="020B0604030504040204" pitchFamily="50" charset="-128"/>
                        </a:rPr>
                        <a:t>G3</a:t>
                      </a:r>
                      <a:r>
                        <a:rPr lang="ja-JP" altLang="en-US" sz="900" dirty="0" smtClean="0">
                          <a:latin typeface="メイリオ" panose="020B0604030504040204" pitchFamily="50" charset="-128"/>
                          <a:ea typeface="メイリオ" panose="020B0604030504040204" pitchFamily="50" charset="-128"/>
                        </a:rPr>
                        <a:t>の患者においても、運動療法によって、高い割合で</a:t>
                      </a:r>
                      <a:r>
                        <a:rPr lang="en-US" altLang="ja-JP" sz="900" dirty="0" smtClean="0">
                          <a:latin typeface="メイリオ" panose="020B0604030504040204" pitchFamily="50" charset="-128"/>
                          <a:ea typeface="メイリオ" panose="020B0604030504040204" pitchFamily="50" charset="-128"/>
                        </a:rPr>
                        <a:t>CKD</a:t>
                      </a:r>
                      <a:r>
                        <a:rPr lang="ja-JP" altLang="en-US" sz="900" dirty="0" smtClean="0">
                          <a:latin typeface="メイリオ" panose="020B0604030504040204" pitchFamily="50" charset="-128"/>
                          <a:ea typeface="メイリオ" panose="020B0604030504040204" pitchFamily="50" charset="-128"/>
                        </a:rPr>
                        <a:t>ステージが維持、または改善されている。</a:t>
                      </a:r>
                      <a:endParaRPr lang="en-US" altLang="ja-JP" sz="900"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a:t>
                      </a:r>
                      <a:r>
                        <a:rPr lang="en-US" altLang="ja-JP" sz="900" u="sng" dirty="0" smtClean="0">
                          <a:solidFill>
                            <a:srgbClr val="FF0000"/>
                          </a:solidFill>
                          <a:latin typeface="メイリオ" panose="020B0604030504040204" pitchFamily="50" charset="-128"/>
                          <a:ea typeface="メイリオ" panose="020B0604030504040204" pitchFamily="50" charset="-128"/>
                        </a:rPr>
                        <a:t>eGFR30</a:t>
                      </a:r>
                      <a:r>
                        <a:rPr lang="ja-JP" altLang="en-US" sz="900" u="sng" dirty="0" smtClean="0">
                          <a:solidFill>
                            <a:srgbClr val="FF0000"/>
                          </a:solidFill>
                          <a:latin typeface="メイリオ" panose="020B0604030504040204" pitchFamily="50" charset="-128"/>
                          <a:ea typeface="メイリオ" panose="020B0604030504040204" pitchFamily="50" charset="-128"/>
                        </a:rPr>
                        <a:t>～</a:t>
                      </a:r>
                      <a:r>
                        <a:rPr lang="en-US" altLang="ja-JP" sz="900" u="sng" dirty="0" smtClean="0">
                          <a:solidFill>
                            <a:srgbClr val="FF0000"/>
                          </a:solidFill>
                          <a:latin typeface="メイリオ" panose="020B0604030504040204" pitchFamily="50" charset="-128"/>
                          <a:ea typeface="メイリオ" panose="020B0604030504040204" pitchFamily="50" charset="-128"/>
                        </a:rPr>
                        <a:t>44</a:t>
                      </a:r>
                      <a:r>
                        <a:rPr lang="ja-JP" altLang="en-US" sz="900" u="sng" dirty="0" smtClean="0">
                          <a:solidFill>
                            <a:srgbClr val="FF0000"/>
                          </a:solidFill>
                          <a:latin typeface="メイリオ" panose="020B0604030504040204" pitchFamily="50" charset="-128"/>
                          <a:ea typeface="メイリオ" panose="020B0604030504040204" pitchFamily="50" charset="-128"/>
                        </a:rPr>
                        <a:t>（中等度～高度低下）も対象</a:t>
                      </a:r>
                      <a:r>
                        <a:rPr lang="ja-JP" altLang="en-US" sz="900" dirty="0" smtClean="0">
                          <a:latin typeface="メイリオ" panose="020B0604030504040204" pitchFamily="50" charset="-128"/>
                          <a:ea typeface="メイリオ" panose="020B0604030504040204" pitchFamily="50" charset="-128"/>
                        </a:rPr>
                        <a:t>範囲とする。</a:t>
                      </a:r>
                      <a:endParaRPr lang="en-US" altLang="ja-JP" sz="900" dirty="0" smtClean="0">
                        <a:latin typeface="メイリオ" panose="020B0604030504040204" pitchFamily="50" charset="-128"/>
                        <a:ea typeface="メイリオ" panose="020B0604030504040204" pitchFamily="50" charset="-128"/>
                      </a:endParaRPr>
                    </a:p>
                    <a:p>
                      <a:endParaRPr lang="ja-JP" altLang="en-US" sz="900" dirty="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B001-3</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kumimoji="1" lang="ja-JP" altLang="en-US" sz="900" b="0" dirty="0" smtClean="0">
                          <a:latin typeface="メイリオ" panose="020B0604030504040204" pitchFamily="50" charset="-128"/>
                          <a:ea typeface="メイリオ" panose="020B0604030504040204" pitchFamily="50" charset="-128"/>
                        </a:rPr>
                        <a:t>・生活習慣病管理料</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kumimoji="1" lang="ja-JP" altLang="en-US" sz="900" b="0" dirty="0" smtClean="0">
                          <a:latin typeface="メイリオ" panose="020B0604030504040204" pitchFamily="50" charset="-128"/>
                          <a:ea typeface="メイリオ" panose="020B0604030504040204" pitchFamily="50" charset="-128"/>
                        </a:rPr>
                        <a:t>・新規</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u="sng" dirty="0" smtClean="0">
                          <a:solidFill>
                            <a:srgbClr val="FF0000"/>
                          </a:solidFill>
                          <a:latin typeface="メイリオ" panose="020B0604030504040204" pitchFamily="50" charset="-128"/>
                          <a:ea typeface="メイリオ" panose="020B0604030504040204" pitchFamily="50" charset="-128"/>
                        </a:rPr>
                        <a:t>・有効性及び安全性等の情報をもとに標準的な薬剤選択の使用基準を設ける。</a:t>
                      </a:r>
                      <a:r>
                        <a:rPr lang="ja-JP" altLang="en-US" sz="900" u="none" dirty="0" smtClean="0">
                          <a:solidFill>
                            <a:srgbClr val="FF0000"/>
                          </a:solidFill>
                          <a:latin typeface="メイリオ" panose="020B0604030504040204" pitchFamily="50" charset="-128"/>
                          <a:ea typeface="メイリオ" panose="020B0604030504040204" pitchFamily="50" charset="-128"/>
                        </a:rPr>
                        <a:t>（加算対応か？）</a:t>
                      </a:r>
                    </a:p>
                  </a:txBody>
                  <a:tcPr/>
                </a:tc>
              </a:tr>
              <a:tr h="0">
                <a:tc>
                  <a:txBody>
                    <a:bodyPr/>
                    <a:lstStyle/>
                    <a:p>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kumimoji="1" lang="ja-JP" altLang="en-US" sz="900" b="0" dirty="0" smtClean="0">
                          <a:latin typeface="メイリオ" panose="020B0604030504040204" pitchFamily="50" charset="-128"/>
                          <a:ea typeface="メイリオ" panose="020B0604030504040204" pitchFamily="50" charset="-128"/>
                        </a:rPr>
                        <a:t>・管理料の療養計画書に血圧の目標欄がない。</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・管理料の療養計画書に</a:t>
                      </a:r>
                      <a:r>
                        <a:rPr lang="ja-JP" altLang="en-US" sz="900" u="sng" dirty="0" smtClean="0">
                          <a:solidFill>
                            <a:srgbClr val="FF0000"/>
                          </a:solidFill>
                          <a:latin typeface="メイリオ" panose="020B0604030504040204" pitchFamily="50" charset="-128"/>
                          <a:ea typeface="メイリオ" panose="020B0604030504040204" pitchFamily="50" charset="-128"/>
                        </a:rPr>
                        <a:t>血圧やそれ以外の目標・特定健診・特定保健指導の受診勧奨</a:t>
                      </a:r>
                      <a:r>
                        <a:rPr lang="ja-JP" altLang="en-US" sz="900" dirty="0" smtClean="0">
                          <a:latin typeface="メイリオ" panose="020B0604030504040204" pitchFamily="50" charset="-128"/>
                          <a:ea typeface="メイリオ" panose="020B0604030504040204" pitchFamily="50" charset="-128"/>
                        </a:rPr>
                        <a:t>を追加する。</a:t>
                      </a:r>
                      <a:endParaRPr lang="ja-JP" altLang="en-US" sz="900" dirty="0">
                        <a:latin typeface="メイリオ" panose="020B0604030504040204" pitchFamily="50" charset="-128"/>
                        <a:ea typeface="メイリオ" panose="020B0604030504040204" pitchFamily="50" charset="-128"/>
                      </a:endParaRPr>
                    </a:p>
                  </a:txBody>
                  <a:tcPr/>
                </a:tc>
              </a:tr>
            </a:tbl>
          </a:graphicData>
        </a:graphic>
      </p:graphicFrame>
      <p:sp>
        <p:nvSpPr>
          <p:cNvPr id="4" name="スライド番号プレースホルダー 3"/>
          <p:cNvSpPr>
            <a:spLocks noGrp="1"/>
          </p:cNvSpPr>
          <p:nvPr>
            <p:ph type="sldNum" sz="quarter" idx="12"/>
          </p:nvPr>
        </p:nvSpPr>
        <p:spPr/>
        <p:txBody>
          <a:bodyPr/>
          <a:lstStyle/>
          <a:p>
            <a:fld id="{6B36F8E1-7DB6-406F-BD5C-6442B8C3131F}" type="slidenum">
              <a:rPr lang="ja-JP" altLang="en-US" smtClean="0">
                <a:solidFill>
                  <a:schemeClr val="tx1"/>
                </a:solidFill>
              </a:rPr>
              <a:pPr/>
              <a:t>36</a:t>
            </a:fld>
            <a:endParaRPr lang="ja-JP" altLang="en-US" dirty="0">
              <a:solidFill>
                <a:schemeClr val="tx1"/>
              </a:solidFill>
            </a:endParaRPr>
          </a:p>
        </p:txBody>
      </p:sp>
      <p:sp>
        <p:nvSpPr>
          <p:cNvPr id="6" name="円/楕円 5"/>
          <p:cNvSpPr/>
          <p:nvPr/>
        </p:nvSpPr>
        <p:spPr>
          <a:xfrm>
            <a:off x="35326" y="1066800"/>
            <a:ext cx="187037" cy="187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35326" y="1700980"/>
            <a:ext cx="187037" cy="187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21314" y="2462980"/>
            <a:ext cx="187037" cy="187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20913" y="3625605"/>
            <a:ext cx="187037" cy="187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20913" y="4308947"/>
            <a:ext cx="187037" cy="187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236089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主要項目の改定予測</a:t>
            </a:r>
            <a:r>
              <a:rPr lang="ja-JP" altLang="en-US" sz="2000" dirty="0" smtClean="0"/>
              <a:t>（外来・在宅）</a:t>
            </a:r>
            <a:endParaRPr kumimoji="1" lang="ja-JP" altLang="en-US" sz="2000" dirty="0"/>
          </a:p>
        </p:txBody>
      </p:sp>
      <p:graphicFrame>
        <p:nvGraphicFramePr>
          <p:cNvPr id="3" name="表 2"/>
          <p:cNvGraphicFramePr>
            <a:graphicFrameLocks noGrp="1"/>
          </p:cNvGraphicFramePr>
          <p:nvPr>
            <p:extLst>
              <p:ext uri="{D42A27DB-BD31-4B8C-83A1-F6EECF244321}">
                <p14:modId xmlns:p14="http://schemas.microsoft.com/office/powerpoint/2010/main" val="966059740"/>
              </p:ext>
            </p:extLst>
          </p:nvPr>
        </p:nvGraphicFramePr>
        <p:xfrm>
          <a:off x="251459" y="702790"/>
          <a:ext cx="8713078" cy="5577840"/>
        </p:xfrm>
        <a:graphic>
          <a:graphicData uri="http://schemas.openxmlformats.org/drawingml/2006/table">
            <a:tbl>
              <a:tblPr firstRow="1" bandRow="1">
                <a:tableStyleId>{5C22544A-7EE6-4342-B048-85BDC9FD1C3A}</a:tableStyleId>
              </a:tblPr>
              <a:tblGrid>
                <a:gridCol w="831684"/>
                <a:gridCol w="2225748"/>
                <a:gridCol w="3125419"/>
                <a:gridCol w="2530227"/>
              </a:tblGrid>
              <a:tr h="0">
                <a:tc>
                  <a:txBody>
                    <a:bodyPr/>
                    <a:lstStyle/>
                    <a:p>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900" b="0" dirty="0" smtClean="0">
                          <a:latin typeface="メイリオ" panose="020B0604030504040204" pitchFamily="50" charset="-128"/>
                          <a:ea typeface="メイリオ" panose="020B0604030504040204" pitchFamily="50" charset="-128"/>
                        </a:rPr>
                        <a:t>項目</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900" b="0" dirty="0" smtClean="0">
                          <a:latin typeface="メイリオ" panose="020B0604030504040204" pitchFamily="50" charset="-128"/>
                          <a:ea typeface="メイリオ" panose="020B0604030504040204" pitchFamily="50" charset="-128"/>
                        </a:rPr>
                        <a:t>改定前</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900" b="0" dirty="0" smtClean="0">
                          <a:latin typeface="メイリオ" panose="020B0604030504040204" pitchFamily="50" charset="-128"/>
                          <a:ea typeface="メイリオ" panose="020B0604030504040204" pitchFamily="50" charset="-128"/>
                        </a:rPr>
                        <a:t>改定後（予測）</a:t>
                      </a:r>
                      <a:endParaRPr kumimoji="1" lang="ja-JP" altLang="en-US" sz="900" b="0" dirty="0">
                        <a:latin typeface="メイリオ" panose="020B0604030504040204" pitchFamily="50" charset="-128"/>
                        <a:ea typeface="メイリオ" panose="020B0604030504040204" pitchFamily="50" charset="-128"/>
                      </a:endParaRPr>
                    </a:p>
                  </a:txBody>
                  <a:tcPr/>
                </a:tc>
              </a:tr>
              <a:tr h="0">
                <a:tc>
                  <a:txBody>
                    <a:bodyPr/>
                    <a:lstStyle/>
                    <a:p>
                      <a:r>
                        <a:rPr kumimoji="1" lang="ja-JP" altLang="en-US" sz="900" b="0" dirty="0" smtClean="0">
                          <a:latin typeface="メイリオ" panose="020B0604030504040204" pitchFamily="50" charset="-128"/>
                          <a:ea typeface="メイリオ" panose="020B0604030504040204" pitchFamily="50" charset="-128"/>
                        </a:rPr>
                        <a:t>・選定療養費</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・選定療養費</a:t>
                      </a:r>
                      <a:endParaRPr lang="ja-JP" altLang="en-US" sz="900" dirty="0">
                        <a:latin typeface="メイリオ" panose="020B0604030504040204" pitchFamily="50" charset="-128"/>
                        <a:ea typeface="メイリオ"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latin typeface="メイリオ" panose="020B0604030504040204" pitchFamily="50" charset="-128"/>
                          <a:ea typeface="メイリオ" panose="020B0604030504040204" pitchFamily="50" charset="-128"/>
                        </a:rPr>
                        <a:t>・</a:t>
                      </a:r>
                      <a:r>
                        <a:rPr lang="en-US" altLang="ja-JP" sz="900" dirty="0" smtClean="0">
                          <a:latin typeface="メイリオ" panose="020B0604030504040204" pitchFamily="50" charset="-128"/>
                          <a:ea typeface="メイリオ" panose="020B0604030504040204" pitchFamily="50" charset="-128"/>
                        </a:rPr>
                        <a:t>500</a:t>
                      </a:r>
                      <a:r>
                        <a:rPr lang="ja-JP" altLang="en-US" sz="900" dirty="0" smtClean="0">
                          <a:latin typeface="メイリオ" panose="020B0604030504040204" pitchFamily="50" charset="-128"/>
                          <a:ea typeface="メイリオ" panose="020B0604030504040204" pitchFamily="50" charset="-128"/>
                        </a:rPr>
                        <a:t>床以上の地域医療支援病院において、紹介状を持たない初診患者から選定療養費として</a:t>
                      </a:r>
                      <a:r>
                        <a:rPr lang="en-US" altLang="ja-JP" sz="900" dirty="0" smtClean="0">
                          <a:latin typeface="メイリオ" panose="020B0604030504040204" pitchFamily="50" charset="-128"/>
                          <a:ea typeface="メイリオ" panose="020B0604030504040204" pitchFamily="50" charset="-128"/>
                        </a:rPr>
                        <a:t>5,000</a:t>
                      </a:r>
                      <a:r>
                        <a:rPr lang="ja-JP" altLang="en-US" sz="900" dirty="0" smtClean="0">
                          <a:latin typeface="メイリオ" panose="020B0604030504040204" pitchFamily="50" charset="-128"/>
                          <a:ea typeface="メイリオ" panose="020B0604030504040204" pitchFamily="50" charset="-128"/>
                        </a:rPr>
                        <a:t>円を徴収すること。</a:t>
                      </a:r>
                    </a:p>
                  </a:txBody>
                  <a:tcPr/>
                </a:tc>
                <a:tc>
                  <a:txBody>
                    <a:bodyPr/>
                    <a:lstStyle/>
                    <a:p>
                      <a:r>
                        <a:rPr lang="ja-JP" altLang="en-US" sz="900" dirty="0" smtClean="0">
                          <a:latin typeface="メイリオ" panose="020B0604030504040204" pitchFamily="50" charset="-128"/>
                          <a:ea typeface="メイリオ" panose="020B0604030504040204" pitchFamily="50" charset="-128"/>
                        </a:rPr>
                        <a:t>・適用の範囲を</a:t>
                      </a:r>
                      <a:r>
                        <a:rPr lang="en-US" altLang="ja-JP" sz="900" u="sng" dirty="0" smtClean="0">
                          <a:solidFill>
                            <a:srgbClr val="FF0000"/>
                          </a:solidFill>
                          <a:latin typeface="メイリオ" panose="020B0604030504040204" pitchFamily="50" charset="-128"/>
                          <a:ea typeface="メイリオ" panose="020B0604030504040204" pitchFamily="50" charset="-128"/>
                        </a:rPr>
                        <a:t>400</a:t>
                      </a:r>
                      <a:r>
                        <a:rPr lang="ja-JP" altLang="en-US" sz="900" u="sng" dirty="0" smtClean="0">
                          <a:solidFill>
                            <a:srgbClr val="FF0000"/>
                          </a:solidFill>
                          <a:latin typeface="メイリオ" panose="020B0604030504040204" pitchFamily="50" charset="-128"/>
                          <a:ea typeface="メイリオ" panose="020B0604030504040204" pitchFamily="50" charset="-128"/>
                        </a:rPr>
                        <a:t>床以上の地域医療支援病院まで拡大</a:t>
                      </a:r>
                      <a:r>
                        <a:rPr lang="ja-JP" altLang="en-US" sz="900" dirty="0" smtClean="0">
                          <a:latin typeface="メイリオ" panose="020B0604030504040204" pitchFamily="50" charset="-128"/>
                          <a:ea typeface="メイリオ" panose="020B0604030504040204" pitchFamily="50" charset="-128"/>
                        </a:rPr>
                        <a:t>する。</a:t>
                      </a:r>
                      <a:endParaRPr lang="en-US" altLang="ja-JP" sz="900"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A001</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・再診料</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情報通信機器を用いた診療</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（平</a:t>
                      </a:r>
                      <a:r>
                        <a:rPr lang="en-US" altLang="ja-JP" sz="900" dirty="0" smtClean="0">
                          <a:latin typeface="メイリオ" panose="020B0604030504040204" pitchFamily="50" charset="-128"/>
                          <a:ea typeface="メイリオ" panose="020B0604030504040204" pitchFamily="50" charset="-128"/>
                        </a:rPr>
                        <a:t>9 1224</a:t>
                      </a:r>
                      <a:r>
                        <a:rPr lang="ja-JP" altLang="en-US" sz="900" dirty="0" smtClean="0">
                          <a:latin typeface="メイリオ" panose="020B0604030504040204" pitchFamily="50" charset="-128"/>
                          <a:ea typeface="メイリオ" panose="020B0604030504040204" pitchFamily="50" charset="-128"/>
                        </a:rPr>
                        <a:t>健政発）</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・遠隔診療</a:t>
                      </a:r>
                      <a:r>
                        <a:rPr lang="ja-JP" altLang="en-US" sz="900" dirty="0" smtClean="0"/>
                        <a:t>（情報通信機器を用いた診療）の運用基準は</a:t>
                      </a:r>
                      <a:r>
                        <a:rPr lang="ja-JP" altLang="en-US" sz="900" dirty="0" err="1" smtClean="0"/>
                        <a:t>無し</a:t>
                      </a:r>
                      <a:r>
                        <a:rPr lang="ja-JP" altLang="en-US" sz="900" dirty="0" smtClean="0"/>
                        <a:t>。</a:t>
                      </a:r>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・対面診療と遠隔診療の組み合わせで実施し、以下の要件とする。</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　①遠隔診療を行う場合は、</a:t>
                      </a:r>
                      <a:r>
                        <a:rPr lang="ja-JP" altLang="en-US" sz="900" dirty="0" smtClean="0"/>
                        <a:t>患者の状態等を踏まえた個別判断が必要と考えられるため、</a:t>
                      </a:r>
                      <a:r>
                        <a:rPr lang="ja-JP" altLang="en-US" sz="900" u="sng" dirty="0" smtClean="0">
                          <a:solidFill>
                            <a:srgbClr val="FF0000"/>
                          </a:solidFill>
                        </a:rPr>
                        <a:t>一定程度の受診期間等を求める</a:t>
                      </a:r>
                      <a:endParaRPr lang="en-US" altLang="ja-JP" sz="900" u="sng" dirty="0" smtClean="0">
                        <a:solidFill>
                          <a:srgbClr val="FF0000"/>
                        </a:solidFill>
                      </a:endParaRPr>
                    </a:p>
                    <a:p>
                      <a:r>
                        <a:rPr lang="ja-JP" altLang="en-US" sz="900" u="none" dirty="0" smtClean="0">
                          <a:solidFill>
                            <a:srgbClr val="FF0000"/>
                          </a:solidFill>
                          <a:latin typeface="メイリオ" panose="020B0604030504040204" pitchFamily="50" charset="-128"/>
                          <a:ea typeface="メイリオ" panose="020B0604030504040204" pitchFamily="50" charset="-128"/>
                        </a:rPr>
                        <a:t>　</a:t>
                      </a:r>
                      <a:r>
                        <a:rPr lang="ja-JP" altLang="en-US" sz="900" u="sng" dirty="0" smtClean="0">
                          <a:solidFill>
                            <a:srgbClr val="FF0000"/>
                          </a:solidFill>
                          <a:latin typeface="メイリオ" panose="020B0604030504040204" pitchFamily="50" charset="-128"/>
                          <a:ea typeface="メイリオ" panose="020B0604030504040204" pitchFamily="50" charset="-128"/>
                        </a:rPr>
                        <a:t>②</a:t>
                      </a:r>
                      <a:r>
                        <a:rPr lang="ja-JP" altLang="en-US" sz="900" u="sng" dirty="0" smtClean="0">
                          <a:solidFill>
                            <a:srgbClr val="FF0000"/>
                          </a:solidFill>
                        </a:rPr>
                        <a:t>事前の治療計画の作成・患者同意の取得等を求める。</a:t>
                      </a:r>
                      <a:endParaRPr lang="en-US" altLang="ja-JP" sz="900" u="sng" dirty="0" smtClean="0">
                        <a:solidFill>
                          <a:srgbClr val="FF0000"/>
                        </a:solidFill>
                      </a:endParaRPr>
                    </a:p>
                    <a:p>
                      <a:r>
                        <a:rPr lang="ja-JP" altLang="en-US" sz="900" u="sng" dirty="0" smtClean="0">
                          <a:solidFill>
                            <a:srgbClr val="FF0000"/>
                          </a:solidFill>
                          <a:latin typeface="メイリオ" panose="020B0604030504040204" pitchFamily="50" charset="-128"/>
                          <a:ea typeface="メイリオ" panose="020B0604030504040204" pitchFamily="50" charset="-128"/>
                        </a:rPr>
                        <a:t>（オンライン再診料、オンライン医学管理料の新設）（点数は低くなる）</a:t>
                      </a:r>
                      <a:endParaRPr lang="en-US" altLang="ja-JP" sz="900" u="sng" dirty="0" smtClean="0">
                        <a:solidFill>
                          <a:srgbClr val="FF0000"/>
                        </a:solidFill>
                        <a:latin typeface="メイリオ" panose="020B0604030504040204" pitchFamily="50" charset="-128"/>
                        <a:ea typeface="メイリオ" panose="020B0604030504040204" pitchFamily="50" charset="-128"/>
                      </a:endParaRPr>
                    </a:p>
                  </a:txBody>
                  <a:tcPr/>
                </a:tc>
              </a:tr>
              <a:tr h="0">
                <a:tc>
                  <a:txBody>
                    <a:bodyPr/>
                    <a:lstStyle/>
                    <a:p>
                      <a:r>
                        <a:rPr kumimoji="1" lang="ja-JP" altLang="en-US" sz="900" b="0" dirty="0" smtClean="0">
                          <a:latin typeface="メイリオ" panose="020B0604030504040204" pitchFamily="50" charset="-128"/>
                          <a:ea typeface="メイリオ" panose="020B0604030504040204" pitchFamily="50" charset="-128"/>
                        </a:rPr>
                        <a:t>妊婦外来</a:t>
                      </a:r>
                      <a:endParaRPr kumimoji="1" lang="en-US" altLang="ja-JP" sz="900" b="0" dirty="0" smtClean="0">
                        <a:latin typeface="メイリオ" panose="020B0604030504040204" pitchFamily="50" charset="-128"/>
                        <a:ea typeface="メイリオ" panose="020B0604030504040204" pitchFamily="50" charset="-128"/>
                      </a:endParaRPr>
                    </a:p>
                    <a:p>
                      <a:r>
                        <a:rPr kumimoji="1" lang="ja-JP" altLang="en-US" sz="900" b="0" dirty="0" smtClean="0">
                          <a:latin typeface="メイリオ" panose="020B0604030504040204" pitchFamily="50" charset="-128"/>
                          <a:ea typeface="メイリオ" panose="020B0604030504040204" pitchFamily="50" charset="-128"/>
                        </a:rPr>
                        <a:t>管理</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・併科受診等</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・妊娠中の産科以外の外来受診について、妊娠の継続性や胎児に配慮した治療が行われているが、診療報酬上の評価はされていない。</a:t>
                      </a:r>
                      <a:endParaRPr lang="en-US" altLang="ja-JP" sz="900"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・精神疾患を合併する妊婦が増えており、</a:t>
                      </a:r>
                      <a:r>
                        <a:rPr lang="en-US" altLang="ja-JP" sz="900" dirty="0" smtClean="0">
                          <a:latin typeface="メイリオ" panose="020B0604030504040204" pitchFamily="50" charset="-128"/>
                          <a:ea typeface="メイリオ" panose="020B0604030504040204" pitchFamily="50" charset="-128"/>
                        </a:rPr>
                        <a:t>2.5%</a:t>
                      </a:r>
                      <a:r>
                        <a:rPr lang="ja-JP" altLang="en-US" sz="900" dirty="0" smtClean="0">
                          <a:latin typeface="メイリオ" panose="020B0604030504040204" pitchFamily="50" charset="-128"/>
                          <a:ea typeface="メイリオ" panose="020B0604030504040204" pitchFamily="50" charset="-128"/>
                        </a:rPr>
                        <a:t>となっている。</a:t>
                      </a:r>
                      <a:endParaRPr lang="en-US" altLang="ja-JP" sz="900"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a:t>
                      </a:r>
                      <a:r>
                        <a:rPr lang="ja-JP" altLang="en-US" sz="900" u="sng" dirty="0" smtClean="0">
                          <a:solidFill>
                            <a:srgbClr val="FF0000"/>
                          </a:solidFill>
                          <a:latin typeface="メイリオ" panose="020B0604030504040204" pitchFamily="50" charset="-128"/>
                          <a:ea typeface="メイリオ" panose="020B0604030504040204" pitchFamily="50" charset="-128"/>
                        </a:rPr>
                        <a:t>妊娠中の産科以外の外来受診を行うことに対応</a:t>
                      </a:r>
                      <a:r>
                        <a:rPr lang="ja-JP" altLang="en-US" sz="900" dirty="0" smtClean="0">
                          <a:latin typeface="メイリオ" panose="020B0604030504040204" pitchFamily="50" charset="-128"/>
                          <a:ea typeface="メイリオ" panose="020B0604030504040204" pitchFamily="50" charset="-128"/>
                        </a:rPr>
                        <a:t>するため、妊産婦加算などの加算を新設する。</a:t>
                      </a:r>
                      <a:endParaRPr lang="en-US" altLang="ja-JP" sz="900"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a:t>
                      </a:r>
                      <a:r>
                        <a:rPr lang="ja-JP" altLang="en-US" sz="900" u="sng" dirty="0" smtClean="0">
                          <a:solidFill>
                            <a:srgbClr val="FF0000"/>
                          </a:solidFill>
                          <a:latin typeface="メイリオ" panose="020B0604030504040204" pitchFamily="50" charset="-128"/>
                          <a:ea typeface="メイリオ" panose="020B0604030504040204" pitchFamily="50" charset="-128"/>
                        </a:rPr>
                        <a:t>精神科と産科が連携して診療を行う</a:t>
                      </a:r>
                      <a:r>
                        <a:rPr lang="ja-JP" altLang="en-US" sz="900" dirty="0" smtClean="0">
                          <a:latin typeface="メイリオ" panose="020B0604030504040204" pitchFamily="50" charset="-128"/>
                          <a:ea typeface="メイリオ" panose="020B0604030504040204" pitchFamily="50" charset="-128"/>
                        </a:rPr>
                        <a:t>などの加算を新設する。</a:t>
                      </a:r>
                      <a:endParaRPr lang="ja-JP" altLang="en-US" sz="900" dirty="0">
                        <a:latin typeface="メイリオ" panose="020B0604030504040204" pitchFamily="50" charset="-128"/>
                        <a:ea typeface="メイリオ" panose="020B0604030504040204" pitchFamily="50" charset="-128"/>
                      </a:endParaRPr>
                    </a:p>
                  </a:txBody>
                  <a:tcPr/>
                </a:tc>
              </a:tr>
              <a:tr h="0">
                <a:tc>
                  <a:txBody>
                    <a:bodyPr/>
                    <a:lstStyle/>
                    <a:p>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・地域包括診療料</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（認知症地域包括診療料）</a:t>
                      </a:r>
                      <a:endParaRPr lang="en-US" altLang="ja-JP" sz="900" dirty="0" smtClean="0">
                        <a:latin typeface="メイリオ" panose="020B0604030504040204" pitchFamily="50" charset="-128"/>
                        <a:ea typeface="メイリオ" panose="020B0604030504040204" pitchFamily="50" charset="-128"/>
                      </a:endParaRPr>
                    </a:p>
                    <a:p>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・算定が進んでいない状況</a:t>
                      </a:r>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・在宅医療の提供と</a:t>
                      </a:r>
                      <a:r>
                        <a:rPr lang="en-US" altLang="ja-JP" sz="900" dirty="0" smtClean="0">
                          <a:latin typeface="メイリオ" panose="020B0604030504040204" pitchFamily="50" charset="-128"/>
                          <a:ea typeface="メイリオ" panose="020B0604030504040204" pitchFamily="50" charset="-128"/>
                        </a:rPr>
                        <a:t>24</a:t>
                      </a:r>
                      <a:r>
                        <a:rPr lang="ja-JP" altLang="en-US" sz="900" dirty="0" smtClean="0">
                          <a:latin typeface="メイリオ" panose="020B0604030504040204" pitchFamily="50" charset="-128"/>
                          <a:ea typeface="メイリオ" panose="020B0604030504040204" pitchFamily="50" charset="-128"/>
                        </a:rPr>
                        <a:t>時間対応を算定要件から外す。</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・在宅に移行した、かかりつけの患者に訪問診療を行っている場合に加算を算定できるよう新設する。</a:t>
                      </a:r>
                      <a:endParaRPr lang="ja-JP" altLang="en-US" sz="900" dirty="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C003</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・医療用麻薬の投薬期間</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（在宅がん医療総合診療料）</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・平成</a:t>
                      </a:r>
                      <a:r>
                        <a:rPr lang="en-US" altLang="ja-JP" sz="900" dirty="0" smtClean="0">
                          <a:latin typeface="メイリオ" panose="020B0604030504040204" pitchFamily="50" charset="-128"/>
                          <a:ea typeface="メイリオ" panose="020B0604030504040204" pitchFamily="50" charset="-128"/>
                        </a:rPr>
                        <a:t>24</a:t>
                      </a:r>
                      <a:r>
                        <a:rPr lang="ja-JP" altLang="en-US" sz="900" dirty="0" smtClean="0">
                          <a:latin typeface="メイリオ" panose="020B0604030504040204" pitchFamily="50" charset="-128"/>
                          <a:ea typeface="メイリオ" panose="020B0604030504040204" pitchFamily="50" charset="-128"/>
                        </a:rPr>
                        <a:t>年度以降に薬価収載された薬剤の上限投与日数は</a:t>
                      </a:r>
                      <a:r>
                        <a:rPr lang="en-US" altLang="ja-JP" sz="900" dirty="0" smtClean="0">
                          <a:latin typeface="メイリオ" panose="020B0604030504040204" pitchFamily="50" charset="-128"/>
                          <a:ea typeface="メイリオ" panose="020B0604030504040204" pitchFamily="50" charset="-128"/>
                        </a:rPr>
                        <a:t>14</a:t>
                      </a:r>
                      <a:r>
                        <a:rPr lang="ja-JP" altLang="en-US" sz="900" dirty="0" smtClean="0">
                          <a:latin typeface="メイリオ" panose="020B0604030504040204" pitchFamily="50" charset="-128"/>
                          <a:ea typeface="メイリオ" panose="020B0604030504040204" pitchFamily="50" charset="-128"/>
                        </a:rPr>
                        <a:t>日以内となっており、それ以前の薬剤とオピオイドスイッチングを行うと投薬期間の</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変更を行う必要がある。</a:t>
                      </a:r>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a:t>
                      </a:r>
                      <a:r>
                        <a:rPr lang="en-US" altLang="ja-JP" sz="900" u="sng" dirty="0" smtClean="0">
                          <a:solidFill>
                            <a:srgbClr val="FF0000"/>
                          </a:solidFill>
                          <a:latin typeface="メイリオ" panose="020B0604030504040204" pitchFamily="50" charset="-128"/>
                          <a:ea typeface="メイリオ" panose="020B0604030504040204" pitchFamily="50" charset="-128"/>
                        </a:rPr>
                        <a:t>4</a:t>
                      </a:r>
                      <a:r>
                        <a:rPr lang="ja-JP" altLang="en-US" sz="900" u="sng" dirty="0" smtClean="0">
                          <a:solidFill>
                            <a:srgbClr val="FF0000"/>
                          </a:solidFill>
                          <a:latin typeface="メイリオ" panose="020B0604030504040204" pitchFamily="50" charset="-128"/>
                          <a:ea typeface="メイリオ" panose="020B0604030504040204" pitchFamily="50" charset="-128"/>
                        </a:rPr>
                        <a:t>剤については、投与期間を</a:t>
                      </a:r>
                      <a:r>
                        <a:rPr lang="en-US" altLang="ja-JP" sz="900" u="sng" dirty="0" smtClean="0">
                          <a:solidFill>
                            <a:srgbClr val="FF0000"/>
                          </a:solidFill>
                          <a:latin typeface="メイリオ" panose="020B0604030504040204" pitchFamily="50" charset="-128"/>
                          <a:ea typeface="メイリオ" panose="020B0604030504040204" pitchFamily="50" charset="-128"/>
                        </a:rPr>
                        <a:t>30</a:t>
                      </a:r>
                      <a:r>
                        <a:rPr lang="ja-JP" altLang="en-US" sz="900" u="sng" dirty="0" smtClean="0">
                          <a:solidFill>
                            <a:srgbClr val="FF0000"/>
                          </a:solidFill>
                          <a:latin typeface="メイリオ" panose="020B0604030504040204" pitchFamily="50" charset="-128"/>
                          <a:ea typeface="メイリオ" panose="020B0604030504040204" pitchFamily="50" charset="-128"/>
                        </a:rPr>
                        <a:t>日</a:t>
                      </a:r>
                      <a:r>
                        <a:rPr lang="ja-JP" altLang="en-US" sz="900" dirty="0" smtClean="0">
                          <a:latin typeface="メイリオ" panose="020B0604030504040204" pitchFamily="50" charset="-128"/>
                          <a:ea typeface="メイリオ" panose="020B0604030504040204" pitchFamily="50" charset="-128"/>
                        </a:rPr>
                        <a:t>としてはどうか。</a:t>
                      </a:r>
                      <a:endParaRPr lang="en-US" altLang="ja-JP" sz="900"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p>
                      <a:r>
                        <a:rPr lang="en-US" altLang="ja-JP" sz="900" dirty="0" smtClean="0">
                          <a:solidFill>
                            <a:srgbClr val="0070C0"/>
                          </a:solidFill>
                          <a:latin typeface="メイリオ" panose="020B0604030504040204" pitchFamily="50" charset="-128"/>
                          <a:ea typeface="メイリオ" panose="020B0604030504040204" pitchFamily="50" charset="-128"/>
                        </a:rPr>
                        <a:t>※</a:t>
                      </a:r>
                      <a:r>
                        <a:rPr lang="ja-JP" altLang="en-US" sz="900" dirty="0" smtClean="0">
                          <a:solidFill>
                            <a:srgbClr val="0070C0"/>
                          </a:solidFill>
                          <a:latin typeface="メイリオ" panose="020B0604030504040204" pitchFamily="50" charset="-128"/>
                          <a:ea typeface="メイリオ" panose="020B0604030504040204" pitchFamily="50" charset="-128"/>
                        </a:rPr>
                        <a:t>反対意見</a:t>
                      </a:r>
                      <a:endParaRPr lang="en-US" altLang="ja-JP" sz="900" dirty="0" smtClean="0">
                        <a:solidFill>
                          <a:srgbClr val="0070C0"/>
                        </a:solidFill>
                        <a:latin typeface="メイリオ" panose="020B0604030504040204" pitchFamily="50" charset="-128"/>
                        <a:ea typeface="メイリオ" panose="020B0604030504040204" pitchFamily="50" charset="-128"/>
                      </a:endParaRPr>
                    </a:p>
                    <a:p>
                      <a:r>
                        <a:rPr lang="ja-JP" altLang="en-US" sz="900" dirty="0" smtClean="0">
                          <a:solidFill>
                            <a:srgbClr val="0070C0"/>
                          </a:solidFill>
                          <a:latin typeface="メイリオ" panose="020B0604030504040204" pitchFamily="50" charset="-128"/>
                          <a:ea typeface="メイリオ" panose="020B0604030504040204" pitchFamily="50" charset="-128"/>
                        </a:rPr>
                        <a:t>医師による処方薬の定期見直し機能が損なわれる可能性がある。</a:t>
                      </a:r>
                      <a:endParaRPr lang="ja-JP" altLang="en-US" sz="900" dirty="0">
                        <a:solidFill>
                          <a:srgbClr val="0070C0"/>
                        </a:solidFill>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C107-2</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・在宅持続陽圧呼吸療法指導管理料</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＜実証実験＞</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a:t>
                      </a:r>
                      <a:r>
                        <a:rPr lang="en-US" altLang="ja-JP" sz="900" dirty="0" smtClean="0">
                          <a:latin typeface="メイリオ" panose="020B0604030504040204" pitchFamily="50" charset="-128"/>
                          <a:ea typeface="メイリオ" panose="020B0604030504040204" pitchFamily="50" charset="-128"/>
                        </a:rPr>
                        <a:t>CPAP</a:t>
                      </a:r>
                      <a:r>
                        <a:rPr lang="ja-JP" altLang="en-US" sz="900" dirty="0" smtClean="0">
                          <a:latin typeface="メイリオ" panose="020B0604030504040204" pitchFamily="50" charset="-128"/>
                          <a:ea typeface="メイリオ" panose="020B0604030504040204" pitchFamily="50" charset="-128"/>
                        </a:rPr>
                        <a:t>に関する「</a:t>
                      </a:r>
                      <a:r>
                        <a:rPr lang="en-US" altLang="ja-JP" sz="900" dirty="0" smtClean="0">
                          <a:latin typeface="メイリオ" panose="020B0604030504040204" pitchFamily="50" charset="-128"/>
                          <a:ea typeface="メイリオ" panose="020B0604030504040204" pitchFamily="50" charset="-128"/>
                        </a:rPr>
                        <a:t>3</a:t>
                      </a:r>
                      <a:r>
                        <a:rPr lang="ja-JP" altLang="en-US" sz="900" dirty="0" smtClean="0">
                          <a:latin typeface="メイリオ" panose="020B0604030504040204" pitchFamily="50" charset="-128"/>
                          <a:ea typeface="メイリオ" panose="020B0604030504040204" pitchFamily="50" charset="-128"/>
                        </a:rPr>
                        <a:t>か月間隔の対面診療と月</a:t>
                      </a:r>
                      <a:r>
                        <a:rPr lang="en-US" altLang="ja-JP" sz="900" dirty="0" smtClean="0">
                          <a:latin typeface="メイリオ" panose="020B0604030504040204" pitchFamily="50" charset="-128"/>
                          <a:ea typeface="メイリオ" panose="020B0604030504040204" pitchFamily="50" charset="-128"/>
                        </a:rPr>
                        <a:t>1</a:t>
                      </a:r>
                      <a:r>
                        <a:rPr lang="ja-JP" altLang="en-US" sz="900" dirty="0" smtClean="0">
                          <a:latin typeface="メイリオ" panose="020B0604030504040204" pitchFamily="50" charset="-128"/>
                          <a:ea typeface="メイリオ" panose="020B0604030504040204" pitchFamily="50" charset="-128"/>
                        </a:rPr>
                        <a:t>回の遠隔モニタリング」との組み合わせと毎月受診との</a:t>
                      </a:r>
                      <a:r>
                        <a:rPr lang="en-US" altLang="ja-JP" sz="900" dirty="0" smtClean="0">
                          <a:latin typeface="メイリオ" panose="020B0604030504040204" pitchFamily="50" charset="-128"/>
                          <a:ea typeface="メイリオ" panose="020B0604030504040204" pitchFamily="50" charset="-128"/>
                        </a:rPr>
                        <a:t>CPAP4</a:t>
                      </a:r>
                      <a:r>
                        <a:rPr lang="ja-JP" altLang="en-US" sz="900" dirty="0" smtClean="0">
                          <a:latin typeface="メイリオ" panose="020B0604030504040204" pitchFamily="50" charset="-128"/>
                          <a:ea typeface="メイリオ" panose="020B0604030504040204" pitchFamily="50" charset="-128"/>
                        </a:rPr>
                        <a:t>時間以上の使用率の比較では、ほぼ同等との結果が得られている。</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solidFill>
                            <a:srgbClr val="FF0000"/>
                          </a:solidFill>
                          <a:latin typeface="メイリオ" panose="020B0604030504040204" pitchFamily="50" charset="-128"/>
                          <a:ea typeface="メイリオ" panose="020B0604030504040204" pitchFamily="50" charset="-128"/>
                        </a:rPr>
                        <a:t>・</a:t>
                      </a:r>
                      <a:r>
                        <a:rPr lang="ja-JP" altLang="en-US" sz="900" u="sng" dirty="0" smtClean="0">
                          <a:solidFill>
                            <a:srgbClr val="FF0000"/>
                          </a:solidFill>
                          <a:latin typeface="メイリオ" panose="020B0604030504040204" pitchFamily="50" charset="-128"/>
                          <a:ea typeface="メイリオ" panose="020B0604030504040204" pitchFamily="50" charset="-128"/>
                        </a:rPr>
                        <a:t>月</a:t>
                      </a:r>
                      <a:r>
                        <a:rPr lang="en-US" altLang="ja-JP" sz="900" u="sng" dirty="0" smtClean="0">
                          <a:solidFill>
                            <a:srgbClr val="FF0000"/>
                          </a:solidFill>
                          <a:latin typeface="メイリオ" panose="020B0604030504040204" pitchFamily="50" charset="-128"/>
                          <a:ea typeface="メイリオ" panose="020B0604030504040204" pitchFamily="50" charset="-128"/>
                        </a:rPr>
                        <a:t>1</a:t>
                      </a:r>
                      <a:r>
                        <a:rPr lang="ja-JP" altLang="en-US" sz="900" u="sng" dirty="0" smtClean="0">
                          <a:solidFill>
                            <a:srgbClr val="FF0000"/>
                          </a:solidFill>
                          <a:latin typeface="メイリオ" panose="020B0604030504040204" pitchFamily="50" charset="-128"/>
                          <a:ea typeface="メイリオ" panose="020B0604030504040204" pitchFamily="50" charset="-128"/>
                        </a:rPr>
                        <a:t>回の遠隔モニタリングを追加した場合、対面診療は</a:t>
                      </a:r>
                      <a:r>
                        <a:rPr lang="en-US" altLang="ja-JP" sz="900" u="sng" dirty="0" smtClean="0">
                          <a:solidFill>
                            <a:srgbClr val="FF0000"/>
                          </a:solidFill>
                          <a:latin typeface="メイリオ" panose="020B0604030504040204" pitchFamily="50" charset="-128"/>
                          <a:ea typeface="メイリオ" panose="020B0604030504040204" pitchFamily="50" charset="-128"/>
                        </a:rPr>
                        <a:t>3</a:t>
                      </a:r>
                      <a:r>
                        <a:rPr lang="ja-JP" altLang="en-US" sz="900" u="sng" dirty="0" smtClean="0">
                          <a:solidFill>
                            <a:srgbClr val="FF0000"/>
                          </a:solidFill>
                          <a:latin typeface="メイリオ" panose="020B0604030504040204" pitchFamily="50" charset="-128"/>
                          <a:ea typeface="メイリオ" panose="020B0604030504040204" pitchFamily="50" charset="-128"/>
                        </a:rPr>
                        <a:t>か月間隔とする。</a:t>
                      </a:r>
                      <a:endParaRPr lang="ja-JP" altLang="en-US" sz="900" u="sng" dirty="0">
                        <a:solidFill>
                          <a:srgbClr val="FF0000"/>
                        </a:solidFill>
                        <a:latin typeface="メイリオ" panose="020B0604030504040204" pitchFamily="50" charset="-128"/>
                        <a:ea typeface="メイリオ" panose="020B0604030504040204" pitchFamily="50" charset="-128"/>
                      </a:endParaRPr>
                    </a:p>
                  </a:txBody>
                  <a:tcPr/>
                </a:tc>
              </a:tr>
            </a:tbl>
          </a:graphicData>
        </a:graphic>
      </p:graphicFrame>
      <p:sp>
        <p:nvSpPr>
          <p:cNvPr id="4" name="スライド番号プレースホルダー 3"/>
          <p:cNvSpPr>
            <a:spLocks noGrp="1"/>
          </p:cNvSpPr>
          <p:nvPr>
            <p:ph type="sldNum" sz="quarter" idx="12"/>
          </p:nvPr>
        </p:nvSpPr>
        <p:spPr/>
        <p:txBody>
          <a:bodyPr/>
          <a:lstStyle/>
          <a:p>
            <a:fld id="{6B36F8E1-7DB6-406F-BD5C-6442B8C3131F}" type="slidenum">
              <a:rPr lang="ja-JP" altLang="en-US" smtClean="0">
                <a:solidFill>
                  <a:schemeClr val="tx1"/>
                </a:solidFill>
              </a:rPr>
              <a:pPr/>
              <a:t>37</a:t>
            </a:fld>
            <a:endParaRPr lang="ja-JP" altLang="en-US" dirty="0">
              <a:solidFill>
                <a:schemeClr val="tx1"/>
              </a:solidFill>
            </a:endParaRPr>
          </a:p>
        </p:txBody>
      </p:sp>
      <p:sp>
        <p:nvSpPr>
          <p:cNvPr id="5" name="円/楕円 4"/>
          <p:cNvSpPr/>
          <p:nvPr/>
        </p:nvSpPr>
        <p:spPr>
          <a:xfrm>
            <a:off x="35326" y="1761835"/>
            <a:ext cx="187037" cy="187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116518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主要項目の改定予測</a:t>
            </a:r>
            <a:r>
              <a:rPr lang="ja-JP" altLang="en-US" sz="2000" dirty="0" smtClean="0"/>
              <a:t>（投薬）</a:t>
            </a:r>
            <a:endParaRPr kumimoji="1" lang="ja-JP" altLang="en-US" sz="2000" dirty="0"/>
          </a:p>
        </p:txBody>
      </p:sp>
      <p:graphicFrame>
        <p:nvGraphicFramePr>
          <p:cNvPr id="3" name="表 2"/>
          <p:cNvGraphicFramePr>
            <a:graphicFrameLocks noGrp="1"/>
          </p:cNvGraphicFramePr>
          <p:nvPr>
            <p:extLst/>
          </p:nvPr>
        </p:nvGraphicFramePr>
        <p:xfrm>
          <a:off x="251459" y="702790"/>
          <a:ext cx="8713078" cy="2651760"/>
        </p:xfrm>
        <a:graphic>
          <a:graphicData uri="http://schemas.openxmlformats.org/drawingml/2006/table">
            <a:tbl>
              <a:tblPr firstRow="1" bandRow="1">
                <a:tableStyleId>{5C22544A-7EE6-4342-B048-85BDC9FD1C3A}</a:tableStyleId>
              </a:tblPr>
              <a:tblGrid>
                <a:gridCol w="831684"/>
                <a:gridCol w="2225748"/>
                <a:gridCol w="3125419"/>
                <a:gridCol w="2530227"/>
              </a:tblGrid>
              <a:tr h="0">
                <a:tc>
                  <a:txBody>
                    <a:bodyPr/>
                    <a:lstStyle/>
                    <a:p>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900" b="0" dirty="0" smtClean="0">
                          <a:latin typeface="メイリオ" panose="020B0604030504040204" pitchFamily="50" charset="-128"/>
                          <a:ea typeface="メイリオ" panose="020B0604030504040204" pitchFamily="50" charset="-128"/>
                        </a:rPr>
                        <a:t>項目</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900" b="0" dirty="0" smtClean="0">
                          <a:latin typeface="メイリオ" panose="020B0604030504040204" pitchFamily="50" charset="-128"/>
                          <a:ea typeface="メイリオ" panose="020B0604030504040204" pitchFamily="50" charset="-128"/>
                        </a:rPr>
                        <a:t>改定前</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900" b="0" dirty="0" smtClean="0">
                          <a:latin typeface="メイリオ" panose="020B0604030504040204" pitchFamily="50" charset="-128"/>
                          <a:ea typeface="メイリオ" panose="020B0604030504040204" pitchFamily="50" charset="-128"/>
                        </a:rPr>
                        <a:t>改定後（予測）</a:t>
                      </a:r>
                      <a:endParaRPr kumimoji="1" lang="ja-JP" altLang="en-US" sz="900" b="0" dirty="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F100</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・処方料</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　残薬調整と分割調剤</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・患者の症状は安定しているものの服薬管理が難しい場合には、分割指示に係る処方せんを交付する。</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（平</a:t>
                      </a:r>
                      <a:r>
                        <a:rPr lang="en-US" altLang="ja-JP" sz="900" dirty="0" smtClean="0">
                          <a:latin typeface="メイリオ" panose="020B0604030504040204" pitchFamily="50" charset="-128"/>
                          <a:ea typeface="メイリオ" panose="020B0604030504040204" pitchFamily="50" charset="-128"/>
                        </a:rPr>
                        <a:t>28</a:t>
                      </a:r>
                      <a:r>
                        <a:rPr lang="ja-JP" altLang="en-US" sz="900" dirty="0" smtClean="0">
                          <a:latin typeface="メイリオ" panose="020B0604030504040204" pitchFamily="50" charset="-128"/>
                          <a:ea typeface="メイリオ" panose="020B0604030504040204" pitchFamily="50" charset="-128"/>
                        </a:rPr>
                        <a:t>保医発</a:t>
                      </a:r>
                      <a:r>
                        <a:rPr lang="en-US" altLang="ja-JP" sz="900" dirty="0" smtClean="0">
                          <a:latin typeface="メイリオ" panose="020B0604030504040204" pitchFamily="50" charset="-128"/>
                          <a:ea typeface="メイリオ" panose="020B0604030504040204" pitchFamily="50" charset="-128"/>
                        </a:rPr>
                        <a:t>0304-3)</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u="sng" dirty="0" smtClean="0">
                          <a:solidFill>
                            <a:srgbClr val="FF0000"/>
                          </a:solidFill>
                          <a:latin typeface="メイリオ" panose="020B0604030504040204" pitchFamily="50" charset="-128"/>
                          <a:ea typeface="メイリオ" panose="020B0604030504040204" pitchFamily="50" charset="-128"/>
                        </a:rPr>
                        <a:t>・薬剤師による残薬調整に関する医師の判断がより明確になるよう処方箋の様式を見直し</a:t>
                      </a:r>
                      <a:endParaRPr lang="ja-JP" altLang="en-US" sz="900" dirty="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F100</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・処方料</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　薬剤の処方量</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・平成</a:t>
                      </a:r>
                      <a:r>
                        <a:rPr lang="en-US" altLang="ja-JP" sz="900" dirty="0" smtClean="0">
                          <a:latin typeface="メイリオ" panose="020B0604030504040204" pitchFamily="50" charset="-128"/>
                          <a:ea typeface="メイリオ" panose="020B0604030504040204" pitchFamily="50" charset="-128"/>
                        </a:rPr>
                        <a:t>28</a:t>
                      </a:r>
                      <a:r>
                        <a:rPr lang="ja-JP" altLang="en-US" sz="900" dirty="0" smtClean="0">
                          <a:latin typeface="メイリオ" panose="020B0604030504040204" pitchFamily="50" charset="-128"/>
                          <a:ea typeface="メイリオ" panose="020B0604030504040204" pitchFamily="50" charset="-128"/>
                        </a:rPr>
                        <a:t>年改定で湿布薬</a:t>
                      </a:r>
                      <a:r>
                        <a:rPr lang="en-US" altLang="ja-JP" sz="900" dirty="0" smtClean="0">
                          <a:latin typeface="メイリオ" panose="020B0604030504040204" pitchFamily="50" charset="-128"/>
                          <a:ea typeface="メイリオ" panose="020B0604030504040204" pitchFamily="50" charset="-128"/>
                        </a:rPr>
                        <a:t>70</a:t>
                      </a:r>
                      <a:r>
                        <a:rPr lang="ja-JP" altLang="en-US" sz="900" dirty="0" smtClean="0">
                          <a:latin typeface="メイリオ" panose="020B0604030504040204" pitchFamily="50" charset="-128"/>
                          <a:ea typeface="メイリオ" panose="020B0604030504040204" pitchFamily="50" charset="-128"/>
                        </a:rPr>
                        <a:t>枚までの規程を追加。</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・血行促進・皮膚保湿剤（ヘパリンナトリウム、ヘパリン類似物質）などの</a:t>
                      </a:r>
                      <a:r>
                        <a:rPr lang="ja-JP" altLang="en-US" sz="900" u="sng" dirty="0" smtClean="0">
                          <a:solidFill>
                            <a:srgbClr val="FF0000"/>
                          </a:solidFill>
                          <a:latin typeface="メイリオ" panose="020B0604030504040204" pitchFamily="50" charset="-128"/>
                          <a:ea typeface="メイリオ" panose="020B0604030504040204" pitchFamily="50" charset="-128"/>
                        </a:rPr>
                        <a:t>医療用保湿剤について、処方量を制限</a:t>
                      </a:r>
                      <a:r>
                        <a:rPr lang="ja-JP" altLang="en-US" sz="900" dirty="0" smtClean="0">
                          <a:latin typeface="メイリオ" panose="020B0604030504040204" pitchFamily="50" charset="-128"/>
                          <a:ea typeface="メイリオ" panose="020B0604030504040204" pitchFamily="50" charset="-128"/>
                        </a:rPr>
                        <a:t>する。</a:t>
                      </a:r>
                      <a:endParaRPr lang="en-US" altLang="ja-JP" sz="900" dirty="0" smtClean="0">
                        <a:latin typeface="メイリオ" panose="020B0604030504040204" pitchFamily="50" charset="-128"/>
                        <a:ea typeface="メイリオ" panose="020B0604030504040204" pitchFamily="50" charset="-128"/>
                      </a:endParaRPr>
                    </a:p>
                    <a:p>
                      <a:endParaRPr lang="ja-JP" altLang="en-US" sz="900" dirty="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F100 11</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・処方料</a:t>
                      </a:r>
                      <a:endParaRPr lang="en-US" altLang="ja-JP" sz="900" dirty="0" smtClean="0">
                        <a:latin typeface="メイリオ" panose="020B0604030504040204" pitchFamily="50" charset="-128"/>
                        <a:ea typeface="メイリオ" panose="020B0604030504040204" pitchFamily="50" charset="-128"/>
                      </a:endParaRPr>
                    </a:p>
                    <a:p>
                      <a:r>
                        <a:rPr lang="en-US" altLang="ja-JP" sz="900" dirty="0" smtClean="0">
                          <a:latin typeface="メイリオ" panose="020B0604030504040204" pitchFamily="50" charset="-128"/>
                          <a:ea typeface="メイリオ" panose="020B0604030504040204" pitchFamily="50" charset="-128"/>
                        </a:rPr>
                        <a:t>11 </a:t>
                      </a:r>
                      <a:r>
                        <a:rPr lang="ja-JP" altLang="en-US" sz="900" dirty="0" smtClean="0">
                          <a:latin typeface="メイリオ" panose="020B0604030504040204" pitchFamily="50" charset="-128"/>
                          <a:ea typeface="メイリオ" panose="020B0604030504040204" pitchFamily="50" charset="-128"/>
                        </a:rPr>
                        <a:t>イ 外来後発医薬品使用体制加算１</a:t>
                      </a:r>
                      <a:endParaRPr lang="en-US" altLang="ja-JP" sz="900"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smtClean="0">
                          <a:latin typeface="メイリオ" panose="020B0604030504040204" pitchFamily="50" charset="-128"/>
                          <a:ea typeface="メイリオ" panose="020B0604030504040204" pitchFamily="50" charset="-128"/>
                        </a:rPr>
                        <a:t>11 </a:t>
                      </a:r>
                      <a:r>
                        <a:rPr lang="ja-JP" altLang="en-US" sz="900" dirty="0" smtClean="0">
                          <a:latin typeface="メイリオ" panose="020B0604030504040204" pitchFamily="50" charset="-128"/>
                          <a:ea typeface="メイリオ" panose="020B0604030504040204" pitchFamily="50" charset="-128"/>
                        </a:rPr>
                        <a:t>イ 外来後発医薬品使用体制加算２</a:t>
                      </a:r>
                    </a:p>
                    <a:p>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・先発医薬品名の処方が多い</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・加算基準として、処方の際は「一般名処方」を原則とする。</a:t>
                      </a:r>
                      <a:endParaRPr lang="en-US" altLang="ja-JP" sz="900" dirty="0" smtClean="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F200</a:t>
                      </a:r>
                    </a:p>
                    <a:p>
                      <a:endParaRPr kumimoji="1" lang="en-US" altLang="ja-JP" sz="900" b="0" dirty="0" smtClean="0">
                        <a:latin typeface="メイリオ" panose="020B0604030504040204" pitchFamily="50" charset="-128"/>
                        <a:ea typeface="メイリオ" panose="020B0604030504040204" pitchFamily="50" charset="-128"/>
                      </a:endParaRPr>
                    </a:p>
                    <a:p>
                      <a:r>
                        <a:rPr kumimoji="1" lang="en-US" altLang="ja-JP" sz="900" b="0" dirty="0" smtClean="0">
                          <a:latin typeface="メイリオ" panose="020B0604030504040204" pitchFamily="50" charset="-128"/>
                          <a:ea typeface="メイリオ" panose="020B0604030504040204" pitchFamily="50" charset="-128"/>
                        </a:rPr>
                        <a:t>F400</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薬剤　多剤投薬</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処方せん料</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・（追加）</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u="sng" dirty="0" smtClean="0">
                          <a:solidFill>
                            <a:srgbClr val="FF0000"/>
                          </a:solidFill>
                          <a:latin typeface="メイリオ" panose="020B0604030504040204" pitchFamily="50" charset="-128"/>
                          <a:ea typeface="メイリオ" panose="020B0604030504040204" pitchFamily="50" charset="-128"/>
                        </a:rPr>
                        <a:t>・薬剤師の積極的な処方提案により医師が処方を変更し、結果として患者が服用する薬剤が減少した場合に算定</a:t>
                      </a:r>
                      <a:endParaRPr lang="en-US" altLang="ja-JP" sz="900" u="sng" dirty="0" smtClean="0">
                        <a:solidFill>
                          <a:srgbClr val="FF0000"/>
                        </a:solidFill>
                        <a:latin typeface="メイリオ" panose="020B0604030504040204" pitchFamily="50" charset="-128"/>
                        <a:ea typeface="メイリオ" panose="020B0604030504040204" pitchFamily="50" charset="-128"/>
                      </a:endParaRPr>
                    </a:p>
                    <a:p>
                      <a:endParaRPr lang="ja-JP" altLang="en-US" sz="900" dirty="0">
                        <a:latin typeface="メイリオ" panose="020B0604030504040204" pitchFamily="50" charset="-128"/>
                        <a:ea typeface="メイリオ" panose="020B0604030504040204" pitchFamily="50" charset="-128"/>
                      </a:endParaRPr>
                    </a:p>
                  </a:txBody>
                  <a:tcPr/>
                </a:tc>
              </a:tr>
            </a:tbl>
          </a:graphicData>
        </a:graphic>
      </p:graphicFrame>
      <p:sp>
        <p:nvSpPr>
          <p:cNvPr id="4" name="スライド番号プレースホルダー 3"/>
          <p:cNvSpPr>
            <a:spLocks noGrp="1"/>
          </p:cNvSpPr>
          <p:nvPr>
            <p:ph type="sldNum" sz="quarter" idx="12"/>
          </p:nvPr>
        </p:nvSpPr>
        <p:spPr/>
        <p:txBody>
          <a:bodyPr/>
          <a:lstStyle/>
          <a:p>
            <a:fld id="{6B36F8E1-7DB6-406F-BD5C-6442B8C3131F}" type="slidenum">
              <a:rPr lang="ja-JP" altLang="en-US" smtClean="0">
                <a:solidFill>
                  <a:schemeClr val="tx1"/>
                </a:solidFill>
              </a:rPr>
              <a:pPr/>
              <a:t>38</a:t>
            </a:fld>
            <a:endParaRPr lang="ja-JP" altLang="en-US" dirty="0">
              <a:solidFill>
                <a:schemeClr val="tx1"/>
              </a:solidFill>
            </a:endParaRPr>
          </a:p>
        </p:txBody>
      </p:sp>
      <p:sp>
        <p:nvSpPr>
          <p:cNvPr id="5" name="円/楕円 4"/>
          <p:cNvSpPr/>
          <p:nvPr/>
        </p:nvSpPr>
        <p:spPr>
          <a:xfrm>
            <a:off x="35326" y="1761835"/>
            <a:ext cx="187037" cy="187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35325" y="1062181"/>
            <a:ext cx="187037" cy="187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35325" y="2287286"/>
            <a:ext cx="187037" cy="187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867130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主要項目の改定予測</a:t>
            </a:r>
            <a:r>
              <a:rPr lang="ja-JP" altLang="en-US" sz="2000" dirty="0" smtClean="0"/>
              <a:t>（手術・その他届出関連）</a:t>
            </a:r>
            <a:endParaRPr kumimoji="1" lang="ja-JP" altLang="en-US" sz="2000" dirty="0"/>
          </a:p>
        </p:txBody>
      </p:sp>
      <p:graphicFrame>
        <p:nvGraphicFramePr>
          <p:cNvPr id="3" name="表 2"/>
          <p:cNvGraphicFramePr>
            <a:graphicFrameLocks noGrp="1"/>
          </p:cNvGraphicFramePr>
          <p:nvPr>
            <p:extLst>
              <p:ext uri="{D42A27DB-BD31-4B8C-83A1-F6EECF244321}">
                <p14:modId xmlns:p14="http://schemas.microsoft.com/office/powerpoint/2010/main" val="1425367475"/>
              </p:ext>
            </p:extLst>
          </p:nvPr>
        </p:nvGraphicFramePr>
        <p:xfrm>
          <a:off x="251459" y="702790"/>
          <a:ext cx="8713078" cy="5440680"/>
        </p:xfrm>
        <a:graphic>
          <a:graphicData uri="http://schemas.openxmlformats.org/drawingml/2006/table">
            <a:tbl>
              <a:tblPr firstRow="1" bandRow="1">
                <a:tableStyleId>{5C22544A-7EE6-4342-B048-85BDC9FD1C3A}</a:tableStyleId>
              </a:tblPr>
              <a:tblGrid>
                <a:gridCol w="831684"/>
                <a:gridCol w="2225748"/>
                <a:gridCol w="3125419"/>
                <a:gridCol w="2530227"/>
              </a:tblGrid>
              <a:tr h="0">
                <a:tc>
                  <a:txBody>
                    <a:bodyPr/>
                    <a:lstStyle/>
                    <a:p>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900" b="0" dirty="0" smtClean="0">
                          <a:latin typeface="メイリオ" panose="020B0604030504040204" pitchFamily="50" charset="-128"/>
                          <a:ea typeface="メイリオ" panose="020B0604030504040204" pitchFamily="50" charset="-128"/>
                        </a:rPr>
                        <a:t>項目</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900" b="0" dirty="0" smtClean="0">
                          <a:latin typeface="メイリオ" panose="020B0604030504040204" pitchFamily="50" charset="-128"/>
                          <a:ea typeface="メイリオ" panose="020B0604030504040204" pitchFamily="50" charset="-128"/>
                        </a:rPr>
                        <a:t>改定前</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900" b="0" dirty="0" smtClean="0">
                          <a:latin typeface="メイリオ" panose="020B0604030504040204" pitchFamily="50" charset="-128"/>
                          <a:ea typeface="メイリオ" panose="020B0604030504040204" pitchFamily="50" charset="-128"/>
                        </a:rPr>
                        <a:t>改定後（予測）</a:t>
                      </a:r>
                      <a:endParaRPr kumimoji="1" lang="ja-JP" altLang="en-US" sz="900" b="0" dirty="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J038</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・人工腎臓２</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・透析液水質確保加算</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・時間区分無し</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・透析液水質確保加算２の算定病院</a:t>
                      </a:r>
                      <a:r>
                        <a:rPr lang="en-US" altLang="ja-JP" sz="900" dirty="0" smtClean="0">
                          <a:latin typeface="メイリオ" panose="020B0604030504040204" pitchFamily="50" charset="-128"/>
                          <a:ea typeface="メイリオ" panose="020B0604030504040204" pitchFamily="50" charset="-128"/>
                        </a:rPr>
                        <a:t>7</a:t>
                      </a:r>
                      <a:r>
                        <a:rPr lang="ja-JP" altLang="en-US" sz="900" dirty="0" smtClean="0">
                          <a:latin typeface="メイリオ" panose="020B0604030504040204" pitchFamily="50" charset="-128"/>
                          <a:ea typeface="メイリオ" panose="020B0604030504040204" pitchFamily="50" charset="-128"/>
                        </a:rPr>
                        <a:t>割を超える</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・人工腎臓２に時間区分が追加</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・水質確保加算の包括化</a:t>
                      </a:r>
                      <a:endParaRPr lang="en-US" altLang="ja-JP" sz="900" dirty="0" smtClean="0">
                        <a:latin typeface="メイリオ" panose="020B0604030504040204" pitchFamily="50" charset="-128"/>
                        <a:ea typeface="メイリオ" panose="020B0604030504040204" pitchFamily="50" charset="-128"/>
                      </a:endParaRPr>
                    </a:p>
                  </a:txBody>
                  <a:tcPr/>
                </a:tc>
              </a:tr>
              <a:tr h="0">
                <a:tc>
                  <a:txBody>
                    <a:bodyPr/>
                    <a:lstStyle/>
                    <a:p>
                      <a:r>
                        <a:rPr kumimoji="1" lang="ja-JP" altLang="en-US" sz="900" b="0" dirty="0" smtClean="0">
                          <a:latin typeface="メイリオ" panose="020B0604030504040204" pitchFamily="50" charset="-128"/>
                          <a:ea typeface="メイリオ" panose="020B0604030504040204" pitchFamily="50" charset="-128"/>
                        </a:rPr>
                        <a:t>手術共通</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・手術</a:t>
                      </a:r>
                      <a:r>
                        <a:rPr lang="en-US" altLang="ja-JP" sz="900" dirty="0" smtClean="0">
                          <a:latin typeface="メイリオ" panose="020B0604030504040204" pitchFamily="50" charset="-128"/>
                          <a:ea typeface="メイリオ" panose="020B0604030504040204" pitchFamily="50" charset="-128"/>
                        </a:rPr>
                        <a:t>K</a:t>
                      </a:r>
                      <a:r>
                        <a:rPr lang="ja-JP" altLang="en-US" sz="900" dirty="0" smtClean="0">
                          <a:latin typeface="メイリオ" panose="020B0604030504040204" pitchFamily="50" charset="-128"/>
                          <a:ea typeface="メイリオ" panose="020B0604030504040204" pitchFamily="50" charset="-128"/>
                        </a:rPr>
                        <a:t>コード</a:t>
                      </a:r>
                      <a:endParaRPr lang="en-US" altLang="ja-JP" sz="900"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・データ提出加算</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・実臨床に即したコード体系となっていない。</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・傷病名や診療行為の選択が統一されていない。</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（国際的に標準化された用語や分類を参照したマスター等に整備・普及が重要）</a:t>
                      </a:r>
                      <a:endParaRPr lang="en-US" altLang="ja-JP" sz="900"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（追加）</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・外保連手術試案の手術の基幹コード</a:t>
                      </a:r>
                      <a:r>
                        <a:rPr lang="en-US" altLang="ja-JP" sz="900" dirty="0" smtClean="0">
                          <a:latin typeface="メイリオ" panose="020B0604030504040204" pitchFamily="50" charset="-128"/>
                          <a:ea typeface="メイリオ" panose="020B0604030504040204" pitchFamily="50" charset="-128"/>
                        </a:rPr>
                        <a:t>7</a:t>
                      </a:r>
                      <a:r>
                        <a:rPr lang="ja-JP" altLang="en-US" sz="900" dirty="0" smtClean="0">
                          <a:latin typeface="メイリオ" panose="020B0604030504040204" pitchFamily="50" charset="-128"/>
                          <a:ea typeface="メイリオ" panose="020B0604030504040204" pitchFamily="50" charset="-128"/>
                        </a:rPr>
                        <a:t>桁（</a:t>
                      </a:r>
                      <a:r>
                        <a:rPr lang="en-US" altLang="ja-JP" sz="900" dirty="0" smtClean="0">
                          <a:latin typeface="メイリオ" panose="020B0604030504040204" pitchFamily="50" charset="-128"/>
                          <a:ea typeface="メイリオ" panose="020B0604030504040204" pitchFamily="50" charset="-128"/>
                        </a:rPr>
                        <a:t>STEM7</a:t>
                      </a:r>
                      <a:r>
                        <a:rPr lang="ja-JP" altLang="en-US" sz="900" dirty="0" smtClean="0">
                          <a:latin typeface="メイリオ" panose="020B0604030504040204" pitchFamily="50" charset="-128"/>
                          <a:ea typeface="メイリオ" panose="020B0604030504040204" pitchFamily="50" charset="-128"/>
                        </a:rPr>
                        <a:t>）を</a:t>
                      </a:r>
                      <a:r>
                        <a:rPr lang="en-US" altLang="ja-JP" sz="900" dirty="0" smtClean="0">
                          <a:latin typeface="メイリオ" panose="020B0604030504040204" pitchFamily="50" charset="-128"/>
                          <a:ea typeface="メイリオ" panose="020B0604030504040204" pitchFamily="50" charset="-128"/>
                        </a:rPr>
                        <a:t>K</a:t>
                      </a:r>
                      <a:r>
                        <a:rPr lang="ja-JP" altLang="en-US" sz="900" dirty="0" smtClean="0">
                          <a:latin typeface="メイリオ" panose="020B0604030504040204" pitchFamily="50" charset="-128"/>
                          <a:ea typeface="メイリオ" panose="020B0604030504040204" pitchFamily="50" charset="-128"/>
                        </a:rPr>
                        <a:t>コード再編に活用する。</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・平成</a:t>
                      </a:r>
                      <a:r>
                        <a:rPr lang="en-US" altLang="ja-JP" sz="900" dirty="0" smtClean="0">
                          <a:latin typeface="メイリオ" panose="020B0604030504040204" pitchFamily="50" charset="-128"/>
                          <a:ea typeface="メイリオ" panose="020B0604030504040204" pitchFamily="50" charset="-128"/>
                        </a:rPr>
                        <a:t>30</a:t>
                      </a:r>
                      <a:r>
                        <a:rPr lang="ja-JP" altLang="en-US" sz="900" dirty="0" smtClean="0">
                          <a:latin typeface="メイリオ" panose="020B0604030504040204" pitchFamily="50" charset="-128"/>
                          <a:ea typeface="メイリオ" panose="020B0604030504040204" pitchFamily="50" charset="-128"/>
                        </a:rPr>
                        <a:t>年度は情報収集。</a:t>
                      </a:r>
                      <a:endParaRPr lang="en-US" altLang="ja-JP" sz="900"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p>
                      <a:r>
                        <a:rPr lang="en-US" altLang="ja-JP" sz="900" dirty="0" smtClean="0">
                          <a:latin typeface="メイリオ" panose="020B0604030504040204" pitchFamily="50" charset="-128"/>
                          <a:ea typeface="メイリオ" panose="020B0604030504040204" pitchFamily="50" charset="-128"/>
                        </a:rPr>
                        <a:t>※</a:t>
                      </a:r>
                      <a:r>
                        <a:rPr lang="ja-JP" altLang="en-US" sz="900" dirty="0" smtClean="0">
                          <a:latin typeface="メイリオ" panose="020B0604030504040204" pitchFamily="50" charset="-128"/>
                          <a:ea typeface="メイリオ" panose="020B0604030504040204" pitchFamily="50" charset="-128"/>
                        </a:rPr>
                        <a:t>平成</a:t>
                      </a:r>
                      <a:r>
                        <a:rPr lang="en-US" altLang="ja-JP" sz="900" dirty="0" smtClean="0">
                          <a:latin typeface="メイリオ" panose="020B0604030504040204" pitchFamily="50" charset="-128"/>
                          <a:ea typeface="メイリオ" panose="020B0604030504040204" pitchFamily="50" charset="-128"/>
                        </a:rPr>
                        <a:t>30</a:t>
                      </a:r>
                      <a:r>
                        <a:rPr lang="ja-JP" altLang="en-US" sz="900" dirty="0" smtClean="0">
                          <a:latin typeface="メイリオ" panose="020B0604030504040204" pitchFamily="50" charset="-128"/>
                          <a:ea typeface="メイリオ" panose="020B0604030504040204" pitchFamily="50" charset="-128"/>
                        </a:rPr>
                        <a:t>年度改定で、</a:t>
                      </a:r>
                      <a:r>
                        <a:rPr lang="ja-JP" altLang="en-US" sz="900" u="sng" dirty="0" smtClean="0">
                          <a:solidFill>
                            <a:srgbClr val="FF0000"/>
                          </a:solidFill>
                          <a:latin typeface="メイリオ" panose="020B0604030504040204" pitchFamily="50" charset="-128"/>
                          <a:ea typeface="メイリオ" panose="020B0604030504040204" pitchFamily="50" charset="-128"/>
                        </a:rPr>
                        <a:t>データ提出加算での提出データに</a:t>
                      </a:r>
                      <a:r>
                        <a:rPr lang="en-US" altLang="ja-JP" sz="900" u="sng" dirty="0" smtClean="0">
                          <a:solidFill>
                            <a:srgbClr val="FF0000"/>
                          </a:solidFill>
                          <a:latin typeface="メイリオ" panose="020B0604030504040204" pitchFamily="50" charset="-128"/>
                          <a:ea typeface="メイリオ" panose="020B0604030504040204" pitchFamily="50" charset="-128"/>
                        </a:rPr>
                        <a:t>K</a:t>
                      </a:r>
                      <a:r>
                        <a:rPr lang="ja-JP" altLang="en-US" sz="900" u="sng" dirty="0" smtClean="0">
                          <a:solidFill>
                            <a:srgbClr val="FF0000"/>
                          </a:solidFill>
                          <a:latin typeface="メイリオ" panose="020B0604030504040204" pitchFamily="50" charset="-128"/>
                          <a:ea typeface="メイリオ" panose="020B0604030504040204" pitchFamily="50" charset="-128"/>
                        </a:rPr>
                        <a:t>コードに</a:t>
                      </a:r>
                      <a:r>
                        <a:rPr lang="en-US" altLang="ja-JP" sz="900" u="sng" dirty="0" smtClean="0">
                          <a:solidFill>
                            <a:srgbClr val="FF0000"/>
                          </a:solidFill>
                          <a:latin typeface="メイリオ" panose="020B0604030504040204" pitchFamily="50" charset="-128"/>
                          <a:ea typeface="メイリオ" panose="020B0604030504040204" pitchFamily="50" charset="-128"/>
                        </a:rPr>
                        <a:t>STEM7</a:t>
                      </a:r>
                      <a:r>
                        <a:rPr lang="ja-JP" altLang="en-US" sz="900" u="sng" dirty="0" smtClean="0">
                          <a:solidFill>
                            <a:srgbClr val="FF0000"/>
                          </a:solidFill>
                          <a:latin typeface="メイリオ" panose="020B0604030504040204" pitchFamily="50" charset="-128"/>
                          <a:ea typeface="メイリオ" panose="020B0604030504040204" pitchFamily="50" charset="-128"/>
                        </a:rPr>
                        <a:t>を併記する欄を設けて、データ提出項目を追加</a:t>
                      </a:r>
                      <a:r>
                        <a:rPr lang="ja-JP" altLang="en-US" sz="900" dirty="0" smtClean="0">
                          <a:latin typeface="メイリオ" panose="020B0604030504040204" pitchFamily="50" charset="-128"/>
                          <a:ea typeface="メイリオ" panose="020B0604030504040204" pitchFamily="50" charset="-128"/>
                        </a:rPr>
                        <a:t>する。</a:t>
                      </a:r>
                      <a:endParaRPr lang="en-US" altLang="ja-JP" sz="900" dirty="0" smtClean="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K773-5</a:t>
                      </a:r>
                    </a:p>
                    <a:p>
                      <a:endParaRPr kumimoji="1" lang="en-US" altLang="ja-JP" sz="900" b="0" dirty="0" smtClean="0">
                        <a:latin typeface="メイリオ" panose="020B0604030504040204" pitchFamily="50" charset="-128"/>
                        <a:ea typeface="メイリオ" panose="020B0604030504040204" pitchFamily="50" charset="-128"/>
                      </a:endParaRPr>
                    </a:p>
                    <a:p>
                      <a:endParaRPr kumimoji="1" lang="en-US" altLang="ja-JP" sz="900" b="0" dirty="0" smtClean="0">
                        <a:latin typeface="メイリオ" panose="020B0604030504040204" pitchFamily="50" charset="-128"/>
                        <a:ea typeface="メイリオ" panose="020B0604030504040204" pitchFamily="50" charset="-128"/>
                      </a:endParaRPr>
                    </a:p>
                    <a:p>
                      <a:r>
                        <a:rPr kumimoji="1" lang="en-US" altLang="ja-JP" sz="900" b="0" dirty="0" smtClean="0">
                          <a:latin typeface="メイリオ" panose="020B0604030504040204" pitchFamily="50" charset="-128"/>
                          <a:ea typeface="メイリオ" panose="020B0604030504040204" pitchFamily="50" charset="-128"/>
                        </a:rPr>
                        <a:t>K843-4</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kumimoji="1" lang="ja-JP" altLang="en-US" sz="900" b="0" i="0" u="none" strike="noStrike" kern="1200" baseline="0" dirty="0" smtClean="0">
                          <a:solidFill>
                            <a:schemeClr val="dk1"/>
                          </a:solidFill>
                          <a:latin typeface="+mn-lt"/>
                          <a:ea typeface="+mn-ea"/>
                          <a:cs typeface="+mn-cs"/>
                        </a:rPr>
                        <a:t>・腹腔鏡下腎悪性腫瘍手術</a:t>
                      </a:r>
                      <a:endParaRPr kumimoji="1" lang="en-US" altLang="ja-JP" sz="900" b="0" i="0" u="none" strike="noStrike" kern="1200" baseline="0" dirty="0" smtClean="0">
                        <a:solidFill>
                          <a:schemeClr val="dk1"/>
                        </a:solidFill>
                        <a:latin typeface="+mn-lt"/>
                        <a:ea typeface="+mn-ea"/>
                        <a:cs typeface="+mn-cs"/>
                      </a:endParaRPr>
                    </a:p>
                    <a:p>
                      <a:r>
                        <a:rPr kumimoji="1" lang="ja-JP" altLang="en-US" sz="900" b="0" i="0" u="none" strike="noStrike" kern="1200" baseline="0" dirty="0" smtClean="0">
                          <a:solidFill>
                            <a:schemeClr val="dk1"/>
                          </a:solidFill>
                          <a:latin typeface="+mn-lt"/>
                          <a:ea typeface="+mn-ea"/>
                          <a:cs typeface="+mn-cs"/>
                        </a:rPr>
                        <a:t>（内視鏡手術用支援機器を用いるもの）</a:t>
                      </a:r>
                      <a:endParaRPr kumimoji="1" lang="en-US" altLang="ja-JP" sz="900" b="0" i="0" u="none" strike="noStrike" kern="1200" baseline="0" dirty="0" smtClean="0">
                        <a:solidFill>
                          <a:schemeClr val="dk1"/>
                        </a:solidFill>
                        <a:latin typeface="+mn-lt"/>
                        <a:ea typeface="+mn-ea"/>
                        <a:cs typeface="+mn-cs"/>
                      </a:endParaRPr>
                    </a:p>
                    <a:p>
                      <a:endParaRPr kumimoji="1" lang="ja-JP" altLang="en-US" sz="900" dirty="0" smtClean="0"/>
                    </a:p>
                    <a:p>
                      <a:r>
                        <a:rPr kumimoji="1" lang="ja-JP" altLang="en-US" sz="900" b="0" i="0" u="none" strike="noStrike" kern="1200" baseline="0" dirty="0" smtClean="0">
                          <a:solidFill>
                            <a:schemeClr val="dk1"/>
                          </a:solidFill>
                          <a:latin typeface="+mn-lt"/>
                          <a:ea typeface="+mn-ea"/>
                          <a:cs typeface="+mn-cs"/>
                        </a:rPr>
                        <a:t>・腹腔鏡下前立腺悪性腫瘍手術</a:t>
                      </a:r>
                      <a:endParaRPr kumimoji="1" lang="en-US" altLang="ja-JP" sz="900" b="0" i="0" u="none" strike="noStrike" kern="1200" baseline="0" dirty="0" smtClean="0">
                        <a:solidFill>
                          <a:schemeClr val="dk1"/>
                        </a:solidFill>
                        <a:latin typeface="+mn-lt"/>
                        <a:ea typeface="+mn-ea"/>
                        <a:cs typeface="+mn-cs"/>
                      </a:endParaRPr>
                    </a:p>
                    <a:p>
                      <a:r>
                        <a:rPr kumimoji="1" lang="ja-JP" altLang="en-US" sz="900" b="0" i="0" u="none" strike="noStrike" kern="1200" baseline="0" dirty="0" smtClean="0">
                          <a:solidFill>
                            <a:schemeClr val="dk1"/>
                          </a:solidFill>
                          <a:latin typeface="+mn-lt"/>
                          <a:ea typeface="+mn-ea"/>
                          <a:cs typeface="+mn-cs"/>
                        </a:rPr>
                        <a:t>（内視鏡手術用支援機器を用いるもの）</a:t>
                      </a:r>
                      <a:endParaRPr kumimoji="1" lang="ja-JP" altLang="en-US" sz="900" dirty="0" smtClean="0"/>
                    </a:p>
                  </a:txBody>
                  <a:tcPr/>
                </a:tc>
                <a:tc>
                  <a:txBody>
                    <a:bodyPr/>
                    <a:lstStyle/>
                    <a:p>
                      <a:r>
                        <a:rPr lang="ja-JP" altLang="en-US" sz="900" dirty="0" smtClean="0">
                          <a:latin typeface="メイリオ" panose="020B0604030504040204" pitchFamily="50" charset="-128"/>
                          <a:ea typeface="メイリオ" panose="020B0604030504040204" pitchFamily="50" charset="-128"/>
                        </a:rPr>
                        <a:t>（適用拡大）</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・現行は、</a:t>
                      </a:r>
                      <a:r>
                        <a:rPr lang="en-US" altLang="ja-JP" sz="900" dirty="0" smtClean="0">
                          <a:latin typeface="メイリオ" panose="020B0604030504040204" pitchFamily="50" charset="-128"/>
                          <a:ea typeface="メイリオ" panose="020B0604030504040204" pitchFamily="50" charset="-128"/>
                        </a:rPr>
                        <a:t>2</a:t>
                      </a:r>
                      <a:r>
                        <a:rPr lang="ja-JP" altLang="en-US" sz="900" dirty="0" smtClean="0">
                          <a:latin typeface="メイリオ" panose="020B0604030504040204" pitchFamily="50" charset="-128"/>
                          <a:ea typeface="メイリオ" panose="020B0604030504040204" pitchFamily="50" charset="-128"/>
                        </a:rPr>
                        <a:t>項目のみ保険適用</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kumimoji="1" lang="ja-JP" altLang="en-US" sz="900" b="1" i="0" u="none" strike="noStrike" kern="1200" baseline="0" dirty="0" smtClean="0">
                          <a:solidFill>
                            <a:srgbClr val="FF0000"/>
                          </a:solidFill>
                          <a:latin typeface="+mn-lt"/>
                          <a:ea typeface="+mn-ea"/>
                          <a:cs typeface="+mn-cs"/>
                        </a:rPr>
                        <a:t>＜先進医療として過去に実施済＞</a:t>
                      </a:r>
                      <a:endParaRPr kumimoji="1" lang="en-US" altLang="ja-JP" sz="900" b="1" i="0" u="none" strike="noStrike" kern="1200" baseline="0" dirty="0" smtClean="0">
                        <a:solidFill>
                          <a:srgbClr val="FF0000"/>
                        </a:solidFill>
                        <a:latin typeface="+mn-lt"/>
                        <a:ea typeface="+mn-ea"/>
                        <a:cs typeface="+mn-cs"/>
                      </a:endParaRPr>
                    </a:p>
                    <a:p>
                      <a:r>
                        <a:rPr kumimoji="1" lang="ja-JP" altLang="en-US" sz="900" b="0" i="0" u="none" strike="noStrike" kern="1200" baseline="0" dirty="0" smtClean="0">
                          <a:solidFill>
                            <a:schemeClr val="tx1"/>
                          </a:solidFill>
                          <a:latin typeface="+mn-lt"/>
                          <a:ea typeface="+mn-ea"/>
                          <a:cs typeface="+mn-cs"/>
                        </a:rPr>
                        <a:t>・根治的前立腺全摘除術における内視鏡下</a:t>
                      </a:r>
                      <a:endParaRPr kumimoji="1" lang="en-US" altLang="ja-JP" sz="900" b="0" i="0" u="none" strike="noStrike" kern="1200" baseline="0" dirty="0" smtClean="0">
                        <a:solidFill>
                          <a:schemeClr val="tx1"/>
                        </a:solidFill>
                        <a:latin typeface="+mn-lt"/>
                        <a:ea typeface="+mn-ea"/>
                        <a:cs typeface="+mn-cs"/>
                      </a:endParaRPr>
                    </a:p>
                    <a:p>
                      <a:r>
                        <a:rPr kumimoji="1" lang="ja-JP" altLang="en-US" sz="900" b="0" i="0" u="none" strike="noStrike" kern="1200" baseline="0" dirty="0" smtClean="0">
                          <a:solidFill>
                            <a:schemeClr val="tx1"/>
                          </a:solidFill>
                          <a:latin typeface="+mn-lt"/>
                          <a:ea typeface="+mn-ea"/>
                          <a:cs typeface="+mn-cs"/>
                        </a:rPr>
                        <a:t>手術用ロボット支援</a:t>
                      </a:r>
                      <a:endParaRPr kumimoji="1" lang="en-US" altLang="ja-JP" sz="900" b="0" i="0" u="none" strike="noStrike" kern="1200" baseline="0" dirty="0" smtClean="0">
                        <a:solidFill>
                          <a:schemeClr val="tx1"/>
                        </a:solidFill>
                        <a:latin typeface="+mn-lt"/>
                        <a:ea typeface="+mn-ea"/>
                        <a:cs typeface="+mn-cs"/>
                      </a:endParaRPr>
                    </a:p>
                    <a:p>
                      <a:r>
                        <a:rPr kumimoji="1" lang="ja-JP" altLang="en-US" sz="900" b="0" i="0" u="sng" strike="noStrike" kern="1200" baseline="0" dirty="0" smtClean="0">
                          <a:solidFill>
                            <a:srgbClr val="FF0000"/>
                          </a:solidFill>
                          <a:latin typeface="+mn-lt"/>
                          <a:ea typeface="+mn-ea"/>
                          <a:cs typeface="+mn-cs"/>
                        </a:rPr>
                        <a:t>・内視鏡下手術用ロボットを用いた</a:t>
                      </a:r>
                      <a:endParaRPr kumimoji="1" lang="en-US" altLang="ja-JP" sz="900" b="0" i="0" u="sng" strike="noStrike" kern="1200" baseline="0" dirty="0" smtClean="0">
                        <a:solidFill>
                          <a:srgbClr val="FF0000"/>
                        </a:solidFill>
                        <a:latin typeface="+mn-lt"/>
                        <a:ea typeface="+mn-ea"/>
                        <a:cs typeface="+mn-cs"/>
                      </a:endParaRPr>
                    </a:p>
                    <a:p>
                      <a:r>
                        <a:rPr kumimoji="1" lang="ja-JP" altLang="en-US" sz="900" b="0" i="0" u="sng" strike="noStrike" kern="1200" baseline="0" dirty="0" smtClean="0">
                          <a:solidFill>
                            <a:srgbClr val="FF0000"/>
                          </a:solidFill>
                          <a:latin typeface="+mn-lt"/>
                          <a:ea typeface="+mn-ea"/>
                          <a:cs typeface="+mn-cs"/>
                        </a:rPr>
                        <a:t>冠動脈バイパス手術</a:t>
                      </a:r>
                      <a:endParaRPr kumimoji="1" lang="en-US" altLang="ja-JP" sz="900" b="0" i="0" u="sng" strike="noStrike" kern="1200" baseline="0" dirty="0" smtClean="0">
                        <a:solidFill>
                          <a:srgbClr val="FF0000"/>
                        </a:solidFill>
                        <a:latin typeface="+mn-lt"/>
                        <a:ea typeface="+mn-ea"/>
                        <a:cs typeface="+mn-cs"/>
                      </a:endParaRPr>
                    </a:p>
                    <a:p>
                      <a:r>
                        <a:rPr kumimoji="1" lang="ja-JP" altLang="en-US" sz="900" b="0" i="0" u="none" strike="noStrike" kern="1200" baseline="0" dirty="0" smtClean="0">
                          <a:solidFill>
                            <a:schemeClr val="tx1"/>
                          </a:solidFill>
                          <a:latin typeface="+mn-lt"/>
                          <a:ea typeface="+mn-ea"/>
                          <a:cs typeface="+mn-cs"/>
                        </a:rPr>
                        <a:t>・内視鏡下手術用ロボットを用いた</a:t>
                      </a:r>
                      <a:endParaRPr kumimoji="1" lang="en-US" altLang="ja-JP" sz="900" b="0" i="0" u="none" strike="noStrike" kern="1200" baseline="0" dirty="0" smtClean="0">
                        <a:solidFill>
                          <a:schemeClr val="tx1"/>
                        </a:solidFill>
                        <a:latin typeface="+mn-lt"/>
                        <a:ea typeface="+mn-ea"/>
                        <a:cs typeface="+mn-cs"/>
                      </a:endParaRPr>
                    </a:p>
                    <a:p>
                      <a:r>
                        <a:rPr kumimoji="1" lang="ja-JP" altLang="en-US" sz="900" b="0" i="0" u="none" strike="noStrike" kern="1200" baseline="0" dirty="0" smtClean="0">
                          <a:solidFill>
                            <a:schemeClr val="tx1"/>
                          </a:solidFill>
                          <a:latin typeface="+mn-lt"/>
                          <a:ea typeface="+mn-ea"/>
                          <a:cs typeface="+mn-cs"/>
                        </a:rPr>
                        <a:t>腎部分切除術</a:t>
                      </a:r>
                      <a:endParaRPr kumimoji="1" lang="en-US" altLang="ja-JP" sz="900" b="0" i="0" u="none" strike="noStrike" kern="1200" baseline="0" dirty="0" smtClean="0">
                        <a:solidFill>
                          <a:schemeClr val="tx1"/>
                        </a:solidFill>
                        <a:latin typeface="+mn-lt"/>
                        <a:ea typeface="+mn-ea"/>
                        <a:cs typeface="+mn-cs"/>
                      </a:endParaRPr>
                    </a:p>
                    <a:p>
                      <a:r>
                        <a:rPr kumimoji="1" lang="ja-JP" altLang="en-US" sz="900" b="0" i="0" u="sng" strike="noStrike" kern="1200" baseline="0" dirty="0" smtClean="0">
                          <a:solidFill>
                            <a:srgbClr val="FF0000"/>
                          </a:solidFill>
                          <a:latin typeface="+mn-lt"/>
                          <a:ea typeface="+mn-ea"/>
                          <a:cs typeface="+mn-cs"/>
                        </a:rPr>
                        <a:t>・内視鏡下手術用ロボットを用いた</a:t>
                      </a:r>
                      <a:endParaRPr kumimoji="1" lang="en-US" altLang="ja-JP" sz="900" b="0" i="0" u="sng" strike="noStrike" kern="1200" baseline="0" dirty="0" smtClean="0">
                        <a:solidFill>
                          <a:srgbClr val="FF0000"/>
                        </a:solidFill>
                        <a:latin typeface="+mn-lt"/>
                        <a:ea typeface="+mn-ea"/>
                        <a:cs typeface="+mn-cs"/>
                      </a:endParaRPr>
                    </a:p>
                    <a:p>
                      <a:r>
                        <a:rPr kumimoji="1" lang="ja-JP" altLang="en-US" sz="900" b="0" i="0" u="sng" strike="noStrike" kern="1200" baseline="0" dirty="0" smtClean="0">
                          <a:solidFill>
                            <a:srgbClr val="FF0000"/>
                          </a:solidFill>
                          <a:latin typeface="+mn-lt"/>
                          <a:ea typeface="+mn-ea"/>
                          <a:cs typeface="+mn-cs"/>
                        </a:rPr>
                        <a:t>腹腔鏡下胃切除術</a:t>
                      </a:r>
                      <a:endParaRPr kumimoji="1" lang="en-US" altLang="ja-JP" sz="900" b="0" i="0" u="sng" strike="noStrike" kern="1200" baseline="0" dirty="0" smtClean="0">
                        <a:solidFill>
                          <a:srgbClr val="FF0000"/>
                        </a:solidFill>
                        <a:latin typeface="+mn-lt"/>
                        <a:ea typeface="+mn-ea"/>
                        <a:cs typeface="+mn-cs"/>
                      </a:endParaRPr>
                    </a:p>
                    <a:p>
                      <a:r>
                        <a:rPr kumimoji="1" lang="ja-JP" altLang="en-US" sz="900" b="0" i="0" u="sng" strike="noStrike" kern="1200" baseline="0" dirty="0" smtClean="0">
                          <a:solidFill>
                            <a:srgbClr val="FF0000"/>
                          </a:solidFill>
                          <a:latin typeface="+mn-lt"/>
                          <a:ea typeface="+mn-ea"/>
                          <a:cs typeface="+mn-cs"/>
                        </a:rPr>
                        <a:t>・内視鏡下手術用ロボットを用いた</a:t>
                      </a:r>
                      <a:endParaRPr kumimoji="1" lang="en-US" altLang="ja-JP" sz="900" b="0" i="0" u="sng" strike="noStrike" kern="1200" baseline="0" dirty="0" smtClean="0">
                        <a:solidFill>
                          <a:srgbClr val="FF0000"/>
                        </a:solidFill>
                        <a:latin typeface="+mn-lt"/>
                        <a:ea typeface="+mn-ea"/>
                        <a:cs typeface="+mn-cs"/>
                      </a:endParaRPr>
                    </a:p>
                    <a:p>
                      <a:r>
                        <a:rPr kumimoji="1" lang="ja-JP" altLang="en-US" sz="900" b="0" i="0" u="sng" strike="noStrike" kern="1200" baseline="0" dirty="0" smtClean="0">
                          <a:solidFill>
                            <a:srgbClr val="FF0000"/>
                          </a:solidFill>
                          <a:latin typeface="+mn-lt"/>
                          <a:ea typeface="+mn-ea"/>
                          <a:cs typeface="+mn-cs"/>
                        </a:rPr>
                        <a:t>内視鏡下咽喉頭切除術</a:t>
                      </a:r>
                      <a:endParaRPr kumimoji="1" lang="en-US" altLang="ja-JP" sz="900" b="0" i="0" u="sng" strike="noStrike" kern="1200" baseline="0" dirty="0" smtClean="0">
                        <a:solidFill>
                          <a:srgbClr val="FF0000"/>
                        </a:solidFill>
                        <a:latin typeface="+mn-lt"/>
                        <a:ea typeface="+mn-ea"/>
                        <a:cs typeface="+mn-cs"/>
                      </a:endParaRPr>
                    </a:p>
                    <a:p>
                      <a:r>
                        <a:rPr kumimoji="1" lang="ja-JP" altLang="en-US" sz="900" b="0" i="0" u="sng" strike="noStrike" kern="1200" baseline="0" dirty="0" smtClean="0">
                          <a:solidFill>
                            <a:srgbClr val="FF0000"/>
                          </a:solidFill>
                          <a:latin typeface="+mn-lt"/>
                          <a:ea typeface="+mn-ea"/>
                          <a:cs typeface="+mn-cs"/>
                        </a:rPr>
                        <a:t>・内視鏡下手術用ロボットを用いた</a:t>
                      </a:r>
                      <a:endParaRPr kumimoji="1" lang="en-US" altLang="ja-JP" sz="900" b="0" i="0" u="sng" strike="noStrike" kern="1200" baseline="0" dirty="0" smtClean="0">
                        <a:solidFill>
                          <a:srgbClr val="FF0000"/>
                        </a:solidFill>
                        <a:latin typeface="+mn-lt"/>
                        <a:ea typeface="+mn-ea"/>
                        <a:cs typeface="+mn-cs"/>
                      </a:endParaRPr>
                    </a:p>
                    <a:p>
                      <a:r>
                        <a:rPr kumimoji="1" lang="ja-JP" altLang="en-US" sz="900" b="0" i="0" u="sng" strike="noStrike" kern="1200" baseline="0" dirty="0" smtClean="0">
                          <a:solidFill>
                            <a:srgbClr val="FF0000"/>
                          </a:solidFill>
                          <a:latin typeface="+mn-lt"/>
                          <a:ea typeface="+mn-ea"/>
                          <a:cs typeface="+mn-cs"/>
                        </a:rPr>
                        <a:t>腹腔鏡下広汎子宮全摘術</a:t>
                      </a:r>
                      <a:endParaRPr kumimoji="1" lang="en-US" altLang="ja-JP" sz="900" b="0" i="0" u="sng" strike="noStrike" kern="1200" baseline="0" dirty="0" smtClean="0">
                        <a:solidFill>
                          <a:srgbClr val="FF0000"/>
                        </a:solidFill>
                        <a:latin typeface="+mn-lt"/>
                        <a:ea typeface="+mn-ea"/>
                        <a:cs typeface="+mn-cs"/>
                      </a:endParaRPr>
                    </a:p>
                    <a:p>
                      <a:r>
                        <a:rPr kumimoji="1" lang="ja-JP" altLang="en-US" sz="900" b="1" dirty="0" smtClean="0"/>
                        <a:t>＜現在実施で継続審議中＞</a:t>
                      </a:r>
                      <a:endParaRPr kumimoji="1" lang="en-US" altLang="ja-JP" sz="900" b="1" dirty="0" smtClean="0"/>
                    </a:p>
                    <a:p>
                      <a:r>
                        <a:rPr kumimoji="1" lang="ja-JP" altLang="en-US" sz="900" dirty="0" smtClean="0"/>
                        <a:t>・</a:t>
                      </a:r>
                      <a:r>
                        <a:rPr kumimoji="1" lang="ja-JP" altLang="en-US" sz="900" b="0" i="0" u="none" strike="noStrike" kern="1200" baseline="0" dirty="0" smtClean="0">
                          <a:solidFill>
                            <a:schemeClr val="dk1"/>
                          </a:solidFill>
                          <a:latin typeface="+mn-lt"/>
                          <a:ea typeface="+mn-ea"/>
                          <a:cs typeface="+mn-cs"/>
                        </a:rPr>
                        <a:t>内視鏡手術支援用ロボットによる</a:t>
                      </a:r>
                      <a:endParaRPr kumimoji="1" lang="en-US" altLang="ja-JP" sz="900" b="0" i="0" u="none" strike="noStrike" kern="1200" baseline="0" dirty="0" smtClean="0">
                        <a:solidFill>
                          <a:schemeClr val="dk1"/>
                        </a:solidFill>
                        <a:latin typeface="+mn-lt"/>
                        <a:ea typeface="+mn-ea"/>
                        <a:cs typeface="+mn-cs"/>
                      </a:endParaRPr>
                    </a:p>
                    <a:p>
                      <a:r>
                        <a:rPr kumimoji="1" lang="ja-JP" altLang="en-US" sz="900" b="0" i="0" u="none" strike="noStrike" kern="1200" baseline="0" dirty="0" smtClean="0">
                          <a:solidFill>
                            <a:schemeClr val="dk1"/>
                          </a:solidFill>
                          <a:latin typeface="+mn-lt"/>
                          <a:ea typeface="+mn-ea"/>
                          <a:cs typeface="+mn-cs"/>
                        </a:rPr>
                        <a:t>直腸癌手術</a:t>
                      </a:r>
                      <a:endParaRPr kumimoji="1" lang="ja-JP" altLang="en-US" sz="900" dirty="0" smtClean="0"/>
                    </a:p>
                    <a:p>
                      <a:r>
                        <a:rPr kumimoji="1" lang="ja-JP" altLang="en-US" sz="900" dirty="0" smtClean="0"/>
                        <a:t>・</a:t>
                      </a:r>
                      <a:r>
                        <a:rPr kumimoji="1" lang="ja-JP" altLang="en-US" sz="900" b="0" i="0" u="none" strike="noStrike" kern="1200" baseline="0" dirty="0" smtClean="0">
                          <a:solidFill>
                            <a:schemeClr val="dk1"/>
                          </a:solidFill>
                          <a:latin typeface="+mn-lt"/>
                          <a:ea typeface="+mn-ea"/>
                          <a:cs typeface="+mn-cs"/>
                        </a:rPr>
                        <a:t>内視鏡手術支援用ロボットによる</a:t>
                      </a:r>
                      <a:endParaRPr kumimoji="1" lang="en-US" altLang="ja-JP" sz="900" b="0" i="0" u="none" strike="noStrike" kern="1200" baseline="0" dirty="0" smtClean="0">
                        <a:solidFill>
                          <a:schemeClr val="dk1"/>
                        </a:solidFill>
                        <a:latin typeface="+mn-lt"/>
                        <a:ea typeface="+mn-ea"/>
                        <a:cs typeface="+mn-cs"/>
                      </a:endParaRPr>
                    </a:p>
                    <a:p>
                      <a:r>
                        <a:rPr kumimoji="1" lang="ja-JP" altLang="en-US" sz="900" b="0" i="0" u="none" strike="noStrike" kern="1200" baseline="0" dirty="0" smtClean="0">
                          <a:solidFill>
                            <a:schemeClr val="dk1"/>
                          </a:solidFill>
                          <a:latin typeface="+mn-lt"/>
                          <a:ea typeface="+mn-ea"/>
                          <a:cs typeface="+mn-cs"/>
                        </a:rPr>
                        <a:t>肺手術</a:t>
                      </a:r>
                      <a:endParaRPr kumimoji="1" lang="ja-JP" altLang="en-US" sz="900" dirty="0" smtClean="0"/>
                    </a:p>
                  </a:txBody>
                  <a:tcPr/>
                </a:tc>
              </a:tr>
              <a:tr h="0">
                <a:tc>
                  <a:txBody>
                    <a:bodyPr/>
                    <a:lstStyle/>
                    <a:p>
                      <a:r>
                        <a:rPr kumimoji="1" lang="ja-JP" altLang="en-US" sz="900" b="0" dirty="0" smtClean="0">
                          <a:latin typeface="メイリオ" panose="020B0604030504040204" pitchFamily="50" charset="-128"/>
                          <a:ea typeface="メイリオ" panose="020B0604030504040204" pitchFamily="50" charset="-128"/>
                        </a:rPr>
                        <a:t>処置・検査</a:t>
                      </a:r>
                      <a:endParaRPr kumimoji="1" lang="en-US" altLang="ja-JP" sz="900" b="0" dirty="0" smtClean="0">
                        <a:latin typeface="メイリオ" panose="020B0604030504040204" pitchFamily="50" charset="-128"/>
                        <a:ea typeface="メイリオ" panose="020B0604030504040204" pitchFamily="50" charset="-128"/>
                      </a:endParaRPr>
                    </a:p>
                    <a:p>
                      <a:r>
                        <a:rPr kumimoji="1" lang="ja-JP" altLang="en-US" sz="900" b="0" dirty="0" smtClean="0">
                          <a:latin typeface="メイリオ" panose="020B0604030504040204" pitchFamily="50" charset="-128"/>
                          <a:ea typeface="メイリオ" panose="020B0604030504040204" pitchFamily="50" charset="-128"/>
                        </a:rPr>
                        <a:t>手術</a:t>
                      </a:r>
                      <a:endParaRPr kumimoji="1" lang="en-US" altLang="ja-JP" sz="900" b="0" dirty="0" smtClean="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・一定の診療科の処置／検査</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・皮膚科、眼科などを主たる診療科とする診療所の利益率が高い。</a:t>
                      </a:r>
                      <a:endParaRPr lang="en-US" altLang="ja-JP" sz="900" dirty="0" smtClean="0">
                        <a:latin typeface="メイリオ" panose="020B0604030504040204" pitchFamily="50" charset="-128"/>
                        <a:ea typeface="メイリオ" panose="020B0604030504040204" pitchFamily="50" charset="-128"/>
                      </a:endParaRPr>
                    </a:p>
                    <a:p>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a:t>
                      </a:r>
                      <a:r>
                        <a:rPr lang="ja-JP" altLang="en-US" sz="900" u="sng" dirty="0" smtClean="0">
                          <a:solidFill>
                            <a:srgbClr val="FF0000"/>
                          </a:solidFill>
                          <a:latin typeface="メイリオ" panose="020B0604030504040204" pitchFamily="50" charset="-128"/>
                          <a:ea typeface="メイリオ" panose="020B0604030504040204" pitchFamily="50" charset="-128"/>
                        </a:rPr>
                        <a:t>皮膚科、眼科</a:t>
                      </a:r>
                      <a:r>
                        <a:rPr lang="ja-JP" altLang="en-US" sz="900" dirty="0" smtClean="0">
                          <a:latin typeface="メイリオ" panose="020B0604030504040204" pitchFamily="50" charset="-128"/>
                          <a:ea typeface="メイリオ" panose="020B0604030504040204" pitchFamily="50" charset="-128"/>
                        </a:rPr>
                        <a:t>に関する処置・検査・手術について、報酬を減点する。</a:t>
                      </a:r>
                      <a:endParaRPr lang="ja-JP" altLang="en-US" sz="900" dirty="0">
                        <a:latin typeface="メイリオ" panose="020B0604030504040204" pitchFamily="50" charset="-128"/>
                        <a:ea typeface="メイリオ" panose="020B0604030504040204" pitchFamily="50" charset="-128"/>
                      </a:endParaRPr>
                    </a:p>
                  </a:txBody>
                  <a:tcPr/>
                </a:tc>
              </a:tr>
              <a:tr h="0">
                <a:tc>
                  <a:txBody>
                    <a:bodyPr/>
                    <a:lstStyle/>
                    <a:p>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endParaRPr lang="ja-JP" altLang="en-US" sz="900" dirty="0">
                        <a:latin typeface="メイリオ" panose="020B0604030504040204" pitchFamily="50" charset="-128"/>
                        <a:ea typeface="メイリオ" panose="020B0604030504040204" pitchFamily="50" charset="-128"/>
                      </a:endParaRPr>
                    </a:p>
                  </a:txBody>
                  <a:tcPr/>
                </a:tc>
                <a:tc>
                  <a:txBody>
                    <a:bodyPr/>
                    <a:lstStyle/>
                    <a:p>
                      <a:endParaRPr lang="ja-JP" altLang="en-US" sz="900" dirty="0">
                        <a:latin typeface="メイリオ" panose="020B0604030504040204" pitchFamily="50" charset="-128"/>
                        <a:ea typeface="メイリオ" panose="020B0604030504040204" pitchFamily="50" charset="-128"/>
                      </a:endParaRPr>
                    </a:p>
                  </a:txBody>
                  <a:tcPr/>
                </a:tc>
                <a:tc>
                  <a:txBody>
                    <a:bodyPr/>
                    <a:lstStyle/>
                    <a:p>
                      <a:endParaRPr lang="ja-JP" altLang="en-US" sz="900" dirty="0">
                        <a:latin typeface="メイリオ" panose="020B0604030504040204" pitchFamily="50" charset="-128"/>
                        <a:ea typeface="メイリオ" panose="020B0604030504040204" pitchFamily="50" charset="-128"/>
                      </a:endParaRPr>
                    </a:p>
                  </a:txBody>
                  <a:tcPr/>
                </a:tc>
              </a:tr>
              <a:tr h="0">
                <a:tc>
                  <a:txBody>
                    <a:bodyPr/>
                    <a:lstStyle/>
                    <a:p>
                      <a:r>
                        <a:rPr kumimoji="1" lang="ja-JP" altLang="en-US" sz="900" b="0" dirty="0" smtClean="0">
                          <a:latin typeface="メイリオ" panose="020B0604030504040204" pitchFamily="50" charset="-128"/>
                          <a:ea typeface="メイリオ" panose="020B0604030504040204" pitchFamily="50" charset="-128"/>
                        </a:rPr>
                        <a:t>全体共通</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・施設基準の届出</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・厚生局へ様式を作成し紙ベースで提出している。</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（届出、報告、受理通知など）</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・平成</a:t>
                      </a:r>
                      <a:r>
                        <a:rPr lang="en-US" altLang="ja-JP" sz="900" dirty="0" smtClean="0">
                          <a:latin typeface="メイリオ" panose="020B0604030504040204" pitchFamily="50" charset="-128"/>
                          <a:ea typeface="メイリオ" panose="020B0604030504040204" pitchFamily="50" charset="-128"/>
                        </a:rPr>
                        <a:t>30</a:t>
                      </a:r>
                      <a:r>
                        <a:rPr lang="ja-JP" altLang="en-US" sz="900" dirty="0" smtClean="0">
                          <a:latin typeface="メイリオ" panose="020B0604030504040204" pitchFamily="50" charset="-128"/>
                          <a:ea typeface="メイリオ" panose="020B0604030504040204" pitchFamily="50" charset="-128"/>
                        </a:rPr>
                        <a:t>年度以降、</a:t>
                      </a:r>
                      <a:r>
                        <a:rPr lang="ja-JP" altLang="en-US" sz="900" u="sng" dirty="0" smtClean="0">
                          <a:solidFill>
                            <a:srgbClr val="FF0000"/>
                          </a:solidFill>
                          <a:latin typeface="メイリオ" panose="020B0604030504040204" pitchFamily="50" charset="-128"/>
                          <a:ea typeface="メイリオ" panose="020B0604030504040204" pitchFamily="50" charset="-128"/>
                        </a:rPr>
                        <a:t>オンライン化</a:t>
                      </a:r>
                      <a:r>
                        <a:rPr lang="ja-JP" altLang="en-US" sz="900" dirty="0" smtClean="0">
                          <a:latin typeface="メイリオ" panose="020B0604030504040204" pitchFamily="50" charset="-128"/>
                          <a:ea typeface="メイリオ" panose="020B0604030504040204" pitchFamily="50" charset="-128"/>
                        </a:rPr>
                        <a:t>を進めて行く。</a:t>
                      </a:r>
                      <a:endParaRPr lang="ja-JP" altLang="en-US" sz="900" dirty="0">
                        <a:latin typeface="メイリオ" panose="020B0604030504040204" pitchFamily="50" charset="-128"/>
                        <a:ea typeface="メイリオ" panose="020B0604030504040204" pitchFamily="50" charset="-128"/>
                      </a:endParaRPr>
                    </a:p>
                  </a:txBody>
                  <a:tcPr/>
                </a:tc>
              </a:tr>
            </a:tbl>
          </a:graphicData>
        </a:graphic>
      </p:graphicFrame>
      <p:sp>
        <p:nvSpPr>
          <p:cNvPr id="4" name="スライド番号プレースホルダー 3"/>
          <p:cNvSpPr>
            <a:spLocks noGrp="1"/>
          </p:cNvSpPr>
          <p:nvPr>
            <p:ph type="sldNum" sz="quarter" idx="12"/>
          </p:nvPr>
        </p:nvSpPr>
        <p:spPr/>
        <p:txBody>
          <a:bodyPr/>
          <a:lstStyle/>
          <a:p>
            <a:fld id="{6B36F8E1-7DB6-406F-BD5C-6442B8C3131F}" type="slidenum">
              <a:rPr lang="ja-JP" altLang="en-US" smtClean="0">
                <a:solidFill>
                  <a:schemeClr val="tx1"/>
                </a:solidFill>
              </a:rPr>
              <a:pPr/>
              <a:t>39</a:t>
            </a:fld>
            <a:endParaRPr lang="ja-JP" altLang="en-US" dirty="0">
              <a:solidFill>
                <a:schemeClr val="tx1"/>
              </a:solidFill>
            </a:endParaRPr>
          </a:p>
        </p:txBody>
      </p:sp>
      <p:sp>
        <p:nvSpPr>
          <p:cNvPr id="5" name="円/楕円 4"/>
          <p:cNvSpPr/>
          <p:nvPr/>
        </p:nvSpPr>
        <p:spPr>
          <a:xfrm>
            <a:off x="31172" y="1611111"/>
            <a:ext cx="187037" cy="187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31172" y="5112848"/>
            <a:ext cx="187037" cy="187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47797" y="5854289"/>
            <a:ext cx="187037" cy="18703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28891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457200" y="131763"/>
            <a:ext cx="8229600" cy="488950"/>
          </a:xfrm>
          <a:solidFill>
            <a:schemeClr val="bg1"/>
          </a:solidFill>
          <a:ln>
            <a:solidFill>
              <a:schemeClr val="tx1"/>
            </a:solidFill>
            <a:miter lim="800000"/>
            <a:headEnd/>
            <a:tailEnd/>
          </a:ln>
          <a:effectLst>
            <a:outerShdw dist="107763" dir="2700000" algn="ctr" rotWithShape="0">
              <a:schemeClr val="bg2">
                <a:alpha val="50000"/>
              </a:schemeClr>
            </a:outerShdw>
          </a:effectLst>
        </p:spPr>
        <p:txBody>
          <a:bodyPr/>
          <a:lstStyle/>
          <a:p>
            <a:pPr eaLnBrk="1" hangingPunct="1"/>
            <a:r>
              <a:rPr lang="ja-JP" altLang="en-US" sz="2000" dirty="0" smtClean="0"/>
              <a:t>過去～平成</a:t>
            </a:r>
            <a:r>
              <a:rPr lang="en-US" altLang="ja-JP" sz="2000" dirty="0" smtClean="0"/>
              <a:t>28</a:t>
            </a:r>
            <a:r>
              <a:rPr lang="ja-JP" altLang="en-US" sz="2000" dirty="0" smtClean="0"/>
              <a:t>年度の</a:t>
            </a:r>
            <a:r>
              <a:rPr lang="ja-JP" altLang="ja-JP" sz="2000" dirty="0" smtClean="0"/>
              <a:t>診療報酬及び薬価基準改定率の推移</a:t>
            </a:r>
          </a:p>
        </p:txBody>
      </p:sp>
      <p:graphicFrame>
        <p:nvGraphicFramePr>
          <p:cNvPr id="4" name="Object 4"/>
          <p:cNvGraphicFramePr>
            <a:graphicFrameLocks noGrp="1" noChangeAspect="1"/>
          </p:cNvGraphicFramePr>
          <p:nvPr>
            <p:ph idx="4294967295"/>
            <p:extLst>
              <p:ext uri="{D42A27DB-BD31-4B8C-83A1-F6EECF244321}">
                <p14:modId xmlns:p14="http://schemas.microsoft.com/office/powerpoint/2010/main" val="986075691"/>
              </p:ext>
            </p:extLst>
          </p:nvPr>
        </p:nvGraphicFramePr>
        <p:xfrm>
          <a:off x="496888" y="1031875"/>
          <a:ext cx="8128000" cy="5041900"/>
        </p:xfrm>
        <a:graphic>
          <a:graphicData uri="http://schemas.openxmlformats.org/drawingml/2006/chart">
            <c:chart xmlns:c="http://schemas.openxmlformats.org/drawingml/2006/chart" xmlns:r="http://schemas.openxmlformats.org/officeDocument/2006/relationships" r:id="rId3"/>
          </a:graphicData>
        </a:graphic>
      </p:graphicFrame>
      <p:sp>
        <p:nvSpPr>
          <p:cNvPr id="9221" name="テキスト ボックス 1"/>
          <p:cNvSpPr txBox="1">
            <a:spLocks noChangeArrowheads="1"/>
          </p:cNvSpPr>
          <p:nvPr/>
        </p:nvSpPr>
        <p:spPr bwMode="auto">
          <a:xfrm>
            <a:off x="4104417" y="749301"/>
            <a:ext cx="44342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r>
              <a:rPr lang="en-US" altLang="ja-JP" sz="1400" b="1" dirty="0">
                <a:solidFill>
                  <a:srgbClr val="FF0000"/>
                </a:solidFill>
                <a:latin typeface="Calibri" panose="020F0502020204030204" pitchFamily="34" charset="0"/>
              </a:rPr>
              <a:t>※</a:t>
            </a:r>
            <a:r>
              <a:rPr lang="ja-JP" altLang="en-US" sz="1400" b="1" dirty="0">
                <a:solidFill>
                  <a:srgbClr val="FF0000"/>
                </a:solidFill>
                <a:latin typeface="Calibri" panose="020F0502020204030204" pitchFamily="34" charset="0"/>
              </a:rPr>
              <a:t>平成</a:t>
            </a:r>
            <a:r>
              <a:rPr lang="en-US" altLang="ja-JP" sz="1400" b="1" dirty="0">
                <a:solidFill>
                  <a:srgbClr val="FF0000"/>
                </a:solidFill>
                <a:latin typeface="Calibri" panose="020F0502020204030204" pitchFamily="34" charset="0"/>
              </a:rPr>
              <a:t>26</a:t>
            </a:r>
            <a:r>
              <a:rPr lang="ja-JP" altLang="en-US" sz="1400" b="1" dirty="0">
                <a:solidFill>
                  <a:srgbClr val="FF0000"/>
                </a:solidFill>
                <a:latin typeface="Calibri" panose="020F0502020204030204" pitchFamily="34" charset="0"/>
              </a:rPr>
              <a:t>年度改定は</a:t>
            </a:r>
            <a:r>
              <a:rPr lang="ja-JP" altLang="en-US" sz="1400" b="1" dirty="0" smtClean="0">
                <a:solidFill>
                  <a:srgbClr val="FF0000"/>
                </a:solidFill>
                <a:latin typeface="Calibri" panose="020F0502020204030204" pitchFamily="34" charset="0"/>
              </a:rPr>
              <a:t>、消費税を除く、実質</a:t>
            </a:r>
            <a:r>
              <a:rPr lang="ja-JP" altLang="en-US" sz="1400" b="1" dirty="0">
                <a:solidFill>
                  <a:srgbClr val="FF0000"/>
                </a:solidFill>
                <a:latin typeface="Calibri" panose="020F0502020204030204" pitchFamily="34" charset="0"/>
              </a:rPr>
              <a:t>改定率を掲載</a:t>
            </a:r>
          </a:p>
        </p:txBody>
      </p:sp>
      <p:sp>
        <p:nvSpPr>
          <p:cNvPr id="3" name="角丸四角形 2"/>
          <p:cNvSpPr/>
          <p:nvPr/>
        </p:nvSpPr>
        <p:spPr>
          <a:xfrm>
            <a:off x="6150028" y="4204531"/>
            <a:ext cx="2642357" cy="719523"/>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2" name="テキスト ボックス 1"/>
          <p:cNvSpPr txBox="1"/>
          <p:nvPr/>
        </p:nvSpPr>
        <p:spPr>
          <a:xfrm>
            <a:off x="5900804" y="4924054"/>
            <a:ext cx="3243196" cy="523220"/>
          </a:xfrm>
          <a:prstGeom prst="rect">
            <a:avLst/>
          </a:prstGeom>
          <a:noFill/>
        </p:spPr>
        <p:txBody>
          <a:bodyPr wrap="none" rtlCol="0">
            <a:spAutoFit/>
          </a:bodyPr>
          <a:lstStyle/>
          <a:p>
            <a:r>
              <a:rPr lang="en-US" altLang="ja-JP" sz="1400" dirty="0" smtClean="0">
                <a:solidFill>
                  <a:srgbClr val="FF0000"/>
                </a:solidFill>
              </a:rPr>
              <a:t>2018</a:t>
            </a:r>
            <a:r>
              <a:rPr lang="ja-JP" altLang="en-US" sz="1400" dirty="0" smtClean="0">
                <a:solidFill>
                  <a:srgbClr val="FF0000"/>
                </a:solidFill>
              </a:rPr>
              <a:t>年度は薬価▲</a:t>
            </a:r>
            <a:r>
              <a:rPr lang="en-US" altLang="ja-JP" sz="1400" dirty="0" smtClean="0">
                <a:solidFill>
                  <a:srgbClr val="FF0000"/>
                </a:solidFill>
              </a:rPr>
              <a:t>1.36%</a:t>
            </a:r>
          </a:p>
          <a:p>
            <a:r>
              <a:rPr lang="ja-JP" altLang="en-US" sz="1400" dirty="0" smtClean="0">
                <a:solidFill>
                  <a:srgbClr val="FF0000"/>
                </a:solidFill>
              </a:rPr>
              <a:t>薬価制度・材料改定を合わせて▲</a:t>
            </a:r>
            <a:r>
              <a:rPr lang="en-US" altLang="ja-JP" sz="1400" dirty="0" smtClean="0">
                <a:solidFill>
                  <a:srgbClr val="FF0000"/>
                </a:solidFill>
              </a:rPr>
              <a:t>1.74</a:t>
            </a:r>
            <a:r>
              <a:rPr lang="ja-JP" altLang="en-US" sz="1400" dirty="0" smtClean="0">
                <a:solidFill>
                  <a:srgbClr val="FF0000"/>
                </a:solidFill>
              </a:rPr>
              <a:t>％</a:t>
            </a:r>
            <a:endParaRPr lang="ja-JP" altLang="en-US" sz="1400" dirty="0">
              <a:solidFill>
                <a:srgbClr val="FF0000"/>
              </a:solidFill>
            </a:endParaRPr>
          </a:p>
        </p:txBody>
      </p:sp>
      <p:sp>
        <p:nvSpPr>
          <p:cNvPr id="5" name="スライド番号プレースホルダー 4"/>
          <p:cNvSpPr>
            <a:spLocks noGrp="1"/>
          </p:cNvSpPr>
          <p:nvPr>
            <p:ph type="sldNum" sz="quarter" idx="12"/>
          </p:nvPr>
        </p:nvSpPr>
        <p:spPr/>
        <p:txBody>
          <a:bodyPr/>
          <a:lstStyle/>
          <a:p>
            <a:fld id="{97BA05AF-31B5-40C8-834C-58CC98D181B8}" type="slidenum">
              <a:rPr kumimoji="1" lang="ja-JP" altLang="en-US" smtClean="0">
                <a:solidFill>
                  <a:schemeClr val="tx1"/>
                </a:solidFill>
              </a:rPr>
              <a:t>4</a:t>
            </a:fld>
            <a:endParaRPr kumimoji="1" lang="ja-JP" altLang="en-US" dirty="0">
              <a:solidFill>
                <a:schemeClr val="tx1"/>
              </a:solidFill>
            </a:endParaRPr>
          </a:p>
        </p:txBody>
      </p:sp>
    </p:spTree>
    <p:extLst>
      <p:ext uri="{BB962C8B-B14F-4D97-AF65-F5344CB8AC3E}">
        <p14:creationId xmlns:p14="http://schemas.microsoft.com/office/powerpoint/2010/main" val="40722825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主要項目の改定予測</a:t>
            </a:r>
            <a:r>
              <a:rPr lang="ja-JP" altLang="en-US" sz="2000" dirty="0" smtClean="0"/>
              <a:t>（常勤要件の緩和項目）</a:t>
            </a:r>
            <a:endParaRPr kumimoji="1" lang="ja-JP" altLang="en-US" sz="2000" dirty="0"/>
          </a:p>
        </p:txBody>
      </p:sp>
      <p:graphicFrame>
        <p:nvGraphicFramePr>
          <p:cNvPr id="3" name="表 2"/>
          <p:cNvGraphicFramePr>
            <a:graphicFrameLocks noGrp="1"/>
          </p:cNvGraphicFramePr>
          <p:nvPr>
            <p:extLst/>
          </p:nvPr>
        </p:nvGraphicFramePr>
        <p:xfrm>
          <a:off x="251459" y="702790"/>
          <a:ext cx="8713078" cy="1508760"/>
        </p:xfrm>
        <a:graphic>
          <a:graphicData uri="http://schemas.openxmlformats.org/drawingml/2006/table">
            <a:tbl>
              <a:tblPr firstRow="1" bandRow="1">
                <a:tableStyleId>{5C22544A-7EE6-4342-B048-85BDC9FD1C3A}</a:tableStyleId>
              </a:tblPr>
              <a:tblGrid>
                <a:gridCol w="831684"/>
                <a:gridCol w="2225748"/>
                <a:gridCol w="3125419"/>
                <a:gridCol w="2530227"/>
              </a:tblGrid>
              <a:tr h="0">
                <a:tc>
                  <a:txBody>
                    <a:bodyPr/>
                    <a:lstStyle/>
                    <a:p>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900" b="0" dirty="0" smtClean="0">
                          <a:latin typeface="メイリオ" panose="020B0604030504040204" pitchFamily="50" charset="-128"/>
                          <a:ea typeface="メイリオ" panose="020B0604030504040204" pitchFamily="50" charset="-128"/>
                        </a:rPr>
                        <a:t>項目</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900" b="0" dirty="0" smtClean="0">
                          <a:latin typeface="メイリオ" panose="020B0604030504040204" pitchFamily="50" charset="-128"/>
                          <a:ea typeface="メイリオ" panose="020B0604030504040204" pitchFamily="50" charset="-128"/>
                        </a:rPr>
                        <a:t>改定前</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900" b="0" dirty="0" smtClean="0">
                          <a:latin typeface="メイリオ" panose="020B0604030504040204" pitchFamily="50" charset="-128"/>
                          <a:ea typeface="メイリオ" panose="020B0604030504040204" pitchFamily="50" charset="-128"/>
                        </a:rPr>
                        <a:t>改定後（予測）</a:t>
                      </a:r>
                      <a:endParaRPr kumimoji="1" lang="ja-JP" altLang="en-US" sz="900" b="0" dirty="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B001</a:t>
                      </a:r>
                      <a:r>
                        <a:rPr kumimoji="1" lang="en-US" altLang="ja-JP" sz="900" b="0" baseline="0" dirty="0" smtClean="0">
                          <a:latin typeface="メイリオ" panose="020B0604030504040204" pitchFamily="50" charset="-128"/>
                          <a:ea typeface="メイリオ" panose="020B0604030504040204" pitchFamily="50" charset="-128"/>
                        </a:rPr>
                        <a:t> 20</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・糖尿病合併症管理料</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・専任の常勤看護師が配置されていること。</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a:t>
                      </a:r>
                      <a:r>
                        <a:rPr lang="ja-JP" altLang="en-US" sz="900" u="sng" dirty="0" smtClean="0">
                          <a:solidFill>
                            <a:srgbClr val="FF0000"/>
                          </a:solidFill>
                          <a:latin typeface="メイリオ" panose="020B0604030504040204" pitchFamily="50" charset="-128"/>
                          <a:ea typeface="メイリオ" panose="020B0604030504040204" pitchFamily="50" charset="-128"/>
                        </a:rPr>
                        <a:t>非常勤</a:t>
                      </a:r>
                      <a:r>
                        <a:rPr lang="ja-JP" altLang="en-US" sz="900" dirty="0" smtClean="0">
                          <a:latin typeface="メイリオ" panose="020B0604030504040204" pitchFamily="50" charset="-128"/>
                          <a:ea typeface="メイリオ" panose="020B0604030504040204" pitchFamily="50" charset="-128"/>
                        </a:rPr>
                        <a:t>でも構わない。</a:t>
                      </a:r>
                      <a:endParaRPr lang="en-US" altLang="ja-JP" sz="900"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C013</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kumimoji="1" lang="ja-JP" altLang="en-US" sz="900" dirty="0" smtClean="0"/>
                        <a:t>・在宅患者訪問褥瘡管理指導料</a:t>
                      </a:r>
                    </a:p>
                  </a:txBody>
                  <a:tcPr/>
                </a:tc>
                <a:tc>
                  <a:txBody>
                    <a:bodyPr/>
                    <a:lstStyle/>
                    <a:p>
                      <a:r>
                        <a:rPr lang="ja-JP" altLang="en-US" sz="900" dirty="0" smtClean="0">
                          <a:latin typeface="メイリオ" panose="020B0604030504040204" pitchFamily="50" charset="-128"/>
                          <a:ea typeface="メイリオ" panose="020B0604030504040204" pitchFamily="50" charset="-128"/>
                        </a:rPr>
                        <a:t>・</a:t>
                      </a:r>
                      <a:r>
                        <a:rPr kumimoji="1" lang="ja-JP" altLang="en-US" sz="900" b="0" i="0" u="none" strike="noStrike" kern="1200" baseline="0" dirty="0" smtClean="0">
                          <a:solidFill>
                            <a:schemeClr val="dk1"/>
                          </a:solidFill>
                          <a:latin typeface="メイリオ" panose="020B0604030504040204" pitchFamily="50" charset="-128"/>
                          <a:ea typeface="メイリオ" panose="020B0604030504040204" pitchFamily="50" charset="-128"/>
                          <a:cs typeface="+mn-cs"/>
                        </a:rPr>
                        <a:t>（１）当該保家医療機関に以下の３名から構成される在宅褥瘡対策チームが設置されていること。</a:t>
                      </a:r>
                    </a:p>
                    <a:p>
                      <a:r>
                        <a:rPr kumimoji="1" lang="ja-JP" altLang="en-US" sz="900" b="0" i="0" u="none" strike="noStrike" kern="1200" baseline="0" dirty="0" smtClean="0">
                          <a:solidFill>
                            <a:schemeClr val="dk1"/>
                          </a:solidFill>
                          <a:latin typeface="メイリオ" panose="020B0604030504040204" pitchFamily="50" charset="-128"/>
                          <a:ea typeface="メイリオ" panose="020B0604030504040204" pitchFamily="50" charset="-128"/>
                          <a:cs typeface="+mn-cs"/>
                        </a:rPr>
                        <a:t>ア常勤の医師</a:t>
                      </a:r>
                    </a:p>
                    <a:p>
                      <a:r>
                        <a:rPr kumimoji="1" lang="ja-JP" altLang="en-US" sz="900" b="0" i="0" u="none" strike="noStrike" kern="1200" baseline="0" dirty="0" smtClean="0">
                          <a:solidFill>
                            <a:schemeClr val="dk1"/>
                          </a:solidFill>
                          <a:latin typeface="メイリオ" panose="020B0604030504040204" pitchFamily="50" charset="-128"/>
                          <a:ea typeface="メイリオ" panose="020B0604030504040204" pitchFamily="50" charset="-128"/>
                          <a:cs typeface="+mn-cs"/>
                        </a:rPr>
                        <a:t>イ保健師、助産師、看護師又は准看護師</a:t>
                      </a:r>
                    </a:p>
                    <a:p>
                      <a:r>
                        <a:rPr kumimoji="1" lang="ja-JP" altLang="en-US" sz="900" b="0" i="0" u="none" strike="noStrike" kern="1200" baseline="0" dirty="0" smtClean="0">
                          <a:solidFill>
                            <a:schemeClr val="dk1"/>
                          </a:solidFill>
                          <a:latin typeface="メイリオ" panose="020B0604030504040204" pitchFamily="50" charset="-128"/>
                          <a:ea typeface="メイリオ" panose="020B0604030504040204" pitchFamily="50" charset="-128"/>
                          <a:cs typeface="+mn-cs"/>
                        </a:rPr>
                        <a:t>ウ</a:t>
                      </a:r>
                      <a:r>
                        <a:rPr kumimoji="1" lang="ja-JP" altLang="en-US" sz="900" b="0" i="0" u="sng" strike="noStrike" kern="1200" baseline="0" dirty="0" smtClean="0">
                          <a:solidFill>
                            <a:srgbClr val="FF0000"/>
                          </a:solidFill>
                          <a:latin typeface="メイリオ" panose="020B0604030504040204" pitchFamily="50" charset="-128"/>
                          <a:ea typeface="メイリオ" panose="020B0604030504040204" pitchFamily="50" charset="-128"/>
                          <a:cs typeface="+mn-cs"/>
                        </a:rPr>
                        <a:t>常勤の管理栄養士</a:t>
                      </a:r>
                      <a:r>
                        <a:rPr kumimoji="1" lang="ja-JP" altLang="en-US" sz="900" b="0" i="0" u="none" strike="noStrike" kern="1200" baseline="0" dirty="0" smtClean="0">
                          <a:solidFill>
                            <a:schemeClr val="dk1"/>
                          </a:solidFill>
                          <a:latin typeface="メイリオ" panose="020B0604030504040204" pitchFamily="50" charset="-128"/>
                          <a:ea typeface="メイリオ" panose="020B0604030504040204" pitchFamily="50" charset="-128"/>
                          <a:cs typeface="+mn-cs"/>
                        </a:rPr>
                        <a:t>（診療所にあっては、非常勤の管理栄養士でもよい。）</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kumimoji="1" lang="ja-JP" altLang="en-US" sz="900" dirty="0" smtClean="0"/>
                        <a:t>・管理栄養士は</a:t>
                      </a:r>
                      <a:r>
                        <a:rPr kumimoji="1" lang="ja-JP" altLang="en-US" sz="900" u="sng" dirty="0" smtClean="0">
                          <a:solidFill>
                            <a:srgbClr val="FF0000"/>
                          </a:solidFill>
                        </a:rPr>
                        <a:t>非常勤</a:t>
                      </a:r>
                      <a:r>
                        <a:rPr kumimoji="1" lang="ja-JP" altLang="en-US" sz="900" dirty="0" smtClean="0"/>
                        <a:t>でも構わない。</a:t>
                      </a:r>
                    </a:p>
                  </a:txBody>
                  <a:tcPr/>
                </a:tc>
              </a:tr>
            </a:tbl>
          </a:graphicData>
        </a:graphic>
      </p:graphicFrame>
      <p:sp>
        <p:nvSpPr>
          <p:cNvPr id="4" name="スライド番号プレースホルダー 3"/>
          <p:cNvSpPr>
            <a:spLocks noGrp="1"/>
          </p:cNvSpPr>
          <p:nvPr>
            <p:ph type="sldNum" sz="quarter" idx="12"/>
          </p:nvPr>
        </p:nvSpPr>
        <p:spPr/>
        <p:txBody>
          <a:bodyPr/>
          <a:lstStyle/>
          <a:p>
            <a:fld id="{6B36F8E1-7DB6-406F-BD5C-6442B8C3131F}" type="slidenum">
              <a:rPr lang="ja-JP" altLang="en-US" smtClean="0">
                <a:solidFill>
                  <a:schemeClr val="tx1"/>
                </a:solidFill>
              </a:rPr>
              <a:pPr/>
              <a:t>40</a:t>
            </a:fld>
            <a:endParaRPr lang="ja-JP" altLang="en-US" dirty="0">
              <a:solidFill>
                <a:schemeClr val="tx1"/>
              </a:solidFill>
            </a:endParaRPr>
          </a:p>
        </p:txBody>
      </p:sp>
    </p:spTree>
    <p:extLst>
      <p:ext uri="{BB962C8B-B14F-4D97-AF65-F5344CB8AC3E}">
        <p14:creationId xmlns:p14="http://schemas.microsoft.com/office/powerpoint/2010/main" val="42901180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介護報酬関連</a:t>
            </a:r>
            <a:r>
              <a:rPr kumimoji="1" lang="ja-JP" altLang="en-US" sz="2000" dirty="0" smtClean="0"/>
              <a:t>（医療関連抜粋）</a:t>
            </a:r>
            <a:endParaRPr kumimoji="1" lang="ja-JP" altLang="en-US" sz="2000" dirty="0"/>
          </a:p>
        </p:txBody>
      </p:sp>
      <p:graphicFrame>
        <p:nvGraphicFramePr>
          <p:cNvPr id="3" name="表 2"/>
          <p:cNvGraphicFramePr>
            <a:graphicFrameLocks noGrp="1"/>
          </p:cNvGraphicFramePr>
          <p:nvPr>
            <p:extLst/>
          </p:nvPr>
        </p:nvGraphicFramePr>
        <p:xfrm>
          <a:off x="251459" y="715399"/>
          <a:ext cx="8377727" cy="2194560"/>
        </p:xfrm>
        <a:graphic>
          <a:graphicData uri="http://schemas.openxmlformats.org/drawingml/2006/table">
            <a:tbl>
              <a:tblPr firstRow="1" bandRow="1">
                <a:tableStyleId>{F5AB1C69-6EDB-4FF4-983F-18BD219EF322}</a:tableStyleId>
              </a:tblPr>
              <a:tblGrid>
                <a:gridCol w="799674"/>
                <a:gridCol w="2140083"/>
                <a:gridCol w="2806132"/>
                <a:gridCol w="2631838"/>
              </a:tblGrid>
              <a:tr h="0">
                <a:tc>
                  <a:txBody>
                    <a:bodyPr/>
                    <a:lstStyle/>
                    <a:p>
                      <a:r>
                        <a:rPr kumimoji="1" lang="ja-JP" altLang="en-US" sz="900" b="0" dirty="0" smtClean="0">
                          <a:latin typeface="メイリオ" panose="020B0604030504040204" pitchFamily="50" charset="-128"/>
                          <a:ea typeface="メイリオ" panose="020B0604030504040204" pitchFamily="50" charset="-128"/>
                        </a:rPr>
                        <a:t>介護報酬</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900" dirty="0" smtClean="0"/>
                        <a:t>項目</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900" dirty="0" smtClean="0"/>
                        <a:t>改定前</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900" dirty="0" smtClean="0"/>
                        <a:t>改定後（予測）</a:t>
                      </a:r>
                      <a:endParaRPr kumimoji="1" lang="ja-JP" altLang="en-US" sz="900" b="0" dirty="0">
                        <a:latin typeface="メイリオ" panose="020B0604030504040204" pitchFamily="50" charset="-128"/>
                        <a:ea typeface="メイリオ" panose="020B0604030504040204" pitchFamily="50" charset="-128"/>
                      </a:endParaRPr>
                    </a:p>
                  </a:txBody>
                  <a:tcPr/>
                </a:tc>
              </a:tr>
              <a:tr h="0">
                <a:tc>
                  <a:txBody>
                    <a:bodyPr/>
                    <a:lstStyle/>
                    <a:p>
                      <a:r>
                        <a:rPr kumimoji="1" lang="ja-JP" altLang="en-US" sz="900" b="0" dirty="0" smtClean="0">
                          <a:latin typeface="+mn-lt"/>
                          <a:ea typeface="+mn-ea"/>
                        </a:rPr>
                        <a:t>訪問介護</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ホ 生活機能向上連携加算</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t>・</a:t>
                      </a:r>
                      <a:r>
                        <a:rPr lang="ja-JP" altLang="en-US" sz="900" dirty="0" smtClean="0">
                          <a:latin typeface="メイリオ" panose="020B0604030504040204" pitchFamily="50" charset="-128"/>
                          <a:ea typeface="メイリオ" panose="020B0604030504040204" pitchFamily="50" charset="-128"/>
                        </a:rPr>
                        <a:t>訪問リハビリテーション・通所リハビリテーションの理学療法士・作業療法士・言語聴覚士が利用者宅を訪問して行う。</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・（追加）</a:t>
                      </a:r>
                      <a:endParaRPr lang="ja-JP" altLang="en-US" sz="900" dirty="0">
                        <a:latin typeface="メイリオ" panose="020B0604030504040204" pitchFamily="50" charset="-128"/>
                        <a:ea typeface="メイリオ"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t>・－</a:t>
                      </a:r>
                      <a:endParaRPr lang="en-US" altLang="ja-JP" sz="9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9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9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t>・</a:t>
                      </a:r>
                      <a:r>
                        <a:rPr lang="ja-JP" altLang="en-US" sz="900" u="sng" dirty="0" smtClean="0">
                          <a:solidFill>
                            <a:srgbClr val="FF0000"/>
                          </a:solidFill>
                          <a:latin typeface="メイリオ" panose="020B0604030504040204" pitchFamily="50" charset="-128"/>
                          <a:ea typeface="メイリオ" panose="020B0604030504040204" pitchFamily="50" charset="-128"/>
                        </a:rPr>
                        <a:t>リハビリテーションを実施している医療提供施設の理学療法士・作業療法士・言語聴覚士・医師が訪問して行う場合</a:t>
                      </a:r>
                      <a:endParaRPr lang="ja-JP" altLang="en-US" sz="900" dirty="0">
                        <a:latin typeface="メイリオ" panose="020B0604030504040204" pitchFamily="50" charset="-128"/>
                        <a:ea typeface="メイリオ" panose="020B0604030504040204" pitchFamily="50" charset="-128"/>
                      </a:endParaRPr>
                    </a:p>
                  </a:txBody>
                  <a:tcPr/>
                </a:tc>
              </a:tr>
              <a:tr h="0">
                <a:tc>
                  <a:txBody>
                    <a:bodyPr/>
                    <a:lstStyle/>
                    <a:p>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・（追加）</a:t>
                      </a:r>
                      <a:endParaRPr lang="ja-JP" altLang="en-US" sz="900" dirty="0">
                        <a:latin typeface="メイリオ" panose="020B0604030504040204" pitchFamily="50" charset="-128"/>
                        <a:ea typeface="メイリオ"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900" dirty="0" smtClean="0">
                          <a:latin typeface="メイリオ" panose="020B0604030504040204" pitchFamily="50" charset="-128"/>
                          <a:ea typeface="メイリオ" panose="020B0604030504040204" pitchFamily="50" charset="-128"/>
                        </a:rPr>
                        <a:t>・サービス提供責任者が生活機能の向上を目的とした</a:t>
                      </a:r>
                      <a:r>
                        <a:rPr lang="ja-JP" altLang="en-US" sz="900" u="sng" dirty="0" smtClean="0">
                          <a:solidFill>
                            <a:srgbClr val="FF0000"/>
                          </a:solidFill>
                          <a:latin typeface="メイリオ" panose="020B0604030504040204" pitchFamily="50" charset="-128"/>
                          <a:ea typeface="メイリオ" panose="020B0604030504040204" pitchFamily="50" charset="-128"/>
                        </a:rPr>
                        <a:t>訪問介護計画を作成（変更）すること</a:t>
                      </a:r>
                      <a:endParaRPr lang="en-US" altLang="ja-JP" sz="900" u="sng" dirty="0" smtClean="0">
                        <a:solidFill>
                          <a:srgbClr val="FF0000"/>
                        </a:solidFill>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・定期的に当該理学療法士・作業療法士・言語聴覚士・医師は、通所リハビリ等のサービス提供の場において、又はＩＣＴを活用した動画等により、</a:t>
                      </a:r>
                      <a:r>
                        <a:rPr lang="ja-JP" altLang="en-US" sz="900" u="sng" dirty="0" smtClean="0">
                          <a:solidFill>
                            <a:srgbClr val="FF0000"/>
                          </a:solidFill>
                          <a:latin typeface="メイリオ" panose="020B0604030504040204" pitchFamily="50" charset="-128"/>
                          <a:ea typeface="メイリオ" panose="020B0604030504040204" pitchFamily="50" charset="-128"/>
                        </a:rPr>
                        <a:t>利用者の状態を把握した上で、助言を行うこと</a:t>
                      </a:r>
                      <a:r>
                        <a:rPr lang="ja-JP" altLang="en-US" sz="900" dirty="0" smtClean="0">
                          <a:latin typeface="メイリオ" panose="020B0604030504040204" pitchFamily="50" charset="-128"/>
                          <a:ea typeface="メイリオ" panose="020B0604030504040204" pitchFamily="50" charset="-128"/>
                        </a:rPr>
                        <a:t>。</a:t>
                      </a:r>
                      <a:endParaRPr lang="ja-JP" altLang="en-US" sz="900" dirty="0">
                        <a:latin typeface="メイリオ" panose="020B0604030504040204" pitchFamily="50" charset="-128"/>
                        <a:ea typeface="メイリオ" panose="020B0604030504040204" pitchFamily="50" charset="-128"/>
                      </a:endParaRPr>
                    </a:p>
                  </a:txBody>
                  <a:tcPr/>
                </a:tc>
              </a:tr>
            </a:tbl>
          </a:graphicData>
        </a:graphic>
      </p:graphicFrame>
      <p:sp>
        <p:nvSpPr>
          <p:cNvPr id="4" name="スライド番号プレースホルダー 3"/>
          <p:cNvSpPr>
            <a:spLocks noGrp="1"/>
          </p:cNvSpPr>
          <p:nvPr>
            <p:ph type="sldNum" sz="quarter" idx="12"/>
          </p:nvPr>
        </p:nvSpPr>
        <p:spPr/>
        <p:txBody>
          <a:bodyPr/>
          <a:lstStyle/>
          <a:p>
            <a:fld id="{6B36F8E1-7DB6-406F-BD5C-6442B8C3131F}" type="slidenum">
              <a:rPr lang="ja-JP" altLang="en-US" smtClean="0">
                <a:solidFill>
                  <a:schemeClr val="tx1"/>
                </a:solidFill>
              </a:rPr>
              <a:pPr/>
              <a:t>41</a:t>
            </a:fld>
            <a:endParaRPr lang="ja-JP" altLang="en-US" dirty="0">
              <a:solidFill>
                <a:schemeClr val="tx1"/>
              </a:solidFill>
            </a:endParaRPr>
          </a:p>
        </p:txBody>
      </p:sp>
    </p:spTree>
    <p:extLst>
      <p:ext uri="{BB962C8B-B14F-4D97-AF65-F5344CB8AC3E}">
        <p14:creationId xmlns:p14="http://schemas.microsoft.com/office/powerpoint/2010/main" val="13406732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000" dirty="0" smtClean="0"/>
              <a:t>2018</a:t>
            </a:r>
            <a:r>
              <a:rPr kumimoji="1" lang="ja-JP" altLang="en-US" sz="2000" dirty="0" smtClean="0"/>
              <a:t>年度診療報酬体系（診療区分ごとの分類）</a:t>
            </a:r>
            <a:endParaRPr kumimoji="1" lang="ja-JP" altLang="en-US" sz="2000" dirty="0"/>
          </a:p>
        </p:txBody>
      </p:sp>
      <p:sp>
        <p:nvSpPr>
          <p:cNvPr id="3" name="スライド番号プレースホルダー 2"/>
          <p:cNvSpPr>
            <a:spLocks noGrp="1"/>
          </p:cNvSpPr>
          <p:nvPr>
            <p:ph type="sldNum" sz="quarter" idx="12"/>
          </p:nvPr>
        </p:nvSpPr>
        <p:spPr/>
        <p:txBody>
          <a:bodyPr/>
          <a:lstStyle/>
          <a:p>
            <a:fld id="{6B36F8E1-7DB6-406F-BD5C-6442B8C3131F}" type="slidenum">
              <a:rPr lang="ja-JP" altLang="en-US" smtClean="0">
                <a:solidFill>
                  <a:schemeClr val="tx1"/>
                </a:solidFill>
              </a:rPr>
              <a:pPr/>
              <a:t>42</a:t>
            </a:fld>
            <a:endParaRPr lang="ja-JP" altLang="en-US" dirty="0">
              <a:solidFill>
                <a:schemeClr val="tx1"/>
              </a:solidFill>
            </a:endParaRPr>
          </a:p>
        </p:txBody>
      </p:sp>
      <p:sp>
        <p:nvSpPr>
          <p:cNvPr id="4" name="角丸四角形 3"/>
          <p:cNvSpPr/>
          <p:nvPr/>
        </p:nvSpPr>
        <p:spPr>
          <a:xfrm>
            <a:off x="401649" y="974219"/>
            <a:ext cx="1298961" cy="427289"/>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solidFill>
                  <a:schemeClr val="tx1"/>
                </a:solidFill>
              </a:rPr>
              <a:t>7</a:t>
            </a:r>
            <a:r>
              <a:rPr kumimoji="1" lang="ja-JP" altLang="en-US" sz="800" dirty="0" smtClean="0">
                <a:solidFill>
                  <a:schemeClr val="tx1"/>
                </a:solidFill>
              </a:rPr>
              <a:t>対</a:t>
            </a:r>
            <a:r>
              <a:rPr kumimoji="1" lang="en-US" altLang="ja-JP" sz="800" dirty="0" smtClean="0">
                <a:solidFill>
                  <a:schemeClr val="tx1"/>
                </a:solidFill>
              </a:rPr>
              <a:t>1</a:t>
            </a:r>
          </a:p>
          <a:p>
            <a:pPr algn="ctr"/>
            <a:r>
              <a:rPr kumimoji="1" lang="ja-JP" altLang="en-US" sz="800" dirty="0" smtClean="0">
                <a:solidFill>
                  <a:schemeClr val="tx1"/>
                </a:solidFill>
              </a:rPr>
              <a:t>重症度医療看護必要度</a:t>
            </a:r>
            <a:endParaRPr kumimoji="1" lang="en-US" altLang="ja-JP" sz="800" dirty="0" smtClean="0">
              <a:solidFill>
                <a:schemeClr val="tx1"/>
              </a:solidFill>
            </a:endParaRPr>
          </a:p>
          <a:p>
            <a:pPr algn="ctr"/>
            <a:r>
              <a:rPr lang="ja-JP" altLang="en-US" sz="800" dirty="0" smtClean="0">
                <a:solidFill>
                  <a:schemeClr val="tx1"/>
                </a:solidFill>
              </a:rPr>
              <a:t>（今後追加）</a:t>
            </a:r>
            <a:endParaRPr kumimoji="1" lang="ja-JP" altLang="en-US" sz="800" dirty="0">
              <a:solidFill>
                <a:schemeClr val="tx1"/>
              </a:solidFill>
            </a:endParaRPr>
          </a:p>
        </p:txBody>
      </p:sp>
      <p:sp>
        <p:nvSpPr>
          <p:cNvPr id="5" name="角丸四角形 4"/>
          <p:cNvSpPr/>
          <p:nvPr/>
        </p:nvSpPr>
        <p:spPr>
          <a:xfrm>
            <a:off x="408910" y="3478579"/>
            <a:ext cx="1298961" cy="422912"/>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介護療養病棟入院料</a:t>
            </a:r>
            <a:endParaRPr kumimoji="1" lang="en-US" altLang="ja-JP" sz="800" dirty="0" smtClean="0">
              <a:solidFill>
                <a:schemeClr val="tx1"/>
              </a:solidFill>
            </a:endParaRPr>
          </a:p>
          <a:p>
            <a:pPr algn="ctr"/>
            <a:r>
              <a:rPr kumimoji="1" lang="ja-JP" altLang="en-US" sz="800" dirty="0" smtClean="0">
                <a:solidFill>
                  <a:schemeClr val="tx1"/>
                </a:solidFill>
              </a:rPr>
              <a:t>介護医療院への移行</a:t>
            </a:r>
            <a:endParaRPr kumimoji="1" lang="en-US" altLang="ja-JP" sz="800" dirty="0" smtClean="0">
              <a:solidFill>
                <a:schemeClr val="tx1"/>
              </a:solidFill>
            </a:endParaRPr>
          </a:p>
          <a:p>
            <a:pPr algn="ctr"/>
            <a:endParaRPr kumimoji="1" lang="ja-JP" altLang="en-US" sz="800" dirty="0">
              <a:solidFill>
                <a:schemeClr val="tx1"/>
              </a:solidFill>
            </a:endParaRPr>
          </a:p>
        </p:txBody>
      </p:sp>
      <p:sp>
        <p:nvSpPr>
          <p:cNvPr id="6" name="角丸四角形 5"/>
          <p:cNvSpPr/>
          <p:nvPr/>
        </p:nvSpPr>
        <p:spPr>
          <a:xfrm>
            <a:off x="401649" y="2975072"/>
            <a:ext cx="1298961" cy="427072"/>
          </a:xfrm>
          <a:prstGeom prst="roundRect">
            <a:avLst/>
          </a:prstGeom>
          <a:solidFill>
            <a:schemeClr val="bg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rPr>
              <a:t>回復リハ病棟</a:t>
            </a:r>
            <a:endParaRPr lang="en-US" altLang="ja-JP" sz="800" dirty="0" smtClean="0">
              <a:solidFill>
                <a:schemeClr val="tx1"/>
              </a:solidFill>
            </a:endParaRPr>
          </a:p>
          <a:p>
            <a:pPr algn="ctr"/>
            <a:r>
              <a:rPr kumimoji="1" lang="ja-JP" altLang="en-US" sz="800" dirty="0" smtClean="0">
                <a:solidFill>
                  <a:schemeClr val="tx1"/>
                </a:solidFill>
              </a:rPr>
              <a:t>（早期リハ介入）</a:t>
            </a:r>
            <a:endParaRPr kumimoji="1" lang="en-US" altLang="ja-JP" sz="800" dirty="0" smtClean="0">
              <a:solidFill>
                <a:schemeClr val="tx1"/>
              </a:solidFill>
            </a:endParaRPr>
          </a:p>
        </p:txBody>
      </p:sp>
      <p:sp>
        <p:nvSpPr>
          <p:cNvPr id="7" name="角丸四角形 6"/>
          <p:cNvSpPr/>
          <p:nvPr/>
        </p:nvSpPr>
        <p:spPr>
          <a:xfrm>
            <a:off x="408910" y="1477943"/>
            <a:ext cx="1298961" cy="419159"/>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療養病棟２</a:t>
            </a:r>
            <a:endParaRPr kumimoji="1" lang="en-US" altLang="ja-JP" sz="800" dirty="0" smtClean="0">
              <a:solidFill>
                <a:schemeClr val="tx1"/>
              </a:solidFill>
            </a:endParaRPr>
          </a:p>
          <a:p>
            <a:pPr algn="ctr"/>
            <a:r>
              <a:rPr kumimoji="1" lang="en-US" altLang="ja-JP" sz="800" dirty="0" smtClean="0">
                <a:solidFill>
                  <a:schemeClr val="tx1"/>
                </a:solidFill>
              </a:rPr>
              <a:t>50%</a:t>
            </a:r>
            <a:r>
              <a:rPr kumimoji="1" lang="ja-JP" altLang="en-US" sz="800" dirty="0" smtClean="0">
                <a:solidFill>
                  <a:schemeClr val="tx1"/>
                </a:solidFill>
              </a:rPr>
              <a:t>未満介護医療院へ</a:t>
            </a:r>
            <a:endParaRPr kumimoji="1" lang="en-US" altLang="ja-JP" sz="800" dirty="0" smtClean="0">
              <a:solidFill>
                <a:schemeClr val="tx1"/>
              </a:solidFill>
            </a:endParaRPr>
          </a:p>
          <a:p>
            <a:pPr algn="ctr"/>
            <a:endParaRPr kumimoji="1" lang="ja-JP" altLang="en-US" sz="800" dirty="0">
              <a:solidFill>
                <a:schemeClr val="tx1"/>
              </a:solidFill>
            </a:endParaRPr>
          </a:p>
        </p:txBody>
      </p:sp>
      <p:sp>
        <p:nvSpPr>
          <p:cNvPr id="8" name="角丸四角形 7"/>
          <p:cNvSpPr/>
          <p:nvPr/>
        </p:nvSpPr>
        <p:spPr>
          <a:xfrm>
            <a:off x="401649" y="2471348"/>
            <a:ext cx="1298961" cy="427289"/>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rPr>
              <a:t>地域包括ケア病棟</a:t>
            </a:r>
            <a:endParaRPr lang="en-US" altLang="ja-JP" sz="800" dirty="0" smtClean="0">
              <a:solidFill>
                <a:schemeClr val="tx1"/>
              </a:solidFill>
            </a:endParaRPr>
          </a:p>
          <a:p>
            <a:pPr algn="ctr"/>
            <a:r>
              <a:rPr kumimoji="1" lang="en-US" altLang="ja-JP" sz="800" dirty="0">
                <a:solidFill>
                  <a:schemeClr val="tx1"/>
                </a:solidFill>
              </a:rPr>
              <a:t>400</a:t>
            </a:r>
            <a:r>
              <a:rPr kumimoji="1" lang="ja-JP" altLang="en-US" sz="800" dirty="0" smtClean="0">
                <a:solidFill>
                  <a:schemeClr val="tx1"/>
                </a:solidFill>
              </a:rPr>
              <a:t>床以上</a:t>
            </a:r>
            <a:r>
              <a:rPr kumimoji="1" lang="en-US" altLang="ja-JP" sz="800" dirty="0" smtClean="0">
                <a:solidFill>
                  <a:schemeClr val="tx1"/>
                </a:solidFill>
              </a:rPr>
              <a:t>1</a:t>
            </a:r>
            <a:r>
              <a:rPr kumimoji="1" lang="ja-JP" altLang="en-US" sz="800" dirty="0" smtClean="0">
                <a:solidFill>
                  <a:schemeClr val="tx1"/>
                </a:solidFill>
              </a:rPr>
              <a:t>病棟まで</a:t>
            </a:r>
            <a:endParaRPr kumimoji="1" lang="en-US" altLang="ja-JP" sz="800" dirty="0" smtClean="0">
              <a:solidFill>
                <a:schemeClr val="tx1"/>
              </a:solidFill>
            </a:endParaRPr>
          </a:p>
        </p:txBody>
      </p:sp>
      <p:sp>
        <p:nvSpPr>
          <p:cNvPr id="9" name="角丸四角形 8"/>
          <p:cNvSpPr/>
          <p:nvPr/>
        </p:nvSpPr>
        <p:spPr>
          <a:xfrm>
            <a:off x="3840345" y="2574959"/>
            <a:ext cx="1298961" cy="427289"/>
          </a:xfrm>
          <a:prstGeom prst="round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rPr>
              <a:t>入院診療計画書</a:t>
            </a:r>
            <a:endParaRPr lang="en-US" altLang="ja-JP" sz="800" dirty="0" smtClean="0">
              <a:solidFill>
                <a:schemeClr val="tx1"/>
              </a:solidFill>
            </a:endParaRPr>
          </a:p>
          <a:p>
            <a:pPr algn="ctr"/>
            <a:r>
              <a:rPr kumimoji="1" lang="ja-JP" altLang="en-US" sz="800" dirty="0" smtClean="0">
                <a:solidFill>
                  <a:schemeClr val="tx1"/>
                </a:solidFill>
              </a:rPr>
              <a:t>記載</a:t>
            </a:r>
            <a:r>
              <a:rPr kumimoji="1" lang="ja-JP" altLang="en-US" sz="800" dirty="0">
                <a:solidFill>
                  <a:schemeClr val="tx1"/>
                </a:solidFill>
              </a:rPr>
              <a:t>内容</a:t>
            </a:r>
            <a:r>
              <a:rPr kumimoji="1" lang="ja-JP" altLang="en-US" sz="800" dirty="0" smtClean="0">
                <a:solidFill>
                  <a:schemeClr val="tx1"/>
                </a:solidFill>
              </a:rPr>
              <a:t>の緩和</a:t>
            </a:r>
            <a:endParaRPr kumimoji="1" lang="ja-JP" altLang="en-US" sz="800" dirty="0">
              <a:solidFill>
                <a:schemeClr val="tx1"/>
              </a:solidFill>
            </a:endParaRPr>
          </a:p>
        </p:txBody>
      </p:sp>
      <p:sp>
        <p:nvSpPr>
          <p:cNvPr id="10" name="角丸四角形 9"/>
          <p:cNvSpPr/>
          <p:nvPr/>
        </p:nvSpPr>
        <p:spPr>
          <a:xfrm>
            <a:off x="7497395" y="3537782"/>
            <a:ext cx="1298961" cy="427289"/>
          </a:xfrm>
          <a:prstGeom prst="round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rPr>
              <a:t>緩和ケア診療加算</a:t>
            </a:r>
            <a:endParaRPr lang="en-US" altLang="ja-JP" sz="800" dirty="0" smtClean="0">
              <a:solidFill>
                <a:schemeClr val="tx1"/>
              </a:solidFill>
            </a:endParaRPr>
          </a:p>
          <a:p>
            <a:pPr algn="ctr"/>
            <a:r>
              <a:rPr kumimoji="1" lang="ja-JP" altLang="en-US" sz="800" dirty="0">
                <a:solidFill>
                  <a:schemeClr val="tx1"/>
                </a:solidFill>
              </a:rPr>
              <a:t>心</a:t>
            </a:r>
            <a:r>
              <a:rPr kumimoji="1" lang="ja-JP" altLang="en-US" sz="800" dirty="0" smtClean="0">
                <a:solidFill>
                  <a:schemeClr val="tx1"/>
                </a:solidFill>
              </a:rPr>
              <a:t>不全末期も対象</a:t>
            </a:r>
            <a:endParaRPr kumimoji="1" lang="ja-JP" altLang="en-US" sz="800" dirty="0">
              <a:solidFill>
                <a:schemeClr val="tx1"/>
              </a:solidFill>
            </a:endParaRPr>
          </a:p>
        </p:txBody>
      </p:sp>
      <p:sp>
        <p:nvSpPr>
          <p:cNvPr id="11" name="角丸四角形 10"/>
          <p:cNvSpPr/>
          <p:nvPr/>
        </p:nvSpPr>
        <p:spPr>
          <a:xfrm>
            <a:off x="1933248" y="2464876"/>
            <a:ext cx="1298961" cy="427289"/>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医療安全対策加算</a:t>
            </a:r>
            <a:endParaRPr kumimoji="1" lang="en-US" altLang="ja-JP" sz="800" dirty="0" smtClean="0">
              <a:solidFill>
                <a:schemeClr val="tx1"/>
              </a:solidFill>
            </a:endParaRPr>
          </a:p>
          <a:p>
            <a:pPr algn="ctr"/>
            <a:r>
              <a:rPr lang="ja-JP" altLang="en-US" sz="800" dirty="0" smtClean="0">
                <a:solidFill>
                  <a:schemeClr val="tx1"/>
                </a:solidFill>
              </a:rPr>
              <a:t>医師専従</a:t>
            </a:r>
            <a:r>
              <a:rPr lang="ja-JP" altLang="en-US" sz="800" dirty="0">
                <a:solidFill>
                  <a:schemeClr val="tx1"/>
                </a:solidFill>
              </a:rPr>
              <a:t>要件</a:t>
            </a:r>
            <a:endParaRPr kumimoji="1" lang="ja-JP" altLang="en-US" sz="800" dirty="0">
              <a:solidFill>
                <a:schemeClr val="tx1"/>
              </a:solidFill>
            </a:endParaRPr>
          </a:p>
        </p:txBody>
      </p:sp>
      <p:sp>
        <p:nvSpPr>
          <p:cNvPr id="12" name="角丸四角形 11"/>
          <p:cNvSpPr/>
          <p:nvPr/>
        </p:nvSpPr>
        <p:spPr>
          <a:xfrm>
            <a:off x="7497392" y="906187"/>
            <a:ext cx="1298961" cy="427289"/>
          </a:xfrm>
          <a:prstGeom prst="round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感染防止対策加算</a:t>
            </a:r>
            <a:endParaRPr kumimoji="1" lang="en-US" altLang="ja-JP" sz="800" dirty="0" smtClean="0">
              <a:solidFill>
                <a:schemeClr val="tx1"/>
              </a:solidFill>
            </a:endParaRPr>
          </a:p>
          <a:p>
            <a:pPr algn="ctr"/>
            <a:r>
              <a:rPr kumimoji="1" lang="en-US" altLang="ja-JP" sz="800" dirty="0" smtClean="0">
                <a:solidFill>
                  <a:schemeClr val="tx1"/>
                </a:solidFill>
              </a:rPr>
              <a:t>AST</a:t>
            </a:r>
            <a:r>
              <a:rPr kumimoji="1" lang="ja-JP" altLang="en-US" sz="800" dirty="0" smtClean="0">
                <a:solidFill>
                  <a:schemeClr val="tx1"/>
                </a:solidFill>
              </a:rPr>
              <a:t>チーム新設</a:t>
            </a:r>
            <a:endParaRPr kumimoji="1" lang="ja-JP" altLang="en-US" sz="800" dirty="0">
              <a:solidFill>
                <a:schemeClr val="tx1"/>
              </a:solidFill>
            </a:endParaRPr>
          </a:p>
        </p:txBody>
      </p:sp>
      <p:sp>
        <p:nvSpPr>
          <p:cNvPr id="13" name="角丸四角形 12"/>
          <p:cNvSpPr/>
          <p:nvPr/>
        </p:nvSpPr>
        <p:spPr>
          <a:xfrm>
            <a:off x="1933248" y="2973566"/>
            <a:ext cx="1298961" cy="427289"/>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smtClean="0">
                <a:solidFill>
                  <a:schemeClr val="tx1"/>
                </a:solidFill>
              </a:rPr>
              <a:t>後発医薬品使用体制加算</a:t>
            </a:r>
            <a:endParaRPr kumimoji="1" lang="en-US" altLang="ja-JP" sz="700" dirty="0" smtClean="0">
              <a:solidFill>
                <a:schemeClr val="tx1"/>
              </a:solidFill>
            </a:endParaRPr>
          </a:p>
          <a:p>
            <a:pPr algn="ctr"/>
            <a:r>
              <a:rPr lang="en-US" altLang="ja-JP" sz="700" dirty="0" smtClean="0">
                <a:solidFill>
                  <a:schemeClr val="tx1"/>
                </a:solidFill>
              </a:rPr>
              <a:t>2020</a:t>
            </a:r>
            <a:r>
              <a:rPr lang="ja-JP" altLang="en-US" sz="700" dirty="0" smtClean="0">
                <a:solidFill>
                  <a:schemeClr val="tx1"/>
                </a:solidFill>
              </a:rPr>
              <a:t>年までの</a:t>
            </a:r>
            <a:r>
              <a:rPr lang="en-US" altLang="ja-JP" sz="700" dirty="0" smtClean="0">
                <a:solidFill>
                  <a:schemeClr val="tx1"/>
                </a:solidFill>
              </a:rPr>
              <a:t>80%</a:t>
            </a:r>
            <a:r>
              <a:rPr lang="ja-JP" altLang="en-US" sz="700" dirty="0" smtClean="0">
                <a:solidFill>
                  <a:schemeClr val="tx1"/>
                </a:solidFill>
              </a:rPr>
              <a:t>拡大</a:t>
            </a:r>
            <a:endParaRPr kumimoji="1" lang="ja-JP" altLang="en-US" sz="700" dirty="0">
              <a:solidFill>
                <a:schemeClr val="tx1"/>
              </a:solidFill>
            </a:endParaRPr>
          </a:p>
        </p:txBody>
      </p:sp>
      <p:sp>
        <p:nvSpPr>
          <p:cNvPr id="14" name="角丸四角形 13"/>
          <p:cNvSpPr/>
          <p:nvPr/>
        </p:nvSpPr>
        <p:spPr>
          <a:xfrm>
            <a:off x="7497394" y="4045792"/>
            <a:ext cx="1298961" cy="419159"/>
          </a:xfrm>
          <a:prstGeom prst="round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糖尿病透析指導管理料</a:t>
            </a:r>
            <a:endParaRPr kumimoji="1" lang="en-US" altLang="ja-JP" sz="800" dirty="0" smtClean="0">
              <a:solidFill>
                <a:schemeClr val="tx1"/>
              </a:solidFill>
            </a:endParaRPr>
          </a:p>
          <a:p>
            <a:pPr algn="ctr"/>
            <a:r>
              <a:rPr lang="ja-JP" altLang="en-US" sz="800" dirty="0" smtClean="0">
                <a:solidFill>
                  <a:schemeClr val="tx1"/>
                </a:solidFill>
              </a:rPr>
              <a:t>範囲拡大</a:t>
            </a:r>
            <a:r>
              <a:rPr lang="en-US" altLang="ja-JP" sz="800" dirty="0" smtClean="0">
                <a:solidFill>
                  <a:schemeClr val="tx1"/>
                </a:solidFill>
              </a:rPr>
              <a:t>30~44</a:t>
            </a:r>
          </a:p>
        </p:txBody>
      </p:sp>
      <p:sp>
        <p:nvSpPr>
          <p:cNvPr id="15" name="角丸四角形 14"/>
          <p:cNvSpPr/>
          <p:nvPr/>
        </p:nvSpPr>
        <p:spPr>
          <a:xfrm>
            <a:off x="408910" y="1973537"/>
            <a:ext cx="1298961" cy="427289"/>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rPr>
              <a:t>救命</a:t>
            </a:r>
            <a:r>
              <a:rPr lang="ja-JP" altLang="en-US" sz="800" dirty="0" smtClean="0">
                <a:solidFill>
                  <a:schemeClr val="tx1"/>
                </a:solidFill>
              </a:rPr>
              <a:t>救急入院料</a:t>
            </a:r>
            <a:endParaRPr lang="en-US" altLang="ja-JP" sz="800" dirty="0" smtClean="0">
              <a:solidFill>
                <a:schemeClr val="tx1"/>
              </a:solidFill>
            </a:endParaRPr>
          </a:p>
          <a:p>
            <a:pPr algn="ctr"/>
            <a:r>
              <a:rPr lang="ja-JP" altLang="en-US" sz="800" dirty="0" smtClean="0">
                <a:solidFill>
                  <a:schemeClr val="tx1"/>
                </a:solidFill>
              </a:rPr>
              <a:t>新充実度段階切に切替</a:t>
            </a:r>
            <a:r>
              <a:rPr lang="ja-JP" altLang="en-US" sz="800" dirty="0">
                <a:solidFill>
                  <a:schemeClr val="tx1"/>
                </a:solidFill>
              </a:rPr>
              <a:t>　</a:t>
            </a:r>
            <a:endParaRPr lang="en-US" altLang="ja-JP" sz="800" dirty="0" smtClean="0">
              <a:solidFill>
                <a:schemeClr val="tx1"/>
              </a:solidFill>
            </a:endParaRPr>
          </a:p>
        </p:txBody>
      </p:sp>
      <p:sp>
        <p:nvSpPr>
          <p:cNvPr id="16" name="角丸四角形 15"/>
          <p:cNvSpPr/>
          <p:nvPr/>
        </p:nvSpPr>
        <p:spPr>
          <a:xfrm>
            <a:off x="5710313" y="2068025"/>
            <a:ext cx="1298961" cy="427289"/>
          </a:xfrm>
          <a:prstGeom prst="roundRect">
            <a:avLst/>
          </a:prstGeom>
          <a:solidFill>
            <a:srgbClr val="CDACE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rPr>
              <a:t>特定集中治療室管理料</a:t>
            </a:r>
            <a:endParaRPr lang="en-US" altLang="ja-JP" sz="800" dirty="0" smtClean="0">
              <a:solidFill>
                <a:schemeClr val="tx1"/>
              </a:solidFill>
            </a:endParaRPr>
          </a:p>
          <a:p>
            <a:pPr algn="ctr"/>
            <a:r>
              <a:rPr lang="ja-JP" altLang="en-US" sz="800" dirty="0" smtClean="0">
                <a:solidFill>
                  <a:schemeClr val="tx1"/>
                </a:solidFill>
              </a:rPr>
              <a:t>常時医の要件緩和</a:t>
            </a:r>
            <a:r>
              <a:rPr lang="ja-JP" altLang="en-US" sz="800" dirty="0">
                <a:solidFill>
                  <a:schemeClr val="tx1"/>
                </a:solidFill>
              </a:rPr>
              <a:t>　</a:t>
            </a:r>
            <a:endParaRPr lang="en-US" altLang="ja-JP" sz="800" dirty="0" smtClean="0">
              <a:solidFill>
                <a:schemeClr val="tx1"/>
              </a:solidFill>
            </a:endParaRPr>
          </a:p>
        </p:txBody>
      </p:sp>
      <p:sp>
        <p:nvSpPr>
          <p:cNvPr id="18" name="角丸四角形 17"/>
          <p:cNvSpPr/>
          <p:nvPr/>
        </p:nvSpPr>
        <p:spPr>
          <a:xfrm>
            <a:off x="7497396" y="2533262"/>
            <a:ext cx="1298961" cy="427289"/>
          </a:xfrm>
          <a:prstGeom prst="round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smtClean="0">
                <a:solidFill>
                  <a:schemeClr val="tx1"/>
                </a:solidFill>
              </a:rPr>
              <a:t>小児特定集中治療室</a:t>
            </a:r>
            <a:endParaRPr lang="en-US" altLang="ja-JP" sz="700" dirty="0" smtClean="0">
              <a:solidFill>
                <a:schemeClr val="tx1"/>
              </a:solidFill>
            </a:endParaRPr>
          </a:p>
          <a:p>
            <a:pPr algn="ctr"/>
            <a:r>
              <a:rPr lang="ja-JP" altLang="en-US" sz="700" dirty="0">
                <a:solidFill>
                  <a:schemeClr val="tx1"/>
                </a:solidFill>
              </a:rPr>
              <a:t>管理</a:t>
            </a:r>
            <a:r>
              <a:rPr lang="ja-JP" altLang="en-US" sz="700" dirty="0" smtClean="0">
                <a:solidFill>
                  <a:schemeClr val="tx1"/>
                </a:solidFill>
              </a:rPr>
              <a:t>料</a:t>
            </a:r>
            <a:endParaRPr lang="en-US" altLang="ja-JP" sz="700" dirty="0" smtClean="0">
              <a:solidFill>
                <a:schemeClr val="tx1"/>
              </a:solidFill>
            </a:endParaRPr>
          </a:p>
          <a:p>
            <a:pPr algn="ctr"/>
            <a:r>
              <a:rPr lang="ja-JP" altLang="en-US" sz="700" dirty="0" smtClean="0">
                <a:solidFill>
                  <a:schemeClr val="tx1"/>
                </a:solidFill>
              </a:rPr>
              <a:t>特定疾病の</a:t>
            </a:r>
            <a:r>
              <a:rPr lang="en-US" altLang="ja-JP" sz="700" dirty="0" smtClean="0">
                <a:solidFill>
                  <a:schemeClr val="tx1"/>
                </a:solidFill>
              </a:rPr>
              <a:t>20</a:t>
            </a:r>
            <a:r>
              <a:rPr lang="ja-JP" altLang="en-US" sz="700" dirty="0" smtClean="0">
                <a:solidFill>
                  <a:schemeClr val="tx1"/>
                </a:solidFill>
              </a:rPr>
              <a:t>歳未満拡大</a:t>
            </a:r>
            <a:r>
              <a:rPr lang="ja-JP" altLang="en-US" sz="700" dirty="0">
                <a:solidFill>
                  <a:schemeClr val="tx1"/>
                </a:solidFill>
              </a:rPr>
              <a:t>　</a:t>
            </a:r>
            <a:endParaRPr lang="en-US" altLang="ja-JP" sz="700" dirty="0" smtClean="0">
              <a:solidFill>
                <a:schemeClr val="tx1"/>
              </a:solidFill>
            </a:endParaRPr>
          </a:p>
        </p:txBody>
      </p:sp>
      <p:sp>
        <p:nvSpPr>
          <p:cNvPr id="20" name="角丸四角形 19"/>
          <p:cNvSpPr/>
          <p:nvPr/>
        </p:nvSpPr>
        <p:spPr>
          <a:xfrm>
            <a:off x="7497397" y="2029770"/>
            <a:ext cx="1298961" cy="427289"/>
          </a:xfrm>
          <a:prstGeom prst="round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小児入院管理料</a:t>
            </a:r>
            <a:endParaRPr kumimoji="1" lang="en-US" altLang="ja-JP" sz="800" dirty="0" smtClean="0">
              <a:solidFill>
                <a:schemeClr val="tx1"/>
              </a:solidFill>
            </a:endParaRPr>
          </a:p>
          <a:p>
            <a:pPr algn="ctr"/>
            <a:r>
              <a:rPr lang="ja-JP" altLang="en-US" sz="700" dirty="0">
                <a:solidFill>
                  <a:schemeClr val="tx1"/>
                </a:solidFill>
              </a:rPr>
              <a:t>小児</a:t>
            </a:r>
            <a:r>
              <a:rPr lang="ja-JP" altLang="en-US" sz="700" dirty="0" smtClean="0">
                <a:solidFill>
                  <a:schemeClr val="tx1"/>
                </a:solidFill>
              </a:rPr>
              <a:t>がん拠点は加算出来高</a:t>
            </a:r>
            <a:endParaRPr kumimoji="1" lang="ja-JP" altLang="en-US" sz="700" dirty="0">
              <a:solidFill>
                <a:schemeClr val="tx1"/>
              </a:solidFill>
            </a:endParaRPr>
          </a:p>
        </p:txBody>
      </p:sp>
      <p:sp>
        <p:nvSpPr>
          <p:cNvPr id="21" name="角丸四角形 20"/>
          <p:cNvSpPr/>
          <p:nvPr/>
        </p:nvSpPr>
        <p:spPr>
          <a:xfrm>
            <a:off x="3834427" y="2067770"/>
            <a:ext cx="1298961" cy="427289"/>
          </a:xfrm>
          <a:prstGeom prst="round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rPr>
              <a:t>短期滞在手術等基本料</a:t>
            </a:r>
            <a:endParaRPr kumimoji="1" lang="en-US" altLang="ja-JP" sz="800" dirty="0" smtClean="0">
              <a:solidFill>
                <a:schemeClr val="tx1"/>
              </a:solidFill>
            </a:endParaRPr>
          </a:p>
          <a:p>
            <a:pPr algn="ctr"/>
            <a:r>
              <a:rPr lang="ja-JP" altLang="en-US" sz="800" dirty="0" smtClean="0">
                <a:solidFill>
                  <a:schemeClr val="tx1"/>
                </a:solidFill>
              </a:rPr>
              <a:t>適用</a:t>
            </a:r>
            <a:r>
              <a:rPr lang="ja-JP" altLang="en-US" sz="800" dirty="0">
                <a:solidFill>
                  <a:schemeClr val="tx1"/>
                </a:solidFill>
              </a:rPr>
              <a:t>拡大</a:t>
            </a:r>
            <a:endParaRPr kumimoji="1" lang="en-US" altLang="ja-JP" sz="800" dirty="0" smtClean="0">
              <a:solidFill>
                <a:schemeClr val="tx1"/>
              </a:solidFill>
            </a:endParaRPr>
          </a:p>
        </p:txBody>
      </p:sp>
      <p:sp>
        <p:nvSpPr>
          <p:cNvPr id="22" name="角丸四角形 21"/>
          <p:cNvSpPr/>
          <p:nvPr/>
        </p:nvSpPr>
        <p:spPr>
          <a:xfrm>
            <a:off x="1933248" y="3468040"/>
            <a:ext cx="1298961" cy="427289"/>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rPr>
              <a:t>救急医療管理加算</a:t>
            </a:r>
            <a:endParaRPr lang="en-US" altLang="ja-JP" sz="800" dirty="0" smtClean="0">
              <a:solidFill>
                <a:schemeClr val="tx1"/>
              </a:solidFill>
            </a:endParaRPr>
          </a:p>
          <a:p>
            <a:pPr algn="ctr"/>
            <a:r>
              <a:rPr lang="ja-JP" altLang="en-US" sz="800" dirty="0" smtClean="0">
                <a:solidFill>
                  <a:schemeClr val="tx1"/>
                </a:solidFill>
              </a:rPr>
              <a:t>充実段階評価基準に</a:t>
            </a:r>
            <a:r>
              <a:rPr lang="ja-JP" altLang="en-US" sz="800" dirty="0">
                <a:solidFill>
                  <a:schemeClr val="tx1"/>
                </a:solidFill>
              </a:rPr>
              <a:t>　</a:t>
            </a:r>
            <a:endParaRPr lang="en-US" altLang="ja-JP" sz="800" dirty="0" smtClean="0">
              <a:solidFill>
                <a:schemeClr val="tx1"/>
              </a:solidFill>
            </a:endParaRPr>
          </a:p>
        </p:txBody>
      </p:sp>
      <p:sp>
        <p:nvSpPr>
          <p:cNvPr id="23" name="角丸四角形 22"/>
          <p:cNvSpPr/>
          <p:nvPr/>
        </p:nvSpPr>
        <p:spPr>
          <a:xfrm>
            <a:off x="408910" y="5386832"/>
            <a:ext cx="1298961" cy="427289"/>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rPr>
              <a:t>選定療養費</a:t>
            </a:r>
            <a:endParaRPr lang="en-US" altLang="ja-JP" sz="800" dirty="0" smtClean="0">
              <a:solidFill>
                <a:schemeClr val="tx1"/>
              </a:solidFill>
            </a:endParaRPr>
          </a:p>
          <a:p>
            <a:pPr algn="ctr"/>
            <a:r>
              <a:rPr lang="en-US" altLang="ja-JP" sz="800" dirty="0">
                <a:solidFill>
                  <a:schemeClr val="tx1"/>
                </a:solidFill>
              </a:rPr>
              <a:t>400</a:t>
            </a:r>
            <a:r>
              <a:rPr lang="ja-JP" altLang="en-US" sz="800" dirty="0">
                <a:solidFill>
                  <a:schemeClr val="tx1"/>
                </a:solidFill>
              </a:rPr>
              <a:t>床</a:t>
            </a:r>
            <a:r>
              <a:rPr lang="ja-JP" altLang="en-US" sz="800" dirty="0" smtClean="0">
                <a:solidFill>
                  <a:schemeClr val="tx1"/>
                </a:solidFill>
              </a:rPr>
              <a:t>以上に拡大</a:t>
            </a:r>
            <a:endParaRPr lang="en-US" altLang="ja-JP" sz="800" dirty="0" smtClean="0">
              <a:solidFill>
                <a:schemeClr val="tx1"/>
              </a:solidFill>
            </a:endParaRPr>
          </a:p>
          <a:p>
            <a:pPr algn="ctr"/>
            <a:r>
              <a:rPr lang="ja-JP" altLang="en-US" sz="800" dirty="0" smtClean="0">
                <a:solidFill>
                  <a:schemeClr val="tx1"/>
                </a:solidFill>
              </a:rPr>
              <a:t>（地域医療支援病院）</a:t>
            </a:r>
            <a:r>
              <a:rPr lang="ja-JP" altLang="en-US" sz="800" dirty="0">
                <a:solidFill>
                  <a:schemeClr val="tx1"/>
                </a:solidFill>
              </a:rPr>
              <a:t>　</a:t>
            </a:r>
            <a:endParaRPr lang="en-US" altLang="ja-JP" sz="800" dirty="0" smtClean="0">
              <a:solidFill>
                <a:schemeClr val="tx1"/>
              </a:solidFill>
            </a:endParaRPr>
          </a:p>
        </p:txBody>
      </p:sp>
      <p:sp>
        <p:nvSpPr>
          <p:cNvPr id="24" name="角丸四角形 23"/>
          <p:cNvSpPr/>
          <p:nvPr/>
        </p:nvSpPr>
        <p:spPr>
          <a:xfrm>
            <a:off x="4793641" y="5115607"/>
            <a:ext cx="1298961" cy="427289"/>
          </a:xfrm>
          <a:prstGeom prst="roundRect">
            <a:avLst/>
          </a:prstGeom>
          <a:solidFill>
            <a:srgbClr val="CC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rPr>
              <a:t>再診料</a:t>
            </a:r>
            <a:endParaRPr lang="en-US" altLang="ja-JP" sz="800" dirty="0" smtClean="0">
              <a:solidFill>
                <a:schemeClr val="tx1"/>
              </a:solidFill>
            </a:endParaRPr>
          </a:p>
          <a:p>
            <a:pPr algn="ctr"/>
            <a:r>
              <a:rPr lang="ja-JP" altLang="en-US" sz="800" dirty="0" smtClean="0">
                <a:solidFill>
                  <a:schemeClr val="tx1"/>
                </a:solidFill>
              </a:rPr>
              <a:t>遠隔・対面の適用</a:t>
            </a:r>
            <a:r>
              <a:rPr lang="ja-JP" altLang="en-US" sz="800" dirty="0">
                <a:solidFill>
                  <a:schemeClr val="tx1"/>
                </a:solidFill>
              </a:rPr>
              <a:t>　</a:t>
            </a:r>
            <a:endParaRPr lang="en-US" altLang="ja-JP" sz="800" dirty="0" smtClean="0">
              <a:solidFill>
                <a:schemeClr val="tx1"/>
              </a:solidFill>
            </a:endParaRPr>
          </a:p>
        </p:txBody>
      </p:sp>
      <p:sp>
        <p:nvSpPr>
          <p:cNvPr id="25" name="角丸四角形 24"/>
          <p:cNvSpPr/>
          <p:nvPr/>
        </p:nvSpPr>
        <p:spPr>
          <a:xfrm>
            <a:off x="7497396" y="3035522"/>
            <a:ext cx="1298961" cy="427289"/>
          </a:xfrm>
          <a:prstGeom prst="round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rPr>
              <a:t>併科受診</a:t>
            </a:r>
            <a:endParaRPr lang="en-US" altLang="ja-JP" sz="800" dirty="0" smtClean="0">
              <a:solidFill>
                <a:schemeClr val="tx1"/>
              </a:solidFill>
            </a:endParaRPr>
          </a:p>
          <a:p>
            <a:pPr algn="ctr"/>
            <a:r>
              <a:rPr lang="ja-JP" altLang="en-US" sz="800" dirty="0" smtClean="0">
                <a:solidFill>
                  <a:schemeClr val="tx1"/>
                </a:solidFill>
              </a:rPr>
              <a:t>妊娠中の産科以外受診</a:t>
            </a:r>
            <a:r>
              <a:rPr lang="ja-JP" altLang="en-US" sz="800" dirty="0">
                <a:solidFill>
                  <a:schemeClr val="tx1"/>
                </a:solidFill>
              </a:rPr>
              <a:t>　</a:t>
            </a:r>
            <a:endParaRPr lang="en-US" altLang="ja-JP" sz="800" dirty="0" smtClean="0">
              <a:solidFill>
                <a:schemeClr val="tx1"/>
              </a:solidFill>
            </a:endParaRPr>
          </a:p>
        </p:txBody>
      </p:sp>
      <p:sp>
        <p:nvSpPr>
          <p:cNvPr id="26" name="角丸四角形 25"/>
          <p:cNvSpPr/>
          <p:nvPr/>
        </p:nvSpPr>
        <p:spPr>
          <a:xfrm>
            <a:off x="3834426" y="3085485"/>
            <a:ext cx="1298961" cy="427289"/>
          </a:xfrm>
          <a:prstGeom prst="roundRect">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rPr>
              <a:t>医療用麻薬の投与期間</a:t>
            </a:r>
            <a:endParaRPr lang="en-US" altLang="ja-JP" sz="800" dirty="0" smtClean="0">
              <a:solidFill>
                <a:schemeClr val="tx1"/>
              </a:solidFill>
            </a:endParaRPr>
          </a:p>
          <a:p>
            <a:pPr algn="ctr"/>
            <a:r>
              <a:rPr lang="en-US" altLang="ja-JP" sz="800" dirty="0" smtClean="0">
                <a:solidFill>
                  <a:schemeClr val="tx1"/>
                </a:solidFill>
              </a:rPr>
              <a:t>4</a:t>
            </a:r>
            <a:r>
              <a:rPr lang="ja-JP" altLang="en-US" sz="800" dirty="0" smtClean="0">
                <a:solidFill>
                  <a:schemeClr val="tx1"/>
                </a:solidFill>
              </a:rPr>
              <a:t>剤を</a:t>
            </a:r>
            <a:r>
              <a:rPr lang="en-US" altLang="ja-JP" sz="800" dirty="0" smtClean="0">
                <a:solidFill>
                  <a:schemeClr val="tx1"/>
                </a:solidFill>
              </a:rPr>
              <a:t>30</a:t>
            </a:r>
            <a:r>
              <a:rPr lang="ja-JP" altLang="en-US" sz="800" dirty="0" smtClean="0">
                <a:solidFill>
                  <a:schemeClr val="tx1"/>
                </a:solidFill>
              </a:rPr>
              <a:t>日処方に</a:t>
            </a:r>
            <a:r>
              <a:rPr lang="ja-JP" altLang="en-US" sz="800" dirty="0">
                <a:solidFill>
                  <a:schemeClr val="tx1"/>
                </a:solidFill>
              </a:rPr>
              <a:t>　</a:t>
            </a:r>
            <a:endParaRPr lang="en-US" altLang="ja-JP" sz="800" dirty="0" smtClean="0">
              <a:solidFill>
                <a:schemeClr val="tx1"/>
              </a:solidFill>
            </a:endParaRPr>
          </a:p>
        </p:txBody>
      </p:sp>
      <p:sp>
        <p:nvSpPr>
          <p:cNvPr id="27" name="角丸四角形 26"/>
          <p:cNvSpPr/>
          <p:nvPr/>
        </p:nvSpPr>
        <p:spPr>
          <a:xfrm>
            <a:off x="4797973" y="4611702"/>
            <a:ext cx="1298961" cy="427289"/>
          </a:xfrm>
          <a:prstGeom prst="roundRect">
            <a:avLst/>
          </a:prstGeom>
          <a:solidFill>
            <a:srgbClr val="CC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rPr>
              <a:t>在宅陽圧呼吸療法</a:t>
            </a:r>
            <a:endParaRPr lang="en-US" altLang="ja-JP" sz="800" dirty="0" smtClean="0">
              <a:solidFill>
                <a:schemeClr val="tx1"/>
              </a:solidFill>
            </a:endParaRPr>
          </a:p>
          <a:p>
            <a:pPr algn="ctr"/>
            <a:r>
              <a:rPr lang="ja-JP" altLang="en-US" sz="800" dirty="0" smtClean="0">
                <a:solidFill>
                  <a:schemeClr val="tx1"/>
                </a:solidFill>
              </a:rPr>
              <a:t>遠隔モニタリング</a:t>
            </a:r>
            <a:r>
              <a:rPr lang="ja-JP" altLang="en-US" sz="800" dirty="0">
                <a:solidFill>
                  <a:schemeClr val="tx1"/>
                </a:solidFill>
              </a:rPr>
              <a:t>導入　</a:t>
            </a:r>
            <a:endParaRPr lang="en-US" altLang="ja-JP" sz="800" dirty="0" smtClean="0">
              <a:solidFill>
                <a:schemeClr val="tx1"/>
              </a:solidFill>
            </a:endParaRPr>
          </a:p>
        </p:txBody>
      </p:sp>
      <p:sp>
        <p:nvSpPr>
          <p:cNvPr id="28" name="角丸四角形 27"/>
          <p:cNvSpPr/>
          <p:nvPr/>
        </p:nvSpPr>
        <p:spPr>
          <a:xfrm>
            <a:off x="7508119" y="5568832"/>
            <a:ext cx="1298961" cy="427289"/>
          </a:xfrm>
          <a:prstGeom prst="round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rPr>
              <a:t>処方料</a:t>
            </a:r>
            <a:endParaRPr lang="en-US" altLang="ja-JP" sz="800" dirty="0" smtClean="0">
              <a:solidFill>
                <a:schemeClr val="tx1"/>
              </a:solidFill>
            </a:endParaRPr>
          </a:p>
          <a:p>
            <a:pPr algn="ctr"/>
            <a:r>
              <a:rPr lang="ja-JP" altLang="en-US" sz="800" dirty="0" smtClean="0">
                <a:solidFill>
                  <a:schemeClr val="tx1"/>
                </a:solidFill>
              </a:rPr>
              <a:t>薬剤の残薬判断の評価</a:t>
            </a:r>
            <a:r>
              <a:rPr lang="ja-JP" altLang="en-US" sz="800" dirty="0">
                <a:solidFill>
                  <a:schemeClr val="tx1"/>
                </a:solidFill>
              </a:rPr>
              <a:t>　</a:t>
            </a:r>
            <a:endParaRPr lang="en-US" altLang="ja-JP" sz="800" dirty="0" smtClean="0">
              <a:solidFill>
                <a:schemeClr val="tx1"/>
              </a:solidFill>
            </a:endParaRPr>
          </a:p>
        </p:txBody>
      </p:sp>
      <p:sp>
        <p:nvSpPr>
          <p:cNvPr id="29" name="角丸四角形 28"/>
          <p:cNvSpPr/>
          <p:nvPr/>
        </p:nvSpPr>
        <p:spPr>
          <a:xfrm>
            <a:off x="401647" y="4868570"/>
            <a:ext cx="1298961" cy="427289"/>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rPr>
              <a:t>処方料（処方量）</a:t>
            </a:r>
            <a:endParaRPr lang="en-US" altLang="ja-JP" sz="800" dirty="0" smtClean="0">
              <a:solidFill>
                <a:schemeClr val="tx1"/>
              </a:solidFill>
            </a:endParaRPr>
          </a:p>
          <a:p>
            <a:pPr algn="ctr"/>
            <a:r>
              <a:rPr lang="ja-JP" altLang="en-US" sz="800" dirty="0" smtClean="0">
                <a:solidFill>
                  <a:schemeClr val="tx1"/>
                </a:solidFill>
              </a:rPr>
              <a:t>医療用保湿剤の量制限</a:t>
            </a:r>
            <a:r>
              <a:rPr lang="ja-JP" altLang="en-US" sz="800" dirty="0">
                <a:solidFill>
                  <a:schemeClr val="tx1"/>
                </a:solidFill>
              </a:rPr>
              <a:t>　</a:t>
            </a:r>
            <a:endParaRPr lang="en-US" altLang="ja-JP" sz="800" dirty="0" smtClean="0">
              <a:solidFill>
                <a:schemeClr val="tx1"/>
              </a:solidFill>
            </a:endParaRPr>
          </a:p>
        </p:txBody>
      </p:sp>
      <p:sp>
        <p:nvSpPr>
          <p:cNvPr id="30" name="角丸四角形 29"/>
          <p:cNvSpPr/>
          <p:nvPr/>
        </p:nvSpPr>
        <p:spPr>
          <a:xfrm>
            <a:off x="1926431" y="4356034"/>
            <a:ext cx="1298961" cy="427289"/>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rPr>
              <a:t>処方料（後発加算）</a:t>
            </a:r>
            <a:endParaRPr lang="en-US" altLang="ja-JP" sz="800" dirty="0" smtClean="0">
              <a:solidFill>
                <a:schemeClr val="tx1"/>
              </a:solidFill>
            </a:endParaRPr>
          </a:p>
          <a:p>
            <a:pPr algn="ctr"/>
            <a:r>
              <a:rPr lang="ja-JP" altLang="en-US" sz="800" dirty="0" smtClean="0">
                <a:solidFill>
                  <a:schemeClr val="tx1"/>
                </a:solidFill>
              </a:rPr>
              <a:t>基準として一般名処方</a:t>
            </a:r>
            <a:r>
              <a:rPr lang="ja-JP" altLang="en-US" sz="800" dirty="0">
                <a:solidFill>
                  <a:schemeClr val="tx1"/>
                </a:solidFill>
              </a:rPr>
              <a:t>　</a:t>
            </a:r>
            <a:endParaRPr lang="en-US" altLang="ja-JP" sz="800" dirty="0" smtClean="0">
              <a:solidFill>
                <a:schemeClr val="tx1"/>
              </a:solidFill>
            </a:endParaRPr>
          </a:p>
        </p:txBody>
      </p:sp>
      <p:sp>
        <p:nvSpPr>
          <p:cNvPr id="31" name="角丸四角形 30"/>
          <p:cNvSpPr/>
          <p:nvPr/>
        </p:nvSpPr>
        <p:spPr>
          <a:xfrm>
            <a:off x="7497392" y="5058442"/>
            <a:ext cx="1298961" cy="427289"/>
          </a:xfrm>
          <a:prstGeom prst="round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rPr>
              <a:t>薬剤　多剤投薬</a:t>
            </a:r>
            <a:endParaRPr lang="en-US" altLang="ja-JP" sz="800" dirty="0" smtClean="0">
              <a:solidFill>
                <a:schemeClr val="tx1"/>
              </a:solidFill>
            </a:endParaRPr>
          </a:p>
          <a:p>
            <a:pPr algn="ctr"/>
            <a:r>
              <a:rPr lang="ja-JP" altLang="en-US" sz="800" dirty="0" smtClean="0">
                <a:solidFill>
                  <a:schemeClr val="tx1"/>
                </a:solidFill>
              </a:rPr>
              <a:t>薬剤師の提案減薬</a:t>
            </a:r>
            <a:r>
              <a:rPr lang="ja-JP" altLang="en-US" sz="800" dirty="0">
                <a:solidFill>
                  <a:schemeClr val="tx1"/>
                </a:solidFill>
              </a:rPr>
              <a:t>　</a:t>
            </a:r>
            <a:endParaRPr lang="en-US" altLang="ja-JP" sz="800" dirty="0" smtClean="0">
              <a:solidFill>
                <a:schemeClr val="tx1"/>
              </a:solidFill>
            </a:endParaRPr>
          </a:p>
        </p:txBody>
      </p:sp>
      <p:sp>
        <p:nvSpPr>
          <p:cNvPr id="32" name="角丸四角形 31"/>
          <p:cNvSpPr/>
          <p:nvPr/>
        </p:nvSpPr>
        <p:spPr>
          <a:xfrm>
            <a:off x="401646" y="5887229"/>
            <a:ext cx="1298961" cy="427289"/>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smtClean="0">
                <a:solidFill>
                  <a:schemeClr val="tx1"/>
                </a:solidFill>
              </a:rPr>
              <a:t>手術</a:t>
            </a:r>
            <a:r>
              <a:rPr lang="en-US" altLang="ja-JP" sz="700" dirty="0" smtClean="0">
                <a:solidFill>
                  <a:schemeClr val="tx1"/>
                </a:solidFill>
              </a:rPr>
              <a:t>K</a:t>
            </a:r>
            <a:r>
              <a:rPr lang="ja-JP" altLang="en-US" sz="700" dirty="0" smtClean="0">
                <a:solidFill>
                  <a:schemeClr val="tx1"/>
                </a:solidFill>
              </a:rPr>
              <a:t>コード</a:t>
            </a:r>
            <a:endParaRPr lang="en-US" altLang="ja-JP" sz="700" dirty="0" smtClean="0">
              <a:solidFill>
                <a:schemeClr val="tx1"/>
              </a:solidFill>
            </a:endParaRPr>
          </a:p>
          <a:p>
            <a:pPr algn="ctr"/>
            <a:r>
              <a:rPr lang="ja-JP" altLang="en-US" sz="700" dirty="0">
                <a:solidFill>
                  <a:schemeClr val="tx1"/>
                </a:solidFill>
              </a:rPr>
              <a:t>データ提出</a:t>
            </a:r>
            <a:r>
              <a:rPr lang="ja-JP" altLang="en-US" sz="700" dirty="0" smtClean="0">
                <a:solidFill>
                  <a:schemeClr val="tx1"/>
                </a:solidFill>
              </a:rPr>
              <a:t>加算</a:t>
            </a:r>
            <a:endParaRPr lang="en-US" altLang="ja-JP" sz="700" dirty="0" smtClean="0">
              <a:solidFill>
                <a:schemeClr val="tx1"/>
              </a:solidFill>
            </a:endParaRPr>
          </a:p>
          <a:p>
            <a:pPr algn="ctr"/>
            <a:r>
              <a:rPr lang="ja-JP" altLang="en-US" sz="700" dirty="0" smtClean="0">
                <a:solidFill>
                  <a:schemeClr val="tx1"/>
                </a:solidFill>
              </a:rPr>
              <a:t>提出項目拡大</a:t>
            </a:r>
            <a:r>
              <a:rPr lang="ja-JP" altLang="en-US" sz="700" dirty="0">
                <a:solidFill>
                  <a:schemeClr val="tx1"/>
                </a:solidFill>
              </a:rPr>
              <a:t>　</a:t>
            </a:r>
            <a:endParaRPr lang="en-US" altLang="ja-JP" sz="700" dirty="0" smtClean="0">
              <a:solidFill>
                <a:schemeClr val="tx1"/>
              </a:solidFill>
            </a:endParaRPr>
          </a:p>
        </p:txBody>
      </p:sp>
      <p:sp>
        <p:nvSpPr>
          <p:cNvPr id="33" name="角丸四角形 32"/>
          <p:cNvSpPr/>
          <p:nvPr/>
        </p:nvSpPr>
        <p:spPr>
          <a:xfrm>
            <a:off x="7497393" y="4548052"/>
            <a:ext cx="1298961" cy="427289"/>
          </a:xfrm>
          <a:prstGeom prst="roundRect">
            <a:avLst/>
          </a:prstGeom>
          <a:solidFill>
            <a:schemeClr val="accent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rPr>
              <a:t>ロボット手術</a:t>
            </a:r>
            <a:endParaRPr lang="en-US" altLang="ja-JP" sz="800" dirty="0" smtClean="0">
              <a:solidFill>
                <a:schemeClr val="tx1"/>
              </a:solidFill>
            </a:endParaRPr>
          </a:p>
          <a:p>
            <a:pPr algn="ctr"/>
            <a:r>
              <a:rPr lang="ja-JP" altLang="en-US" sz="800" dirty="0" smtClean="0">
                <a:solidFill>
                  <a:schemeClr val="tx1"/>
                </a:solidFill>
              </a:rPr>
              <a:t>適用</a:t>
            </a:r>
            <a:r>
              <a:rPr lang="ja-JP" altLang="en-US" sz="800" dirty="0">
                <a:solidFill>
                  <a:schemeClr val="tx1"/>
                </a:solidFill>
              </a:rPr>
              <a:t>拡大　</a:t>
            </a:r>
            <a:endParaRPr lang="en-US" altLang="ja-JP" sz="800" dirty="0" smtClean="0">
              <a:solidFill>
                <a:schemeClr val="tx1"/>
              </a:solidFill>
            </a:endParaRPr>
          </a:p>
        </p:txBody>
      </p:sp>
      <p:sp>
        <p:nvSpPr>
          <p:cNvPr id="34" name="角丸四角形 33"/>
          <p:cNvSpPr/>
          <p:nvPr/>
        </p:nvSpPr>
        <p:spPr>
          <a:xfrm>
            <a:off x="401648" y="4356034"/>
            <a:ext cx="1298961" cy="427289"/>
          </a:xfrm>
          <a:prstGeom prst="roundRect">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rPr>
              <a:t>処置・検査・手術</a:t>
            </a:r>
            <a:endParaRPr lang="en-US" altLang="ja-JP" sz="800" dirty="0" smtClean="0">
              <a:solidFill>
                <a:schemeClr val="tx1"/>
              </a:solidFill>
            </a:endParaRPr>
          </a:p>
          <a:p>
            <a:pPr algn="ctr"/>
            <a:r>
              <a:rPr lang="ja-JP" altLang="en-US" sz="800" dirty="0" smtClean="0">
                <a:solidFill>
                  <a:schemeClr val="tx1"/>
                </a:solidFill>
              </a:rPr>
              <a:t>皮膚科・眼科の報酬減額</a:t>
            </a:r>
            <a:r>
              <a:rPr lang="ja-JP" altLang="en-US" sz="800" dirty="0">
                <a:solidFill>
                  <a:schemeClr val="tx1"/>
                </a:solidFill>
              </a:rPr>
              <a:t>　</a:t>
            </a:r>
            <a:endParaRPr lang="en-US" altLang="ja-JP" sz="800" dirty="0" smtClean="0">
              <a:solidFill>
                <a:schemeClr val="tx1"/>
              </a:solidFill>
            </a:endParaRPr>
          </a:p>
        </p:txBody>
      </p:sp>
      <p:sp>
        <p:nvSpPr>
          <p:cNvPr id="35" name="角丸四角形 34"/>
          <p:cNvSpPr/>
          <p:nvPr/>
        </p:nvSpPr>
        <p:spPr>
          <a:xfrm>
            <a:off x="4793640" y="5626133"/>
            <a:ext cx="1298961" cy="427289"/>
          </a:xfrm>
          <a:prstGeom prst="roundRect">
            <a:avLst/>
          </a:prstGeom>
          <a:solidFill>
            <a:srgbClr val="CC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rPr>
              <a:t>施設基準届出</a:t>
            </a:r>
            <a:endParaRPr lang="en-US" altLang="ja-JP" sz="800" dirty="0" smtClean="0">
              <a:solidFill>
                <a:schemeClr val="tx1"/>
              </a:solidFill>
            </a:endParaRPr>
          </a:p>
          <a:p>
            <a:pPr algn="ctr"/>
            <a:r>
              <a:rPr lang="ja-JP" altLang="en-US" sz="800" dirty="0" smtClean="0">
                <a:solidFill>
                  <a:schemeClr val="tx1"/>
                </a:solidFill>
              </a:rPr>
              <a:t>オンライン化の推進</a:t>
            </a:r>
            <a:r>
              <a:rPr lang="ja-JP" altLang="en-US" sz="800" dirty="0">
                <a:solidFill>
                  <a:schemeClr val="tx1"/>
                </a:solidFill>
              </a:rPr>
              <a:t>　</a:t>
            </a:r>
            <a:endParaRPr lang="en-US" altLang="ja-JP" sz="800" dirty="0" smtClean="0">
              <a:solidFill>
                <a:schemeClr val="tx1"/>
              </a:solidFill>
            </a:endParaRPr>
          </a:p>
        </p:txBody>
      </p:sp>
      <p:sp>
        <p:nvSpPr>
          <p:cNvPr id="36" name="角丸四角形 35"/>
          <p:cNvSpPr/>
          <p:nvPr/>
        </p:nvSpPr>
        <p:spPr>
          <a:xfrm>
            <a:off x="5710313" y="2576803"/>
            <a:ext cx="1298961" cy="427289"/>
          </a:xfrm>
          <a:prstGeom prst="roundRect">
            <a:avLst/>
          </a:prstGeom>
          <a:solidFill>
            <a:srgbClr val="CDACE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rPr>
              <a:t>糖尿病合併症管理料</a:t>
            </a:r>
            <a:endParaRPr lang="en-US" altLang="ja-JP" sz="800" dirty="0" smtClean="0">
              <a:solidFill>
                <a:schemeClr val="tx1"/>
              </a:solidFill>
            </a:endParaRPr>
          </a:p>
          <a:p>
            <a:pPr algn="ctr"/>
            <a:r>
              <a:rPr lang="ja-JP" altLang="en-US" sz="800" dirty="0" smtClean="0">
                <a:solidFill>
                  <a:schemeClr val="tx1"/>
                </a:solidFill>
              </a:rPr>
              <a:t>看護師の非常勤可</a:t>
            </a:r>
            <a:r>
              <a:rPr lang="ja-JP" altLang="en-US" sz="800" dirty="0">
                <a:solidFill>
                  <a:schemeClr val="tx1"/>
                </a:solidFill>
              </a:rPr>
              <a:t>　</a:t>
            </a:r>
            <a:endParaRPr lang="en-US" altLang="ja-JP" sz="800" dirty="0" smtClean="0">
              <a:solidFill>
                <a:schemeClr val="tx1"/>
              </a:solidFill>
            </a:endParaRPr>
          </a:p>
        </p:txBody>
      </p:sp>
      <p:sp>
        <p:nvSpPr>
          <p:cNvPr id="37" name="角丸四角形 36"/>
          <p:cNvSpPr/>
          <p:nvPr/>
        </p:nvSpPr>
        <p:spPr>
          <a:xfrm>
            <a:off x="5710313" y="3073777"/>
            <a:ext cx="1298961" cy="427289"/>
          </a:xfrm>
          <a:prstGeom prst="roundRect">
            <a:avLst/>
          </a:prstGeom>
          <a:solidFill>
            <a:srgbClr val="CDACE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rPr>
              <a:t>在宅褥瘡管理指導料</a:t>
            </a:r>
            <a:endParaRPr lang="en-US" altLang="ja-JP" sz="800" dirty="0" smtClean="0">
              <a:solidFill>
                <a:schemeClr val="tx1"/>
              </a:solidFill>
            </a:endParaRPr>
          </a:p>
          <a:p>
            <a:pPr algn="ctr"/>
            <a:r>
              <a:rPr lang="ja-JP" altLang="en-US" sz="800" dirty="0" smtClean="0">
                <a:solidFill>
                  <a:schemeClr val="tx1"/>
                </a:solidFill>
              </a:rPr>
              <a:t>栄養士の非常勤可</a:t>
            </a:r>
            <a:endParaRPr lang="en-US" altLang="ja-JP" sz="800" dirty="0" smtClean="0">
              <a:solidFill>
                <a:schemeClr val="tx1"/>
              </a:solidFill>
            </a:endParaRPr>
          </a:p>
        </p:txBody>
      </p:sp>
      <p:sp>
        <p:nvSpPr>
          <p:cNvPr id="38" name="角丸四角形 37"/>
          <p:cNvSpPr/>
          <p:nvPr/>
        </p:nvSpPr>
        <p:spPr>
          <a:xfrm>
            <a:off x="131815" y="794757"/>
            <a:ext cx="3325535" cy="3251448"/>
          </a:xfrm>
          <a:prstGeom prst="roundRect">
            <a:avLst>
              <a:gd name="adj" fmla="val 9833"/>
            </a:avLst>
          </a:prstGeom>
          <a:no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119977" y="4266041"/>
            <a:ext cx="3325535" cy="2077543"/>
          </a:xfrm>
          <a:prstGeom prst="roundRect">
            <a:avLst>
              <a:gd name="adj" fmla="val 9833"/>
            </a:avLst>
          </a:prstGeom>
          <a:no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角丸四角形 39"/>
          <p:cNvSpPr/>
          <p:nvPr/>
        </p:nvSpPr>
        <p:spPr>
          <a:xfrm>
            <a:off x="3571629" y="1718044"/>
            <a:ext cx="1726758" cy="2212850"/>
          </a:xfrm>
          <a:prstGeom prst="roundRect">
            <a:avLst>
              <a:gd name="adj" fmla="val 9833"/>
            </a:avLst>
          </a:prstGeom>
          <a:noFill/>
          <a:ln w="285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5447460" y="1718043"/>
            <a:ext cx="1726758" cy="2212850"/>
          </a:xfrm>
          <a:prstGeom prst="roundRect">
            <a:avLst>
              <a:gd name="adj" fmla="val 9833"/>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7271960" y="761744"/>
            <a:ext cx="1726758" cy="716200"/>
          </a:xfrm>
          <a:prstGeom prst="roundRect">
            <a:avLst>
              <a:gd name="adj" fmla="val 9833"/>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4563744" y="4147826"/>
            <a:ext cx="1726758" cy="2212850"/>
          </a:xfrm>
          <a:prstGeom prst="roundRect">
            <a:avLst>
              <a:gd name="adj" fmla="val 9833"/>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角丸四角形 43"/>
          <p:cNvSpPr/>
          <p:nvPr/>
        </p:nvSpPr>
        <p:spPr>
          <a:xfrm>
            <a:off x="7263469" y="1957491"/>
            <a:ext cx="1726758" cy="4138639"/>
          </a:xfrm>
          <a:prstGeom prst="roundRect">
            <a:avLst>
              <a:gd name="adj" fmla="val 9833"/>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p:cNvSpPr txBox="1"/>
          <p:nvPr/>
        </p:nvSpPr>
        <p:spPr>
          <a:xfrm>
            <a:off x="1185081" y="621636"/>
            <a:ext cx="1031051" cy="261610"/>
          </a:xfrm>
          <a:prstGeom prst="rect">
            <a:avLst/>
          </a:prstGeom>
          <a:solidFill>
            <a:schemeClr val="bg1">
              <a:lumMod val="95000"/>
            </a:schemeClr>
          </a:solidFill>
        </p:spPr>
        <p:txBody>
          <a:bodyPr wrap="none" rtlCol="0">
            <a:spAutoFit/>
          </a:bodyPr>
          <a:lstStyle/>
          <a:p>
            <a:pPr algn="ctr"/>
            <a:r>
              <a:rPr kumimoji="1" lang="ja-JP" altLang="en-US" sz="1100" dirty="0" smtClean="0"/>
              <a:t>要件の厳格化</a:t>
            </a:r>
            <a:endParaRPr kumimoji="1" lang="ja-JP" altLang="en-US" sz="1100" dirty="0"/>
          </a:p>
        </p:txBody>
      </p:sp>
      <p:sp>
        <p:nvSpPr>
          <p:cNvPr id="46" name="テキスト ボックス 45"/>
          <p:cNvSpPr txBox="1"/>
          <p:nvPr/>
        </p:nvSpPr>
        <p:spPr>
          <a:xfrm>
            <a:off x="1011206" y="4069481"/>
            <a:ext cx="1393330" cy="261610"/>
          </a:xfrm>
          <a:prstGeom prst="rect">
            <a:avLst/>
          </a:prstGeom>
          <a:solidFill>
            <a:schemeClr val="bg1">
              <a:lumMod val="95000"/>
            </a:schemeClr>
          </a:solidFill>
        </p:spPr>
        <p:txBody>
          <a:bodyPr wrap="none" rtlCol="0">
            <a:spAutoFit/>
          </a:bodyPr>
          <a:lstStyle/>
          <a:p>
            <a:pPr algn="ctr"/>
            <a:r>
              <a:rPr kumimoji="1" lang="ja-JP" altLang="en-US" sz="1100" dirty="0" smtClean="0"/>
              <a:t>マイナス要素の拡大</a:t>
            </a:r>
            <a:endParaRPr kumimoji="1" lang="ja-JP" altLang="en-US" sz="1100" dirty="0"/>
          </a:p>
        </p:txBody>
      </p:sp>
      <p:sp>
        <p:nvSpPr>
          <p:cNvPr id="47" name="テキスト ボックス 46"/>
          <p:cNvSpPr txBox="1"/>
          <p:nvPr/>
        </p:nvSpPr>
        <p:spPr>
          <a:xfrm>
            <a:off x="3835077" y="1552422"/>
            <a:ext cx="1242648" cy="261610"/>
          </a:xfrm>
          <a:prstGeom prst="rect">
            <a:avLst/>
          </a:prstGeom>
          <a:solidFill>
            <a:schemeClr val="bg1">
              <a:lumMod val="95000"/>
            </a:schemeClr>
          </a:solidFill>
        </p:spPr>
        <p:txBody>
          <a:bodyPr wrap="none" rtlCol="0">
            <a:spAutoFit/>
          </a:bodyPr>
          <a:lstStyle/>
          <a:p>
            <a:pPr algn="ctr"/>
            <a:r>
              <a:rPr kumimoji="1" lang="ja-JP" altLang="en-US" sz="1100" dirty="0" smtClean="0"/>
              <a:t>要件の拡大・緩和</a:t>
            </a:r>
            <a:endParaRPr kumimoji="1" lang="ja-JP" altLang="en-US" sz="1100" dirty="0"/>
          </a:p>
        </p:txBody>
      </p:sp>
      <p:sp>
        <p:nvSpPr>
          <p:cNvPr id="48" name="テキスト ボックス 47"/>
          <p:cNvSpPr txBox="1"/>
          <p:nvPr/>
        </p:nvSpPr>
        <p:spPr>
          <a:xfrm>
            <a:off x="5746146" y="1552422"/>
            <a:ext cx="1172116" cy="261610"/>
          </a:xfrm>
          <a:prstGeom prst="rect">
            <a:avLst/>
          </a:prstGeom>
          <a:solidFill>
            <a:schemeClr val="bg1">
              <a:lumMod val="95000"/>
            </a:schemeClr>
          </a:solidFill>
        </p:spPr>
        <p:txBody>
          <a:bodyPr wrap="none" rtlCol="0">
            <a:spAutoFit/>
          </a:bodyPr>
          <a:lstStyle/>
          <a:p>
            <a:pPr algn="ctr"/>
            <a:r>
              <a:rPr kumimoji="1" lang="ja-JP" altLang="en-US" sz="1100" dirty="0" smtClean="0"/>
              <a:t>人員要件の緩和</a:t>
            </a:r>
            <a:endParaRPr kumimoji="1" lang="ja-JP" altLang="en-US" sz="1100" dirty="0"/>
          </a:p>
        </p:txBody>
      </p:sp>
      <p:sp>
        <p:nvSpPr>
          <p:cNvPr id="49" name="テキスト ボックス 48"/>
          <p:cNvSpPr txBox="1"/>
          <p:nvPr/>
        </p:nvSpPr>
        <p:spPr>
          <a:xfrm>
            <a:off x="5071096" y="4042009"/>
            <a:ext cx="712053" cy="261610"/>
          </a:xfrm>
          <a:prstGeom prst="rect">
            <a:avLst/>
          </a:prstGeom>
          <a:solidFill>
            <a:schemeClr val="bg1">
              <a:lumMod val="95000"/>
            </a:schemeClr>
          </a:solidFill>
        </p:spPr>
        <p:txBody>
          <a:bodyPr wrap="none" rtlCol="0">
            <a:spAutoFit/>
          </a:bodyPr>
          <a:lstStyle/>
          <a:p>
            <a:pPr algn="ctr"/>
            <a:r>
              <a:rPr kumimoji="1" lang="en-US" altLang="ja-JP" sz="1100" dirty="0" smtClean="0"/>
              <a:t>IT</a:t>
            </a:r>
            <a:r>
              <a:rPr kumimoji="1" lang="ja-JP" altLang="en-US" sz="1100" dirty="0" smtClean="0"/>
              <a:t>の活用</a:t>
            </a:r>
            <a:endParaRPr kumimoji="1" lang="ja-JP" altLang="en-US" sz="1100" dirty="0"/>
          </a:p>
        </p:txBody>
      </p:sp>
      <p:sp>
        <p:nvSpPr>
          <p:cNvPr id="50" name="テキスト ボックス 49"/>
          <p:cNvSpPr txBox="1"/>
          <p:nvPr/>
        </p:nvSpPr>
        <p:spPr>
          <a:xfrm>
            <a:off x="7893451" y="623573"/>
            <a:ext cx="466794" cy="261610"/>
          </a:xfrm>
          <a:prstGeom prst="rect">
            <a:avLst/>
          </a:prstGeom>
          <a:solidFill>
            <a:schemeClr val="bg1">
              <a:lumMod val="95000"/>
            </a:schemeClr>
          </a:solidFill>
        </p:spPr>
        <p:txBody>
          <a:bodyPr wrap="none" rtlCol="0">
            <a:spAutoFit/>
          </a:bodyPr>
          <a:lstStyle/>
          <a:p>
            <a:pPr algn="ctr"/>
            <a:r>
              <a:rPr lang="ja-JP" altLang="en-US" sz="1100" dirty="0"/>
              <a:t>新設</a:t>
            </a:r>
            <a:endParaRPr kumimoji="1" lang="ja-JP" altLang="en-US" sz="1100" dirty="0"/>
          </a:p>
        </p:txBody>
      </p:sp>
      <p:sp>
        <p:nvSpPr>
          <p:cNvPr id="51" name="テキスト ボックス 50"/>
          <p:cNvSpPr txBox="1"/>
          <p:nvPr/>
        </p:nvSpPr>
        <p:spPr>
          <a:xfrm>
            <a:off x="7571541" y="1730940"/>
            <a:ext cx="1172116" cy="261610"/>
          </a:xfrm>
          <a:prstGeom prst="rect">
            <a:avLst/>
          </a:prstGeom>
          <a:solidFill>
            <a:schemeClr val="bg1">
              <a:lumMod val="95000"/>
            </a:schemeClr>
          </a:solidFill>
        </p:spPr>
        <p:txBody>
          <a:bodyPr wrap="none" rtlCol="0">
            <a:spAutoFit/>
          </a:bodyPr>
          <a:lstStyle/>
          <a:p>
            <a:pPr algn="ctr"/>
            <a:r>
              <a:rPr lang="ja-JP" altLang="en-US" sz="1100" dirty="0" smtClean="0"/>
              <a:t>算定要件の緩和</a:t>
            </a:r>
            <a:endParaRPr kumimoji="1" lang="ja-JP" altLang="en-US" sz="1100" dirty="0"/>
          </a:p>
        </p:txBody>
      </p:sp>
      <p:sp>
        <p:nvSpPr>
          <p:cNvPr id="52" name="右矢印 51"/>
          <p:cNvSpPr/>
          <p:nvPr/>
        </p:nvSpPr>
        <p:spPr>
          <a:xfrm>
            <a:off x="6403149" y="676535"/>
            <a:ext cx="460676" cy="507482"/>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右矢印 52"/>
          <p:cNvSpPr/>
          <p:nvPr/>
        </p:nvSpPr>
        <p:spPr>
          <a:xfrm rot="10800000">
            <a:off x="3513358" y="683008"/>
            <a:ext cx="672618" cy="507482"/>
          </a:xfrm>
          <a:prstGeom prst="right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5920543" y="714951"/>
            <a:ext cx="550151" cy="430887"/>
          </a:xfrm>
          <a:prstGeom prst="rect">
            <a:avLst/>
          </a:prstGeom>
          <a:noFill/>
        </p:spPr>
        <p:txBody>
          <a:bodyPr wrap="none" rtlCol="0">
            <a:spAutoFit/>
          </a:bodyPr>
          <a:lstStyle/>
          <a:p>
            <a:pPr algn="ctr"/>
            <a:r>
              <a:rPr kumimoji="1" lang="ja-JP" altLang="en-US" sz="1100" dirty="0" smtClean="0"/>
              <a:t>プラス</a:t>
            </a:r>
            <a:endParaRPr kumimoji="1" lang="en-US" altLang="ja-JP" sz="1100" dirty="0" smtClean="0"/>
          </a:p>
          <a:p>
            <a:pPr algn="ctr"/>
            <a:r>
              <a:rPr kumimoji="1" lang="ja-JP" altLang="en-US" sz="1100" dirty="0" smtClean="0"/>
              <a:t>要素</a:t>
            </a:r>
            <a:endParaRPr kumimoji="1" lang="ja-JP" altLang="en-US" sz="1100" dirty="0"/>
          </a:p>
        </p:txBody>
      </p:sp>
      <p:sp>
        <p:nvSpPr>
          <p:cNvPr id="55" name="テキスト ボックス 54"/>
          <p:cNvSpPr txBox="1"/>
          <p:nvPr/>
        </p:nvSpPr>
        <p:spPr>
          <a:xfrm>
            <a:off x="4089738" y="713552"/>
            <a:ext cx="705642" cy="430887"/>
          </a:xfrm>
          <a:prstGeom prst="rect">
            <a:avLst/>
          </a:prstGeom>
          <a:noFill/>
        </p:spPr>
        <p:txBody>
          <a:bodyPr wrap="none" rtlCol="0">
            <a:spAutoFit/>
          </a:bodyPr>
          <a:lstStyle/>
          <a:p>
            <a:pPr algn="ctr"/>
            <a:r>
              <a:rPr lang="ja-JP" altLang="en-US" sz="1100" dirty="0"/>
              <a:t>マイナス</a:t>
            </a:r>
            <a:endParaRPr kumimoji="1" lang="en-US" altLang="ja-JP" sz="1100" dirty="0" smtClean="0"/>
          </a:p>
          <a:p>
            <a:pPr algn="ctr"/>
            <a:r>
              <a:rPr kumimoji="1" lang="ja-JP" altLang="en-US" sz="1100" dirty="0" smtClean="0"/>
              <a:t>要素</a:t>
            </a:r>
            <a:endParaRPr kumimoji="1" lang="ja-JP" altLang="en-US" sz="1100" dirty="0"/>
          </a:p>
        </p:txBody>
      </p:sp>
      <p:sp>
        <p:nvSpPr>
          <p:cNvPr id="56" name="右矢印 55"/>
          <p:cNvSpPr/>
          <p:nvPr/>
        </p:nvSpPr>
        <p:spPr>
          <a:xfrm rot="5400000">
            <a:off x="5171466" y="1402871"/>
            <a:ext cx="377886" cy="412904"/>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p:nvSpPr>
        <p:spPr>
          <a:xfrm>
            <a:off x="5030051" y="961904"/>
            <a:ext cx="646331" cy="507831"/>
          </a:xfrm>
          <a:prstGeom prst="rect">
            <a:avLst/>
          </a:prstGeom>
          <a:noFill/>
        </p:spPr>
        <p:txBody>
          <a:bodyPr wrap="none" rtlCol="0">
            <a:spAutoFit/>
          </a:bodyPr>
          <a:lstStyle/>
          <a:p>
            <a:pPr algn="ctr"/>
            <a:r>
              <a:rPr lang="en-US" altLang="ja-JP" sz="900" dirty="0" smtClean="0"/>
              <a:t>±</a:t>
            </a:r>
            <a:r>
              <a:rPr lang="ja-JP" altLang="en-US" sz="900" dirty="0" smtClean="0"/>
              <a:t>不明確</a:t>
            </a:r>
            <a:endParaRPr lang="en-US" altLang="ja-JP" sz="900" dirty="0" smtClean="0"/>
          </a:p>
          <a:p>
            <a:pPr algn="ctr"/>
            <a:r>
              <a:rPr kumimoji="1" lang="ja-JP" altLang="en-US" sz="900" dirty="0" smtClean="0"/>
              <a:t>人員</a:t>
            </a:r>
            <a:r>
              <a:rPr kumimoji="1" lang="ja-JP" altLang="en-US" sz="900" dirty="0"/>
              <a:t>緩和</a:t>
            </a:r>
            <a:endParaRPr kumimoji="1" lang="en-US" altLang="ja-JP" sz="900" dirty="0" smtClean="0"/>
          </a:p>
          <a:p>
            <a:pPr algn="ctr"/>
            <a:r>
              <a:rPr kumimoji="1" lang="ja-JP" altLang="en-US" sz="900" dirty="0" smtClean="0"/>
              <a:t>要素</a:t>
            </a:r>
            <a:endParaRPr kumimoji="1" lang="ja-JP" altLang="en-US" sz="900" dirty="0"/>
          </a:p>
        </p:txBody>
      </p:sp>
      <p:sp>
        <p:nvSpPr>
          <p:cNvPr id="62" name="角丸四角形 61"/>
          <p:cNvSpPr/>
          <p:nvPr/>
        </p:nvSpPr>
        <p:spPr>
          <a:xfrm>
            <a:off x="1957832" y="994948"/>
            <a:ext cx="1298961" cy="427289"/>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solidFill>
                  <a:schemeClr val="tx1"/>
                </a:solidFill>
              </a:rPr>
              <a:t>7</a:t>
            </a:r>
            <a:r>
              <a:rPr kumimoji="1" lang="ja-JP" altLang="en-US" sz="800" dirty="0" smtClean="0">
                <a:solidFill>
                  <a:schemeClr val="tx1"/>
                </a:solidFill>
              </a:rPr>
              <a:t>対</a:t>
            </a:r>
            <a:r>
              <a:rPr kumimoji="1" lang="en-US" altLang="ja-JP" sz="800" dirty="0" smtClean="0">
                <a:solidFill>
                  <a:schemeClr val="tx1"/>
                </a:solidFill>
              </a:rPr>
              <a:t>1</a:t>
            </a:r>
            <a:r>
              <a:rPr kumimoji="1" lang="ja-JP" altLang="en-US" sz="800" dirty="0" smtClean="0">
                <a:solidFill>
                  <a:schemeClr val="tx1"/>
                </a:solidFill>
              </a:rPr>
              <a:t>・</a:t>
            </a:r>
            <a:r>
              <a:rPr kumimoji="1" lang="en-US" altLang="ja-JP" sz="800" dirty="0" smtClean="0">
                <a:solidFill>
                  <a:schemeClr val="tx1"/>
                </a:solidFill>
              </a:rPr>
              <a:t>10</a:t>
            </a:r>
            <a:r>
              <a:rPr kumimoji="1" lang="ja-JP" altLang="en-US" sz="800" dirty="0" smtClean="0">
                <a:solidFill>
                  <a:schemeClr val="tx1"/>
                </a:solidFill>
              </a:rPr>
              <a:t>対</a:t>
            </a:r>
            <a:r>
              <a:rPr kumimoji="1" lang="en-US" altLang="ja-JP" sz="800" dirty="0" smtClean="0">
                <a:solidFill>
                  <a:schemeClr val="tx1"/>
                </a:solidFill>
              </a:rPr>
              <a:t>1</a:t>
            </a:r>
            <a:r>
              <a:rPr kumimoji="1" lang="ja-JP" altLang="en-US" sz="800" dirty="0" smtClean="0">
                <a:solidFill>
                  <a:schemeClr val="tx1"/>
                </a:solidFill>
              </a:rPr>
              <a:t>統合再編</a:t>
            </a:r>
            <a:endParaRPr kumimoji="1" lang="ja-JP" altLang="en-US" sz="800" dirty="0">
              <a:solidFill>
                <a:schemeClr val="tx1"/>
              </a:solidFill>
            </a:endParaRPr>
          </a:p>
        </p:txBody>
      </p:sp>
      <p:sp>
        <p:nvSpPr>
          <p:cNvPr id="63" name="角丸四角形 62"/>
          <p:cNvSpPr/>
          <p:nvPr/>
        </p:nvSpPr>
        <p:spPr>
          <a:xfrm>
            <a:off x="1957832" y="1503638"/>
            <a:ext cx="1298961" cy="427289"/>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dirty="0" smtClean="0">
                <a:solidFill>
                  <a:schemeClr val="tx1"/>
                </a:solidFill>
              </a:rPr>
              <a:t>13</a:t>
            </a:r>
            <a:r>
              <a:rPr kumimoji="1" lang="ja-JP" altLang="en-US" sz="700" dirty="0" smtClean="0">
                <a:solidFill>
                  <a:schemeClr val="tx1"/>
                </a:solidFill>
              </a:rPr>
              <a:t>対</a:t>
            </a:r>
            <a:r>
              <a:rPr kumimoji="1" lang="en-US" altLang="ja-JP" sz="700" dirty="0" smtClean="0">
                <a:solidFill>
                  <a:schemeClr val="tx1"/>
                </a:solidFill>
              </a:rPr>
              <a:t>1</a:t>
            </a:r>
            <a:r>
              <a:rPr kumimoji="1" lang="ja-JP" altLang="en-US" sz="700" dirty="0" err="1" smtClean="0">
                <a:solidFill>
                  <a:schemeClr val="tx1"/>
                </a:solidFill>
              </a:rPr>
              <a:t>、</a:t>
            </a:r>
            <a:r>
              <a:rPr kumimoji="1" lang="en-US" altLang="ja-JP" sz="700" dirty="0" smtClean="0">
                <a:solidFill>
                  <a:schemeClr val="tx1"/>
                </a:solidFill>
              </a:rPr>
              <a:t>15</a:t>
            </a:r>
            <a:r>
              <a:rPr kumimoji="1" lang="ja-JP" altLang="en-US" sz="700" dirty="0" smtClean="0">
                <a:solidFill>
                  <a:schemeClr val="tx1"/>
                </a:solidFill>
              </a:rPr>
              <a:t>対</a:t>
            </a:r>
            <a:r>
              <a:rPr kumimoji="1" lang="en-US" altLang="ja-JP" sz="700" dirty="0" smtClean="0">
                <a:solidFill>
                  <a:schemeClr val="tx1"/>
                </a:solidFill>
              </a:rPr>
              <a:t>1</a:t>
            </a:r>
            <a:r>
              <a:rPr kumimoji="1" lang="ja-JP" altLang="en-US" sz="700" dirty="0" smtClean="0">
                <a:solidFill>
                  <a:schemeClr val="tx1"/>
                </a:solidFill>
              </a:rPr>
              <a:t>地域一般</a:t>
            </a:r>
            <a:endParaRPr kumimoji="1" lang="ja-JP" altLang="en-US" sz="700" dirty="0">
              <a:solidFill>
                <a:schemeClr val="tx1"/>
              </a:solidFill>
            </a:endParaRPr>
          </a:p>
        </p:txBody>
      </p:sp>
      <p:sp>
        <p:nvSpPr>
          <p:cNvPr id="64" name="角丸四角形 63"/>
          <p:cNvSpPr/>
          <p:nvPr/>
        </p:nvSpPr>
        <p:spPr>
          <a:xfrm>
            <a:off x="1957832" y="1998112"/>
            <a:ext cx="1298961" cy="427289"/>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solidFill>
                  <a:schemeClr val="tx1"/>
                </a:solidFill>
              </a:rPr>
              <a:t>地域包括ケア病棟</a:t>
            </a:r>
            <a:endParaRPr lang="en-US" altLang="ja-JP" sz="800" dirty="0" smtClean="0">
              <a:solidFill>
                <a:schemeClr val="tx1"/>
              </a:solidFill>
            </a:endParaRPr>
          </a:p>
          <a:p>
            <a:pPr algn="ctr"/>
            <a:r>
              <a:rPr lang="ja-JP" altLang="en-US" sz="800" dirty="0" smtClean="0">
                <a:solidFill>
                  <a:schemeClr val="tx1"/>
                </a:solidFill>
              </a:rPr>
              <a:t>自宅等からの入院実績</a:t>
            </a:r>
            <a:r>
              <a:rPr lang="ja-JP" altLang="en-US" sz="800" dirty="0">
                <a:solidFill>
                  <a:schemeClr val="tx1"/>
                </a:solidFill>
              </a:rPr>
              <a:t>　</a:t>
            </a:r>
            <a:endParaRPr lang="en-US" altLang="ja-JP" sz="800" dirty="0" smtClean="0">
              <a:solidFill>
                <a:schemeClr val="tx1"/>
              </a:solidFill>
            </a:endParaRPr>
          </a:p>
        </p:txBody>
      </p:sp>
    </p:spTree>
    <p:extLst>
      <p:ext uri="{BB962C8B-B14F-4D97-AF65-F5344CB8AC3E}">
        <p14:creationId xmlns:p14="http://schemas.microsoft.com/office/powerpoint/2010/main" val="39984963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normAutofit/>
          </a:bodyPr>
          <a:lstStyle/>
          <a:p>
            <a:r>
              <a:rPr lang="ja-JP" altLang="en-US" sz="4000" dirty="0"/>
              <a:t>４</a:t>
            </a:r>
            <a:r>
              <a:rPr lang="ja-JP" altLang="en-US" sz="4000" dirty="0" smtClean="0"/>
              <a:t>．</a:t>
            </a:r>
            <a:r>
              <a:rPr lang="ja-JP" altLang="en-US" sz="4000" dirty="0"/>
              <a:t>診療報酬改定の内容（詳細</a:t>
            </a:r>
            <a:r>
              <a:rPr lang="ja-JP" altLang="en-US" sz="4000" dirty="0" smtClean="0"/>
              <a:t>）</a:t>
            </a:r>
            <a:endParaRPr kumimoji="1" lang="ja-JP" altLang="en-US" sz="4000" dirty="0"/>
          </a:p>
        </p:txBody>
      </p:sp>
      <p:sp>
        <p:nvSpPr>
          <p:cNvPr id="4" name="サブタイトル 3"/>
          <p:cNvSpPr>
            <a:spLocks noGrp="1"/>
          </p:cNvSpPr>
          <p:nvPr>
            <p:ph type="subTitle" idx="1"/>
          </p:nvPr>
        </p:nvSpPr>
        <p:spPr/>
        <p:txBody>
          <a:bodyPr>
            <a:normAutofit/>
          </a:bodyPr>
          <a:lstStyle/>
          <a:p>
            <a:endParaRPr kumimoji="1" lang="ja-JP" altLang="en-US" sz="2000" dirty="0"/>
          </a:p>
        </p:txBody>
      </p:sp>
    </p:spTree>
    <p:extLst>
      <p:ext uri="{BB962C8B-B14F-4D97-AF65-F5344CB8AC3E}">
        <p14:creationId xmlns:p14="http://schemas.microsoft.com/office/powerpoint/2010/main" val="6762999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dirty="0"/>
              <a:t>３．診療報酬改定の内容</a:t>
            </a:r>
            <a:r>
              <a:rPr lang="ja-JP" altLang="en-US" dirty="0" smtClean="0"/>
              <a:t>（抜粋）</a:t>
            </a:r>
            <a:endParaRPr kumimoji="1" lang="ja-JP" altLang="en-US" dirty="0"/>
          </a:p>
        </p:txBody>
      </p:sp>
      <p:sp>
        <p:nvSpPr>
          <p:cNvPr id="6" name="スライド番号プレースホルダー 5"/>
          <p:cNvSpPr>
            <a:spLocks noGrp="1"/>
          </p:cNvSpPr>
          <p:nvPr>
            <p:ph type="sldNum" sz="quarter" idx="12"/>
          </p:nvPr>
        </p:nvSpPr>
        <p:spPr/>
        <p:txBody>
          <a:bodyPr/>
          <a:lstStyle/>
          <a:p>
            <a:fld id="{6B36F8E1-7DB6-406F-BD5C-6442B8C3131F}" type="slidenum">
              <a:rPr lang="ja-JP" altLang="en-US" smtClean="0">
                <a:solidFill>
                  <a:schemeClr val="tx1"/>
                </a:solidFill>
              </a:rPr>
              <a:pPr/>
              <a:t>44</a:t>
            </a:fld>
            <a:endParaRPr lang="ja-JP" altLang="en-US" dirty="0">
              <a:solidFill>
                <a:schemeClr val="tx1"/>
              </a:solidFill>
            </a:endParaRPr>
          </a:p>
        </p:txBody>
      </p:sp>
      <p:graphicFrame>
        <p:nvGraphicFramePr>
          <p:cNvPr id="7" name="表 6"/>
          <p:cNvGraphicFramePr>
            <a:graphicFrameLocks noGrp="1"/>
          </p:cNvGraphicFramePr>
          <p:nvPr>
            <p:extLst>
              <p:ext uri="{D42A27DB-BD31-4B8C-83A1-F6EECF244321}">
                <p14:modId xmlns:p14="http://schemas.microsoft.com/office/powerpoint/2010/main" val="2218435103"/>
              </p:ext>
            </p:extLst>
          </p:nvPr>
        </p:nvGraphicFramePr>
        <p:xfrm>
          <a:off x="251459" y="942806"/>
          <a:ext cx="8647611" cy="4356780"/>
        </p:xfrm>
        <a:graphic>
          <a:graphicData uri="http://schemas.openxmlformats.org/drawingml/2006/table">
            <a:tbl>
              <a:tblPr firstRow="1" bandRow="1">
                <a:tableStyleId>{5C22544A-7EE6-4342-B048-85BDC9FD1C3A}</a:tableStyleId>
              </a:tblPr>
              <a:tblGrid>
                <a:gridCol w="1108804"/>
                <a:gridCol w="7538807"/>
              </a:tblGrid>
              <a:tr h="502377">
                <a:tc>
                  <a:txBody>
                    <a:bodyPr/>
                    <a:lstStyle/>
                    <a:p>
                      <a:pPr algn="ctr"/>
                      <a:r>
                        <a:rPr kumimoji="1" lang="ja-JP" altLang="en-US" sz="1400" dirty="0" smtClean="0"/>
                        <a:t>＃</a:t>
                      </a:r>
                      <a:endParaRPr kumimoji="1" lang="ja-JP" altLang="en-US" sz="1400" dirty="0"/>
                    </a:p>
                  </a:txBody>
                  <a:tcPr/>
                </a:tc>
                <a:tc>
                  <a:txBody>
                    <a:bodyPr/>
                    <a:lstStyle/>
                    <a:p>
                      <a:pPr algn="ctr"/>
                      <a:r>
                        <a:rPr kumimoji="1" lang="ja-JP" altLang="en-US" sz="1400" dirty="0" smtClean="0"/>
                        <a:t>抜粋項目</a:t>
                      </a:r>
                      <a:endParaRPr kumimoji="1" lang="ja-JP" altLang="en-US" sz="1400" dirty="0"/>
                    </a:p>
                  </a:txBody>
                  <a:tcPr/>
                </a:tc>
              </a:tr>
              <a:tr h="388321">
                <a:tc>
                  <a:txBody>
                    <a:bodyPr/>
                    <a:lstStyle/>
                    <a:p>
                      <a:pPr algn="ctr"/>
                      <a:r>
                        <a:rPr kumimoji="1" lang="ja-JP" altLang="en-US" sz="1200" dirty="0" smtClean="0"/>
                        <a:t>①</a:t>
                      </a:r>
                      <a:endParaRPr kumimoji="1" lang="ja-JP" altLang="en-US" sz="1200" dirty="0"/>
                    </a:p>
                  </a:txBody>
                  <a:tcPr/>
                </a:tc>
                <a:tc>
                  <a:txBody>
                    <a:bodyPr/>
                    <a:lstStyle/>
                    <a:p>
                      <a:r>
                        <a:rPr kumimoji="1" lang="en-US" altLang="ja-JP" sz="1200" dirty="0" smtClean="0"/>
                        <a:t>A100</a:t>
                      </a:r>
                      <a:r>
                        <a:rPr kumimoji="1" lang="ja-JP" altLang="en-US" sz="1200" dirty="0" smtClean="0"/>
                        <a:t>　在宅復帰率</a:t>
                      </a:r>
                      <a:endParaRPr kumimoji="1" lang="ja-JP" altLang="en-US" sz="1200" dirty="0"/>
                    </a:p>
                  </a:txBody>
                  <a:tcPr/>
                </a:tc>
              </a:tr>
              <a:tr h="371621">
                <a:tc>
                  <a:txBody>
                    <a:bodyPr/>
                    <a:lstStyle/>
                    <a:p>
                      <a:pPr algn="ctr"/>
                      <a:r>
                        <a:rPr kumimoji="1" lang="ja-JP" altLang="en-US" sz="1200" dirty="0" smtClean="0"/>
                        <a:t>②</a:t>
                      </a:r>
                      <a:endParaRPr kumimoji="1" lang="ja-JP" altLang="en-US" sz="1200" dirty="0"/>
                    </a:p>
                  </a:txBody>
                  <a:tcPr/>
                </a:tc>
                <a:tc>
                  <a:txBody>
                    <a:bodyPr/>
                    <a:lstStyle/>
                    <a:p>
                      <a:r>
                        <a:rPr kumimoji="1" lang="en-US" altLang="ja-JP" sz="1200" dirty="0" smtClean="0"/>
                        <a:t>A101</a:t>
                      </a:r>
                      <a:r>
                        <a:rPr kumimoji="1" lang="ja-JP" altLang="en-US" sz="1200" dirty="0" smtClean="0"/>
                        <a:t>　療養病棟におけるデータ提出加算の内容の見直し</a:t>
                      </a:r>
                      <a:endParaRPr kumimoji="1" lang="en-US" altLang="ja-JP" sz="1200" dirty="0" smtClean="0"/>
                    </a:p>
                  </a:txBody>
                  <a:tcPr/>
                </a:tc>
              </a:tr>
              <a:tr h="371621">
                <a:tc>
                  <a:txBody>
                    <a:bodyPr/>
                    <a:lstStyle/>
                    <a:p>
                      <a:pPr algn="ctr"/>
                      <a:r>
                        <a:rPr kumimoji="1" lang="ja-JP" altLang="en-US" sz="1200" dirty="0" smtClean="0"/>
                        <a:t>③</a:t>
                      </a:r>
                      <a:endParaRPr kumimoji="1" lang="ja-JP" altLang="en-US" sz="1200" dirty="0"/>
                    </a:p>
                  </a:txBody>
                  <a:tcPr/>
                </a:tc>
                <a:tc>
                  <a:txBody>
                    <a:bodyPr/>
                    <a:lstStyle/>
                    <a:p>
                      <a:r>
                        <a:rPr kumimoji="1" lang="en-US" altLang="ja-JP" sz="1200" dirty="0" smtClean="0"/>
                        <a:t>A400</a:t>
                      </a:r>
                      <a:r>
                        <a:rPr kumimoji="1" lang="ja-JP" altLang="en-US" sz="1200" dirty="0" smtClean="0"/>
                        <a:t>　短期滞在手術等基本料の拡大</a:t>
                      </a:r>
                      <a:endParaRPr kumimoji="1" lang="ja-JP" altLang="en-US" sz="1200" dirty="0"/>
                    </a:p>
                  </a:txBody>
                  <a:tcPr/>
                </a:tc>
              </a:tr>
              <a:tr h="402590">
                <a:tc>
                  <a:txBody>
                    <a:bodyPr/>
                    <a:lstStyle/>
                    <a:p>
                      <a:pPr algn="ctr"/>
                      <a:r>
                        <a:rPr kumimoji="1" lang="ja-JP" altLang="en-US" sz="1200" dirty="0" smtClean="0"/>
                        <a:t>④</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A205</a:t>
                      </a:r>
                      <a:r>
                        <a:rPr kumimoji="1" lang="ja-JP" altLang="en-US" sz="1200" dirty="0" smtClean="0"/>
                        <a:t>　救急医療管理加算</a:t>
                      </a:r>
                    </a:p>
                  </a:txBody>
                  <a:tcPr/>
                </a:tc>
              </a:tr>
              <a:tr h="393061">
                <a:tc>
                  <a:txBody>
                    <a:bodyPr/>
                    <a:lstStyle/>
                    <a:p>
                      <a:pPr algn="ctr"/>
                      <a:r>
                        <a:rPr kumimoji="1" lang="ja-JP" altLang="en-US" sz="1200" dirty="0" smtClean="0"/>
                        <a:t>⑤</a:t>
                      </a:r>
                      <a:endParaRPr kumimoji="1" lang="ja-JP" alt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t>A226</a:t>
                      </a:r>
                      <a:r>
                        <a:rPr kumimoji="1" lang="ja-JP" altLang="en-US" sz="1200" dirty="0" smtClean="0"/>
                        <a:t>－</a:t>
                      </a:r>
                      <a:r>
                        <a:rPr kumimoji="1" lang="en-US" altLang="ja-JP" sz="1200" dirty="0" smtClean="0"/>
                        <a:t>2</a:t>
                      </a:r>
                      <a:r>
                        <a:rPr kumimoji="1" lang="ja-JP" altLang="en-US" sz="1200" dirty="0" smtClean="0"/>
                        <a:t>　緩和ケア診療加算</a:t>
                      </a:r>
                    </a:p>
                  </a:txBody>
                  <a:tcPr/>
                </a:tc>
              </a:tr>
              <a:tr h="40497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⑥</a:t>
                      </a:r>
                    </a:p>
                  </a:txBody>
                  <a:tcPr/>
                </a:tc>
                <a:tc>
                  <a:txBody>
                    <a:bodyPr/>
                    <a:lstStyle/>
                    <a:p>
                      <a:r>
                        <a:rPr kumimoji="1" lang="en-US" altLang="ja-JP" sz="1200" dirty="0" smtClean="0"/>
                        <a:t>A234</a:t>
                      </a:r>
                      <a:r>
                        <a:rPr kumimoji="1" lang="ja-JP" altLang="en-US" sz="1200" dirty="0" smtClean="0"/>
                        <a:t>　医療安全対策加算</a:t>
                      </a:r>
                      <a:endParaRPr kumimoji="1" lang="ja-JP" altLang="en-US" sz="1200" dirty="0"/>
                    </a:p>
                  </a:txBody>
                  <a:tcPr/>
                </a:tc>
              </a:tr>
              <a:tr h="381149">
                <a:tc>
                  <a:txBody>
                    <a:bodyPr/>
                    <a:lstStyle/>
                    <a:p>
                      <a:pPr algn="ctr"/>
                      <a:r>
                        <a:rPr kumimoji="1" lang="ja-JP" altLang="en-US" sz="1200" dirty="0" smtClean="0"/>
                        <a:t>⑦</a:t>
                      </a:r>
                      <a:endParaRPr kumimoji="1" lang="en-US" altLang="ja-JP" sz="1200" dirty="0" smtClean="0"/>
                    </a:p>
                  </a:txBody>
                  <a:tcPr/>
                </a:tc>
                <a:tc>
                  <a:txBody>
                    <a:bodyPr/>
                    <a:lstStyle/>
                    <a:p>
                      <a:r>
                        <a:rPr kumimoji="1" lang="en-US" altLang="ja-JP" sz="1200" dirty="0" smtClean="0"/>
                        <a:t>A234</a:t>
                      </a:r>
                      <a:r>
                        <a:rPr kumimoji="1" lang="ja-JP" altLang="en-US" sz="1200" dirty="0" smtClean="0"/>
                        <a:t>－</a:t>
                      </a:r>
                      <a:r>
                        <a:rPr kumimoji="1" lang="en-US" altLang="ja-JP" sz="1200" dirty="0" smtClean="0"/>
                        <a:t>2</a:t>
                      </a:r>
                      <a:r>
                        <a:rPr kumimoji="1" lang="ja-JP" altLang="en-US" sz="1200" dirty="0" smtClean="0"/>
                        <a:t>　感染病棟対策加算</a:t>
                      </a:r>
                      <a:endParaRPr kumimoji="1" lang="ja-JP" altLang="en-US" sz="1200" dirty="0"/>
                    </a:p>
                  </a:txBody>
                  <a:tcPr/>
                </a:tc>
              </a:tr>
              <a:tr h="371621">
                <a:tc>
                  <a:txBody>
                    <a:bodyPr/>
                    <a:lstStyle/>
                    <a:p>
                      <a:pPr algn="ctr"/>
                      <a:r>
                        <a:rPr kumimoji="1" lang="ja-JP" altLang="en-US" sz="1200" dirty="0" smtClean="0"/>
                        <a:t>⑧</a:t>
                      </a:r>
                      <a:endParaRPr kumimoji="1" lang="en-US" altLang="ja-JP" sz="1200" dirty="0" smtClean="0"/>
                    </a:p>
                  </a:txBody>
                  <a:tcPr/>
                </a:tc>
                <a:tc>
                  <a:txBody>
                    <a:bodyPr/>
                    <a:lstStyle/>
                    <a:p>
                      <a:r>
                        <a:rPr kumimoji="1" lang="en-US" altLang="ja-JP" sz="1200" dirty="0" smtClean="0"/>
                        <a:t>F100</a:t>
                      </a:r>
                      <a:r>
                        <a:rPr kumimoji="1" lang="ja-JP" altLang="en-US" sz="1200" dirty="0" smtClean="0"/>
                        <a:t>　処方料（医療用保湿剤の処方量）</a:t>
                      </a:r>
                      <a:endParaRPr kumimoji="1" lang="ja-JP" altLang="en-US" sz="1200" dirty="0"/>
                    </a:p>
                  </a:txBody>
                  <a:tcPr/>
                </a:tc>
              </a:tr>
              <a:tr h="388296">
                <a:tc>
                  <a:txBody>
                    <a:bodyPr/>
                    <a:lstStyle/>
                    <a:p>
                      <a:pPr algn="ctr"/>
                      <a:r>
                        <a:rPr kumimoji="1" lang="ja-JP" altLang="en-US" sz="1200" dirty="0" smtClean="0"/>
                        <a:t>⑨</a:t>
                      </a:r>
                      <a:endParaRPr kumimoji="1" lang="ja-JP" altLang="en-US" sz="1200" dirty="0"/>
                    </a:p>
                  </a:txBody>
                  <a:tcPr/>
                </a:tc>
                <a:tc>
                  <a:txBody>
                    <a:bodyPr/>
                    <a:lstStyle/>
                    <a:p>
                      <a:r>
                        <a:rPr kumimoji="1" lang="ja-JP" altLang="en-US" sz="1200" dirty="0" smtClean="0"/>
                        <a:t>処置・検査・手術　皮膚科、眼科の診療点数の調整</a:t>
                      </a:r>
                      <a:endParaRPr kumimoji="1" lang="en-US" altLang="ja-JP" sz="1200" dirty="0" smtClean="0"/>
                    </a:p>
                  </a:txBody>
                  <a:tcPr/>
                </a:tc>
              </a:tr>
              <a:tr h="381150">
                <a:tc>
                  <a:txBody>
                    <a:bodyPr/>
                    <a:lstStyle/>
                    <a:p>
                      <a:pPr algn="ctr"/>
                      <a:r>
                        <a:rPr kumimoji="1" lang="ja-JP" altLang="en-US" sz="1200" dirty="0" smtClean="0"/>
                        <a:t>⑩</a:t>
                      </a:r>
                      <a:endParaRPr kumimoji="1" lang="ja-JP" altLang="en-US" sz="1200" dirty="0"/>
                    </a:p>
                  </a:txBody>
                  <a:tcPr/>
                </a:tc>
                <a:tc>
                  <a:txBody>
                    <a:bodyPr/>
                    <a:lstStyle/>
                    <a:p>
                      <a:r>
                        <a:rPr kumimoji="1" lang="ja-JP" altLang="en-US" sz="1200" dirty="0" smtClean="0"/>
                        <a:t>施設基準の届出（オンライン化）</a:t>
                      </a:r>
                      <a:endParaRPr kumimoji="1" lang="ja-JP" altLang="en-US" sz="1200" dirty="0"/>
                    </a:p>
                  </a:txBody>
                  <a:tcPr/>
                </a:tc>
              </a:tr>
            </a:tbl>
          </a:graphicData>
        </a:graphic>
      </p:graphicFrame>
    </p:spTree>
    <p:extLst>
      <p:ext uri="{BB962C8B-B14F-4D97-AF65-F5344CB8AC3E}">
        <p14:creationId xmlns:p14="http://schemas.microsoft.com/office/powerpoint/2010/main" val="39066793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45</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7" name="テキスト ボックス 6"/>
          <p:cNvSpPr txBox="1"/>
          <p:nvPr/>
        </p:nvSpPr>
        <p:spPr>
          <a:xfrm>
            <a:off x="5003800" y="6147788"/>
            <a:ext cx="4140200"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smtClean="0"/>
              <a:t>年</a:t>
            </a:r>
            <a:r>
              <a:rPr lang="en-US" altLang="ja-JP" sz="1000" dirty="0" smtClean="0"/>
              <a:t>6</a:t>
            </a:r>
            <a:r>
              <a:rPr lang="ja-JP" altLang="en-US" sz="1000" dirty="0" smtClean="0"/>
              <a:t>月</a:t>
            </a:r>
            <a:r>
              <a:rPr lang="en-US" altLang="ja-JP" sz="1000" dirty="0" smtClean="0"/>
              <a:t>21</a:t>
            </a:r>
            <a:r>
              <a:rPr lang="ja-JP" altLang="en-US" sz="1000" dirty="0" smtClean="0"/>
              <a:t>日　</a:t>
            </a:r>
            <a:r>
              <a:rPr lang="zh-TW" altLang="en-US" sz="1000" dirty="0" smtClean="0"/>
              <a:t>第</a:t>
            </a:r>
            <a:r>
              <a:rPr lang="en-US" altLang="ja-JP" sz="1000" dirty="0" smtClean="0"/>
              <a:t>3</a:t>
            </a:r>
            <a:r>
              <a:rPr lang="zh-TW" altLang="en-US" sz="1000" dirty="0" smtClean="0"/>
              <a:t>回</a:t>
            </a:r>
            <a:r>
              <a:rPr lang="ja-JP" altLang="en-US" sz="1000" dirty="0"/>
              <a:t>入院医療等の調査・評価分科会資料</a:t>
            </a:r>
            <a:r>
              <a:rPr lang="ja-JP" altLang="en-US" sz="1000" dirty="0" smtClean="0"/>
              <a:t>を編集</a:t>
            </a:r>
            <a:endParaRPr lang="ja-JP" altLang="en-US" sz="1000" dirty="0">
              <a:latin typeface="+mn-ea"/>
            </a:endParaRPr>
          </a:p>
        </p:txBody>
      </p:sp>
      <p:grpSp>
        <p:nvGrpSpPr>
          <p:cNvPr id="6" name="グループ化 5"/>
          <p:cNvGrpSpPr/>
          <p:nvPr/>
        </p:nvGrpSpPr>
        <p:grpSpPr>
          <a:xfrm>
            <a:off x="784252" y="704938"/>
            <a:ext cx="7582023" cy="5276509"/>
            <a:chOff x="784252" y="704938"/>
            <a:chExt cx="7582023" cy="5276509"/>
          </a:xfrm>
        </p:grpSpPr>
        <p:pic>
          <p:nvPicPr>
            <p:cNvPr id="2" name="図 1"/>
            <p:cNvPicPr>
              <a:picLocks noChangeAspect="1"/>
            </p:cNvPicPr>
            <p:nvPr/>
          </p:nvPicPr>
          <p:blipFill>
            <a:blip r:embed="rId2"/>
            <a:stretch>
              <a:fillRect/>
            </a:stretch>
          </p:blipFill>
          <p:spPr>
            <a:xfrm>
              <a:off x="784252" y="704938"/>
              <a:ext cx="7582023" cy="5276509"/>
            </a:xfrm>
            <a:prstGeom prst="rect">
              <a:avLst/>
            </a:prstGeom>
          </p:spPr>
        </p:pic>
        <p:sp>
          <p:nvSpPr>
            <p:cNvPr id="4" name="正方形/長方形 3"/>
            <p:cNvSpPr/>
            <p:nvPr/>
          </p:nvSpPr>
          <p:spPr>
            <a:xfrm>
              <a:off x="4419600" y="5808133"/>
              <a:ext cx="330200" cy="1693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5266265" y="2844799"/>
              <a:ext cx="2362201" cy="273928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6042114" y="2558334"/>
              <a:ext cx="1023319" cy="307777"/>
            </a:xfrm>
            <a:prstGeom prst="rect">
              <a:avLst/>
            </a:prstGeom>
            <a:noFill/>
          </p:spPr>
          <p:txBody>
            <a:bodyPr wrap="square" rtlCol="0">
              <a:spAutoFit/>
            </a:bodyPr>
            <a:lstStyle/>
            <a:p>
              <a:r>
                <a:rPr lang="ja-JP" altLang="en-US" sz="1400" dirty="0">
                  <a:solidFill>
                    <a:srgbClr val="FF0000"/>
                  </a:solidFill>
                </a:rPr>
                <a:t>約</a:t>
              </a:r>
              <a:r>
                <a:rPr kumimoji="1" lang="en-US" altLang="ja-JP" sz="1400" dirty="0" smtClean="0">
                  <a:solidFill>
                    <a:srgbClr val="FF0000"/>
                  </a:solidFill>
                </a:rPr>
                <a:t>75</a:t>
              </a:r>
              <a:r>
                <a:rPr kumimoji="1" lang="ja-JP" altLang="en-US" sz="1400" dirty="0" smtClean="0">
                  <a:solidFill>
                    <a:srgbClr val="FF0000"/>
                  </a:solidFill>
                </a:rPr>
                <a:t>％</a:t>
              </a:r>
              <a:endParaRPr kumimoji="1" lang="ja-JP" altLang="en-US" sz="1400" dirty="0">
                <a:solidFill>
                  <a:srgbClr val="FF0000"/>
                </a:solidFill>
              </a:endParaRPr>
            </a:p>
          </p:txBody>
        </p:sp>
      </p:grpSp>
      <p:sp>
        <p:nvSpPr>
          <p:cNvPr id="11" name="タイトル 4"/>
          <p:cNvSpPr>
            <a:spLocks noGrp="1"/>
          </p:cNvSpPr>
          <p:nvPr>
            <p:ph type="title"/>
          </p:nvPr>
        </p:nvSpPr>
        <p:spPr/>
        <p:txBody>
          <a:bodyPr/>
          <a:lstStyle/>
          <a:p>
            <a:r>
              <a:rPr lang="ja-JP" altLang="en-US" sz="2000" dirty="0" smtClean="0"/>
              <a:t>①</a:t>
            </a:r>
            <a:r>
              <a:rPr lang="en-US" altLang="ja-JP" sz="2000" dirty="0"/>
              <a:t> </a:t>
            </a:r>
            <a:r>
              <a:rPr lang="en-US" altLang="ja-JP" sz="2000" dirty="0" smtClean="0"/>
              <a:t>A100</a:t>
            </a:r>
            <a:r>
              <a:rPr lang="ja-JP" altLang="en-US" sz="2000" dirty="0" smtClean="0"/>
              <a:t>　</a:t>
            </a:r>
            <a:r>
              <a:rPr kumimoji="1" lang="ja-JP" altLang="en-US" sz="2000" dirty="0" smtClean="0"/>
              <a:t>在宅復帰率 </a:t>
            </a:r>
            <a:endParaRPr kumimoji="1" lang="ja-JP" altLang="en-US" sz="2000" dirty="0"/>
          </a:p>
        </p:txBody>
      </p:sp>
    </p:spTree>
    <p:extLst>
      <p:ext uri="{BB962C8B-B14F-4D97-AF65-F5344CB8AC3E}">
        <p14:creationId xmlns:p14="http://schemas.microsoft.com/office/powerpoint/2010/main" val="27152305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46</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6" name="テキスト ボックス 5"/>
          <p:cNvSpPr txBox="1"/>
          <p:nvPr/>
        </p:nvSpPr>
        <p:spPr>
          <a:xfrm>
            <a:off x="5003800" y="6147788"/>
            <a:ext cx="3969719"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a:t>年</a:t>
            </a:r>
            <a:r>
              <a:rPr lang="en-US" altLang="ja-JP" sz="1000" dirty="0" smtClean="0"/>
              <a:t>11</a:t>
            </a:r>
            <a:r>
              <a:rPr lang="ja-JP" altLang="en-US" sz="1000" dirty="0" smtClean="0"/>
              <a:t>月</a:t>
            </a:r>
            <a:r>
              <a:rPr lang="en-US" altLang="ja-JP" sz="1000" dirty="0" smtClean="0"/>
              <a:t>9</a:t>
            </a:r>
            <a:r>
              <a:rPr lang="ja-JP" altLang="en-US" sz="1000" dirty="0" smtClean="0"/>
              <a:t>日　第</a:t>
            </a:r>
            <a:r>
              <a:rPr lang="en-US" altLang="ja-JP" sz="1000" dirty="0" smtClean="0"/>
              <a:t>12</a:t>
            </a:r>
            <a:r>
              <a:rPr lang="ja-JP" altLang="en-US" sz="1000" dirty="0" smtClean="0"/>
              <a:t>回</a:t>
            </a:r>
            <a:r>
              <a:rPr lang="ja-JP" altLang="en-US" sz="1000" dirty="0"/>
              <a:t>入院医療等の調査・評価分科会資料</a:t>
            </a:r>
            <a:r>
              <a:rPr lang="ja-JP" altLang="en-US" sz="1000" dirty="0" smtClean="0"/>
              <a:t>より</a:t>
            </a:r>
            <a:endParaRPr lang="ja-JP" altLang="en-US" sz="1000" dirty="0">
              <a:latin typeface="+mn-ea"/>
            </a:endParaRPr>
          </a:p>
        </p:txBody>
      </p:sp>
      <p:pic>
        <p:nvPicPr>
          <p:cNvPr id="4" name="図 3"/>
          <p:cNvPicPr>
            <a:picLocks noChangeAspect="1"/>
          </p:cNvPicPr>
          <p:nvPr/>
        </p:nvPicPr>
        <p:blipFill>
          <a:blip r:embed="rId2"/>
          <a:stretch>
            <a:fillRect/>
          </a:stretch>
        </p:blipFill>
        <p:spPr>
          <a:xfrm>
            <a:off x="648786" y="711270"/>
            <a:ext cx="7852956" cy="5085925"/>
          </a:xfrm>
          <a:prstGeom prst="rect">
            <a:avLst/>
          </a:prstGeom>
        </p:spPr>
      </p:pic>
      <p:sp>
        <p:nvSpPr>
          <p:cNvPr id="7" name="タイトル 4"/>
          <p:cNvSpPr>
            <a:spLocks noGrp="1"/>
          </p:cNvSpPr>
          <p:nvPr>
            <p:ph type="title"/>
          </p:nvPr>
        </p:nvSpPr>
        <p:spPr/>
        <p:txBody>
          <a:bodyPr/>
          <a:lstStyle/>
          <a:p>
            <a:r>
              <a:rPr lang="ja-JP" altLang="en-US" sz="2000" dirty="0" smtClean="0"/>
              <a:t>①</a:t>
            </a:r>
            <a:r>
              <a:rPr lang="en-US" altLang="ja-JP" sz="2000" dirty="0"/>
              <a:t> </a:t>
            </a:r>
            <a:r>
              <a:rPr lang="en-US" altLang="ja-JP" sz="2000" dirty="0" smtClean="0"/>
              <a:t>A100</a:t>
            </a:r>
            <a:r>
              <a:rPr lang="ja-JP" altLang="en-US" sz="2000" dirty="0" smtClean="0"/>
              <a:t>　</a:t>
            </a:r>
            <a:r>
              <a:rPr kumimoji="1" lang="ja-JP" altLang="en-US" sz="2000" dirty="0" smtClean="0"/>
              <a:t>在宅復帰率 </a:t>
            </a:r>
            <a:endParaRPr kumimoji="1" lang="ja-JP" altLang="en-US" sz="2000" dirty="0"/>
          </a:p>
        </p:txBody>
      </p:sp>
    </p:spTree>
    <p:extLst>
      <p:ext uri="{BB962C8B-B14F-4D97-AF65-F5344CB8AC3E}">
        <p14:creationId xmlns:p14="http://schemas.microsoft.com/office/powerpoint/2010/main" val="2403768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47</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5" name="タイトル 4"/>
          <p:cNvSpPr>
            <a:spLocks noGrp="1"/>
          </p:cNvSpPr>
          <p:nvPr>
            <p:ph type="title"/>
          </p:nvPr>
        </p:nvSpPr>
        <p:spPr/>
        <p:txBody>
          <a:bodyPr/>
          <a:lstStyle/>
          <a:p>
            <a:r>
              <a:rPr lang="ja-JP" altLang="en-US" sz="2000" dirty="0" smtClean="0"/>
              <a:t>①</a:t>
            </a:r>
            <a:r>
              <a:rPr lang="en-US" altLang="ja-JP" sz="2000" dirty="0"/>
              <a:t> </a:t>
            </a:r>
            <a:r>
              <a:rPr lang="en-US" altLang="ja-JP" sz="2000" dirty="0" smtClean="0"/>
              <a:t>A100</a:t>
            </a:r>
            <a:r>
              <a:rPr lang="ja-JP" altLang="en-US" sz="2000" dirty="0" smtClean="0"/>
              <a:t>　</a:t>
            </a:r>
            <a:r>
              <a:rPr kumimoji="1" lang="ja-JP" altLang="en-US" sz="2000" dirty="0" smtClean="0"/>
              <a:t>在宅復帰率 </a:t>
            </a:r>
            <a:endParaRPr kumimoji="1" lang="ja-JP" altLang="en-US" sz="2000" dirty="0"/>
          </a:p>
        </p:txBody>
      </p:sp>
      <p:sp>
        <p:nvSpPr>
          <p:cNvPr id="2" name="テキスト ボックス 1"/>
          <p:cNvSpPr txBox="1"/>
          <p:nvPr/>
        </p:nvSpPr>
        <p:spPr>
          <a:xfrm>
            <a:off x="151764" y="665537"/>
            <a:ext cx="8840471" cy="2246769"/>
          </a:xfrm>
          <a:prstGeom prst="rect">
            <a:avLst/>
          </a:prstGeom>
          <a:noFill/>
        </p:spPr>
        <p:txBody>
          <a:bodyPr wrap="square" rtlCol="0">
            <a:spAutoFit/>
          </a:bodyPr>
          <a:lstStyle/>
          <a:p>
            <a:r>
              <a:rPr lang="ja-JP" altLang="en-US" sz="1600" dirty="0" smtClean="0">
                <a:latin typeface="メイリオ" panose="020B0604030504040204" pitchFamily="50" charset="-128"/>
                <a:ea typeface="メイリオ" panose="020B0604030504040204" pitchFamily="50" charset="-128"/>
              </a:rPr>
              <a:t>（課題）</a:t>
            </a:r>
            <a:endParaRPr lang="en-US" altLang="ja-JP" sz="1600" dirty="0" smtClean="0">
              <a:latin typeface="メイリオ" panose="020B0604030504040204" pitchFamily="50" charset="-128"/>
              <a:ea typeface="メイリオ" panose="020B0604030504040204" pitchFamily="50" charset="-128"/>
            </a:endParaRPr>
          </a:p>
          <a:p>
            <a:r>
              <a:rPr lang="en-US" altLang="ja-JP" sz="1600" dirty="0" smtClean="0">
                <a:latin typeface="メイリオ" panose="020B0604030504040204" pitchFamily="50" charset="-128"/>
                <a:ea typeface="メイリオ" panose="020B0604030504040204" pitchFamily="50" charset="-128"/>
              </a:rPr>
              <a:t>•</a:t>
            </a:r>
            <a:r>
              <a:rPr lang="ja-JP" altLang="en-US" sz="1600" dirty="0"/>
              <a:t>在宅復帰率は、現在の基準値よりも平均値は高くなっている。</a:t>
            </a:r>
            <a:endParaRPr lang="en-US" altLang="ja-JP" sz="1600" dirty="0"/>
          </a:p>
          <a:p>
            <a:r>
              <a:rPr lang="ja-JP" altLang="en-US" sz="1600" dirty="0"/>
              <a:t>在宅復帰率との名称と定義（自宅等退院患者の割合）とが異なっているのではないか、急性期病棟の診療機能を反映した他の指標も検討が必要ではないか、といった内容が指摘されている。</a:t>
            </a:r>
            <a:endParaRPr lang="en-US" altLang="ja-JP" sz="1600" dirty="0"/>
          </a:p>
          <a:p>
            <a:endParaRPr lang="en-US" altLang="ja-JP" sz="1600" dirty="0">
              <a:latin typeface="メイリオ" panose="020B0604030504040204" pitchFamily="50" charset="-128"/>
              <a:ea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rPr>
              <a:t>（論点）</a:t>
            </a:r>
            <a:endParaRPr lang="en-US" altLang="ja-JP" sz="1600" dirty="0" smtClean="0">
              <a:latin typeface="メイリオ" panose="020B0604030504040204" pitchFamily="50" charset="-128"/>
              <a:ea typeface="メイリオ" panose="020B0604030504040204" pitchFamily="50" charset="-128"/>
            </a:endParaRPr>
          </a:p>
          <a:p>
            <a:r>
              <a:rPr lang="ja-JP" altLang="en-US" sz="1600" dirty="0" smtClean="0">
                <a:latin typeface="メイリオ" panose="020B0604030504040204" pitchFamily="50" charset="-128"/>
                <a:ea typeface="メイリオ" panose="020B0604030504040204" pitchFamily="50" charset="-128"/>
              </a:rPr>
              <a:t>〇</a:t>
            </a:r>
            <a:r>
              <a:rPr lang="ja-JP" altLang="en-US" sz="1600" dirty="0"/>
              <a:t>在宅復帰率については、急性期病棟の診療機能の評価軸として、評価の考え方や名称のわかりやすさなどについて、検討が必要ではないか。</a:t>
            </a:r>
            <a:endParaRPr lang="en-US" altLang="ja-JP" sz="1600" dirty="0"/>
          </a:p>
          <a:p>
            <a:endParaRPr lang="en-US" altLang="ja-JP" sz="1200" dirty="0" smtClean="0">
              <a:latin typeface="メイリオ" panose="020B0604030504040204" pitchFamily="50" charset="-128"/>
              <a:ea typeface="メイリオ" panose="020B0604030504040204" pitchFamily="50" charset="-128"/>
            </a:endParaRPr>
          </a:p>
        </p:txBody>
      </p:sp>
      <p:graphicFrame>
        <p:nvGraphicFramePr>
          <p:cNvPr id="8" name="表 7"/>
          <p:cNvGraphicFramePr>
            <a:graphicFrameLocks noGrp="1"/>
          </p:cNvGraphicFramePr>
          <p:nvPr>
            <p:extLst/>
          </p:nvPr>
        </p:nvGraphicFramePr>
        <p:xfrm>
          <a:off x="271882" y="3088279"/>
          <a:ext cx="8377727" cy="685800"/>
        </p:xfrm>
        <a:graphic>
          <a:graphicData uri="http://schemas.openxmlformats.org/drawingml/2006/table">
            <a:tbl>
              <a:tblPr firstRow="1" bandRow="1">
                <a:tableStyleId>{5C22544A-7EE6-4342-B048-85BDC9FD1C3A}</a:tableStyleId>
              </a:tblPr>
              <a:tblGrid>
                <a:gridCol w="799674"/>
                <a:gridCol w="1982421"/>
                <a:gridCol w="2963794"/>
                <a:gridCol w="2631838"/>
              </a:tblGrid>
              <a:tr h="0">
                <a:tc>
                  <a:txBody>
                    <a:bodyPr/>
                    <a:lstStyle/>
                    <a:p>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項目</a:t>
                      </a:r>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改定前</a:t>
                      </a:r>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改定後（予測）</a:t>
                      </a:r>
                      <a:endParaRPr kumimoji="1" lang="ja-JP" altLang="en-US" sz="1100" b="0" dirty="0">
                        <a:latin typeface="メイリオ" panose="020B0604030504040204" pitchFamily="50" charset="-128"/>
                        <a:ea typeface="メイリオ" panose="020B0604030504040204" pitchFamily="50" charset="-128"/>
                      </a:endParaRPr>
                    </a:p>
                  </a:txBody>
                  <a:tcPr/>
                </a:tc>
              </a:tr>
              <a:tr h="0">
                <a:tc>
                  <a:txBody>
                    <a:bodyPr/>
                    <a:lstStyle/>
                    <a:p>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r>
                        <a:rPr lang="ja-JP" altLang="en-US" sz="1100" dirty="0" smtClean="0">
                          <a:latin typeface="メイリオ" panose="020B0604030504040204" pitchFamily="50" charset="-128"/>
                          <a:ea typeface="メイリオ" panose="020B0604030504040204" pitchFamily="50" charset="-128"/>
                        </a:rPr>
                        <a:t>在宅復帰率</a:t>
                      </a:r>
                      <a:endParaRPr lang="ja-JP" altLang="en-US" sz="1100" dirty="0">
                        <a:latin typeface="メイリオ" panose="020B0604030504040204" pitchFamily="50" charset="-128"/>
                        <a:ea typeface="メイリオ" panose="020B0604030504040204" pitchFamily="50" charset="-128"/>
                      </a:endParaRPr>
                    </a:p>
                  </a:txBody>
                  <a:tcPr/>
                </a:tc>
                <a:tc>
                  <a:txBody>
                    <a:bodyPr/>
                    <a:lstStyle/>
                    <a:p>
                      <a:r>
                        <a:rPr lang="ja-JP" altLang="en-US" sz="1100" dirty="0" smtClean="0">
                          <a:latin typeface="メイリオ" panose="020B0604030504040204" pitchFamily="50" charset="-128"/>
                          <a:ea typeface="メイリオ" panose="020B0604030504040204" pitchFamily="50" charset="-128"/>
                        </a:rPr>
                        <a:t>在宅復帰率を要件としている病棟について、各病棟で算出方法が異なる。</a:t>
                      </a:r>
                      <a:endParaRPr lang="ja-JP" altLang="en-US" sz="1100" dirty="0">
                        <a:latin typeface="メイリオ" panose="020B0604030504040204" pitchFamily="50" charset="-128"/>
                        <a:ea typeface="メイリオ" panose="020B0604030504040204" pitchFamily="50" charset="-128"/>
                      </a:endParaRPr>
                    </a:p>
                  </a:txBody>
                  <a:tcPr/>
                </a:tc>
                <a:tc>
                  <a:txBody>
                    <a:bodyPr/>
                    <a:lstStyle/>
                    <a:p>
                      <a:r>
                        <a:rPr lang="ja-JP" altLang="en-US" sz="1100" dirty="0" smtClean="0">
                          <a:latin typeface="メイリオ" panose="020B0604030504040204" pitchFamily="50" charset="-128"/>
                          <a:ea typeface="メイリオ" panose="020B0604030504040204" pitchFamily="50" charset="-128"/>
                        </a:rPr>
                        <a:t>算出方法の見直し</a:t>
                      </a:r>
                      <a:endParaRPr lang="ja-JP" altLang="en-US" sz="1100" dirty="0">
                        <a:latin typeface="メイリオ" panose="020B0604030504040204" pitchFamily="50" charset="-128"/>
                        <a:ea typeface="メイリオ" panose="020B0604030504040204" pitchFamily="50" charset="-128"/>
                      </a:endParaRPr>
                    </a:p>
                  </a:txBody>
                  <a:tcPr/>
                </a:tc>
              </a:tr>
            </a:tbl>
          </a:graphicData>
        </a:graphic>
      </p:graphicFrame>
      <p:sp>
        <p:nvSpPr>
          <p:cNvPr id="9" name="テキスト ボックス 8"/>
          <p:cNvSpPr txBox="1"/>
          <p:nvPr/>
        </p:nvSpPr>
        <p:spPr>
          <a:xfrm>
            <a:off x="5003800" y="6147788"/>
            <a:ext cx="4140200"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smtClean="0"/>
              <a:t>年</a:t>
            </a:r>
            <a:r>
              <a:rPr lang="en-US" altLang="ja-JP" sz="1000" dirty="0" smtClean="0"/>
              <a:t>6</a:t>
            </a:r>
            <a:r>
              <a:rPr lang="ja-JP" altLang="en-US" sz="1000" dirty="0" smtClean="0"/>
              <a:t>月</a:t>
            </a:r>
            <a:r>
              <a:rPr lang="en-US" altLang="ja-JP" sz="1000" dirty="0" smtClean="0"/>
              <a:t>21</a:t>
            </a:r>
            <a:r>
              <a:rPr lang="ja-JP" altLang="en-US" sz="1000" dirty="0" smtClean="0"/>
              <a:t>日　</a:t>
            </a:r>
            <a:r>
              <a:rPr lang="zh-TW" altLang="en-US" sz="1000" dirty="0" smtClean="0"/>
              <a:t>第</a:t>
            </a:r>
            <a:r>
              <a:rPr lang="en-US" altLang="ja-JP" sz="1000" dirty="0" smtClean="0"/>
              <a:t>3</a:t>
            </a:r>
            <a:r>
              <a:rPr lang="zh-TW" altLang="en-US" sz="1000" dirty="0" smtClean="0"/>
              <a:t>回</a:t>
            </a:r>
            <a:r>
              <a:rPr lang="ja-JP" altLang="en-US" sz="1000" dirty="0"/>
              <a:t>入院医療等の調査・評価分科会資料</a:t>
            </a:r>
            <a:r>
              <a:rPr lang="ja-JP" altLang="en-US" sz="1000" dirty="0" smtClean="0"/>
              <a:t>を編集</a:t>
            </a:r>
            <a:endParaRPr lang="ja-JP" altLang="en-US" sz="1000" dirty="0">
              <a:latin typeface="+mn-ea"/>
            </a:endParaRPr>
          </a:p>
        </p:txBody>
      </p:sp>
    </p:spTree>
    <p:extLst>
      <p:ext uri="{BB962C8B-B14F-4D97-AF65-F5344CB8AC3E}">
        <p14:creationId xmlns:p14="http://schemas.microsoft.com/office/powerpoint/2010/main" val="24594868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48</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6" name="テキスト ボックス 5"/>
          <p:cNvSpPr txBox="1"/>
          <p:nvPr/>
        </p:nvSpPr>
        <p:spPr>
          <a:xfrm>
            <a:off x="5003800" y="6147788"/>
            <a:ext cx="3969719"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a:t>年</a:t>
            </a:r>
            <a:r>
              <a:rPr lang="en-US" altLang="ja-JP" sz="1000" dirty="0"/>
              <a:t>10</a:t>
            </a:r>
            <a:r>
              <a:rPr lang="ja-JP" altLang="en-US" sz="1000" dirty="0"/>
              <a:t>月</a:t>
            </a:r>
            <a:r>
              <a:rPr lang="en-US" altLang="ja-JP" sz="1000" dirty="0" smtClean="0"/>
              <a:t>18</a:t>
            </a:r>
            <a:r>
              <a:rPr lang="ja-JP" altLang="en-US" sz="1000" dirty="0" smtClean="0"/>
              <a:t>日　第</a:t>
            </a:r>
            <a:r>
              <a:rPr lang="en-US" altLang="ja-JP" sz="1000" dirty="0" smtClean="0"/>
              <a:t>10</a:t>
            </a:r>
            <a:r>
              <a:rPr lang="ja-JP" altLang="en-US" sz="1000" dirty="0" smtClean="0"/>
              <a:t>回</a:t>
            </a:r>
            <a:r>
              <a:rPr lang="ja-JP" altLang="en-US" sz="1000" dirty="0"/>
              <a:t>入院医療等の調査・評価分科会</a:t>
            </a:r>
            <a:r>
              <a:rPr lang="ja-JP" altLang="en-US" sz="1000" dirty="0" smtClean="0"/>
              <a:t>資料より</a:t>
            </a:r>
            <a:endParaRPr lang="ja-JP" altLang="en-US" sz="1000" dirty="0">
              <a:latin typeface="+mn-ea"/>
            </a:endParaRPr>
          </a:p>
        </p:txBody>
      </p:sp>
      <p:sp>
        <p:nvSpPr>
          <p:cNvPr id="5" name="タイトル 4"/>
          <p:cNvSpPr>
            <a:spLocks noGrp="1"/>
          </p:cNvSpPr>
          <p:nvPr>
            <p:ph type="title"/>
          </p:nvPr>
        </p:nvSpPr>
        <p:spPr/>
        <p:txBody>
          <a:bodyPr/>
          <a:lstStyle/>
          <a:p>
            <a:r>
              <a:rPr lang="ja-JP" altLang="en-US" dirty="0" smtClean="0"/>
              <a:t>②</a:t>
            </a:r>
            <a:r>
              <a:rPr lang="en-US" altLang="ja-JP" dirty="0" smtClean="0"/>
              <a:t>A101</a:t>
            </a:r>
            <a:r>
              <a:rPr lang="ja-JP" altLang="en-US" dirty="0"/>
              <a:t>　</a:t>
            </a:r>
            <a:r>
              <a:rPr lang="ja-JP" altLang="ja-JP" dirty="0"/>
              <a:t>療養病棟に</a:t>
            </a:r>
            <a:r>
              <a:rPr lang="ja-JP" altLang="ja-JP" dirty="0" smtClean="0"/>
              <a:t>おけるデータ</a:t>
            </a:r>
            <a:r>
              <a:rPr lang="ja-JP" altLang="ja-JP" dirty="0"/>
              <a:t>提出加算の内容の見直し</a:t>
            </a:r>
            <a:endParaRPr kumimoji="1" lang="ja-JP" altLang="en-US" dirty="0"/>
          </a:p>
        </p:txBody>
      </p:sp>
      <p:pic>
        <p:nvPicPr>
          <p:cNvPr id="9" name="図 8"/>
          <p:cNvPicPr>
            <a:picLocks noChangeAspect="1"/>
          </p:cNvPicPr>
          <p:nvPr/>
        </p:nvPicPr>
        <p:blipFill>
          <a:blip r:embed="rId2"/>
          <a:stretch>
            <a:fillRect/>
          </a:stretch>
        </p:blipFill>
        <p:spPr>
          <a:xfrm>
            <a:off x="989782" y="1102302"/>
            <a:ext cx="7003537" cy="3869811"/>
          </a:xfrm>
          <a:prstGeom prst="rect">
            <a:avLst/>
          </a:prstGeom>
        </p:spPr>
      </p:pic>
      <p:sp>
        <p:nvSpPr>
          <p:cNvPr id="10" name="正方形/長方形 9"/>
          <p:cNvSpPr/>
          <p:nvPr/>
        </p:nvSpPr>
        <p:spPr>
          <a:xfrm>
            <a:off x="321733" y="645493"/>
            <a:ext cx="8577337" cy="45680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データ提出加算の届出対象病棟と要件化されている入院料</a:t>
            </a:r>
            <a:endParaRPr kumimoji="1" lang="ja-JP" altLang="en-US" dirty="0">
              <a:solidFill>
                <a:schemeClr val="tx1"/>
              </a:solidFill>
            </a:endParaRPr>
          </a:p>
        </p:txBody>
      </p:sp>
    </p:spTree>
    <p:extLst>
      <p:ext uri="{BB962C8B-B14F-4D97-AF65-F5344CB8AC3E}">
        <p14:creationId xmlns:p14="http://schemas.microsoft.com/office/powerpoint/2010/main" val="8912159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49</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6" name="テキスト ボックス 5"/>
          <p:cNvSpPr txBox="1"/>
          <p:nvPr/>
        </p:nvSpPr>
        <p:spPr>
          <a:xfrm>
            <a:off x="5003800" y="6147788"/>
            <a:ext cx="3969719"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a:t>年</a:t>
            </a:r>
            <a:r>
              <a:rPr lang="en-US" altLang="ja-JP" sz="1000" dirty="0"/>
              <a:t>10</a:t>
            </a:r>
            <a:r>
              <a:rPr lang="ja-JP" altLang="en-US" sz="1000" dirty="0"/>
              <a:t>月</a:t>
            </a:r>
            <a:r>
              <a:rPr lang="en-US" altLang="ja-JP" sz="1000" dirty="0" smtClean="0"/>
              <a:t>18</a:t>
            </a:r>
            <a:r>
              <a:rPr lang="ja-JP" altLang="en-US" sz="1000" dirty="0" smtClean="0"/>
              <a:t>日　第</a:t>
            </a:r>
            <a:r>
              <a:rPr lang="en-US" altLang="ja-JP" sz="1000" dirty="0" smtClean="0"/>
              <a:t>10</a:t>
            </a:r>
            <a:r>
              <a:rPr lang="ja-JP" altLang="en-US" sz="1000" dirty="0" smtClean="0"/>
              <a:t>回</a:t>
            </a:r>
            <a:r>
              <a:rPr lang="ja-JP" altLang="en-US" sz="1000" dirty="0"/>
              <a:t>入院医療等の調査・評価分科会</a:t>
            </a:r>
            <a:r>
              <a:rPr lang="ja-JP" altLang="en-US" sz="1000" dirty="0" smtClean="0"/>
              <a:t>資料より</a:t>
            </a:r>
            <a:endParaRPr lang="ja-JP" altLang="en-US" sz="1000" dirty="0">
              <a:latin typeface="+mn-ea"/>
            </a:endParaRPr>
          </a:p>
        </p:txBody>
      </p:sp>
      <p:pic>
        <p:nvPicPr>
          <p:cNvPr id="2" name="図 1"/>
          <p:cNvPicPr>
            <a:picLocks noChangeAspect="1"/>
          </p:cNvPicPr>
          <p:nvPr/>
        </p:nvPicPr>
        <p:blipFill>
          <a:blip r:embed="rId2"/>
          <a:stretch>
            <a:fillRect/>
          </a:stretch>
        </p:blipFill>
        <p:spPr>
          <a:xfrm>
            <a:off x="896497" y="711270"/>
            <a:ext cx="7357533" cy="5032275"/>
          </a:xfrm>
          <a:prstGeom prst="rect">
            <a:avLst/>
          </a:prstGeom>
        </p:spPr>
      </p:pic>
      <p:sp>
        <p:nvSpPr>
          <p:cNvPr id="7" name="タイトル 4"/>
          <p:cNvSpPr>
            <a:spLocks noGrp="1"/>
          </p:cNvSpPr>
          <p:nvPr>
            <p:ph type="title"/>
          </p:nvPr>
        </p:nvSpPr>
        <p:spPr/>
        <p:txBody>
          <a:bodyPr/>
          <a:lstStyle/>
          <a:p>
            <a:r>
              <a:rPr lang="ja-JP" altLang="en-US" dirty="0" smtClean="0"/>
              <a:t>②</a:t>
            </a:r>
            <a:r>
              <a:rPr lang="en-US" altLang="ja-JP" dirty="0" smtClean="0"/>
              <a:t>A101</a:t>
            </a:r>
            <a:r>
              <a:rPr lang="ja-JP" altLang="en-US" dirty="0"/>
              <a:t>　</a:t>
            </a:r>
            <a:r>
              <a:rPr lang="ja-JP" altLang="ja-JP" dirty="0"/>
              <a:t>療養病棟に</a:t>
            </a:r>
            <a:r>
              <a:rPr lang="ja-JP" altLang="ja-JP" dirty="0" smtClean="0"/>
              <a:t>おけるデータ</a:t>
            </a:r>
            <a:r>
              <a:rPr lang="ja-JP" altLang="ja-JP" dirty="0"/>
              <a:t>提出加算の内容の見直し</a:t>
            </a:r>
            <a:endParaRPr kumimoji="1" lang="ja-JP" altLang="en-US" dirty="0"/>
          </a:p>
        </p:txBody>
      </p:sp>
    </p:spTree>
    <p:extLst>
      <p:ext uri="{BB962C8B-B14F-4D97-AF65-F5344CB8AC3E}">
        <p14:creationId xmlns:p14="http://schemas.microsoft.com/office/powerpoint/2010/main" val="4037637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49902" y="116241"/>
            <a:ext cx="7543800" cy="672766"/>
          </a:xfrm>
        </p:spPr>
        <p:txBody>
          <a:bodyPr>
            <a:normAutofit/>
          </a:bodyPr>
          <a:lstStyle/>
          <a:p>
            <a:r>
              <a:rPr kumimoji="1" lang="en-US" altLang="ja-JP" sz="3200" dirty="0" smtClean="0"/>
              <a:t>2018</a:t>
            </a:r>
            <a:r>
              <a:rPr kumimoji="1" lang="ja-JP" altLang="en-US" sz="3200" dirty="0" smtClean="0"/>
              <a:t>年改定率</a:t>
            </a:r>
            <a:endParaRPr kumimoji="1" lang="ja-JP" altLang="en-US" sz="1800" dirty="0"/>
          </a:p>
        </p:txBody>
      </p:sp>
      <p:sp>
        <p:nvSpPr>
          <p:cNvPr id="5" name="コンテンツ プレースホルダー 4"/>
          <p:cNvSpPr>
            <a:spLocks noGrp="1"/>
          </p:cNvSpPr>
          <p:nvPr>
            <p:ph idx="1"/>
          </p:nvPr>
        </p:nvSpPr>
        <p:spPr>
          <a:xfrm>
            <a:off x="149902" y="1081236"/>
            <a:ext cx="8623396" cy="4749938"/>
          </a:xfrm>
        </p:spPr>
        <p:txBody>
          <a:bodyPr>
            <a:normAutofit/>
          </a:bodyPr>
          <a:lstStyle/>
          <a:p>
            <a:pPr marL="0" indent="0">
              <a:lnSpc>
                <a:spcPct val="150000"/>
              </a:lnSpc>
              <a:buNone/>
            </a:pPr>
            <a:r>
              <a:rPr lang="ja-JP" altLang="en-US" b="1" dirty="0" smtClean="0"/>
              <a:t>❐ </a:t>
            </a:r>
            <a:r>
              <a:rPr lang="en-US" altLang="ja-JP" b="1" dirty="0" smtClean="0"/>
              <a:t>2018</a:t>
            </a:r>
            <a:r>
              <a:rPr lang="ja-JP" altLang="en-US" b="1" dirty="0" smtClean="0"/>
              <a:t>年度　診療報酬改定　</a:t>
            </a:r>
            <a:r>
              <a:rPr lang="ja-JP" altLang="en-US" b="1" dirty="0" smtClean="0">
                <a:solidFill>
                  <a:srgbClr val="FF0000"/>
                </a:solidFill>
              </a:rPr>
              <a:t>▲</a:t>
            </a:r>
            <a:r>
              <a:rPr lang="en-US" altLang="ja-JP" b="1" dirty="0" smtClean="0">
                <a:solidFill>
                  <a:srgbClr val="FF0000"/>
                </a:solidFill>
              </a:rPr>
              <a:t>1.19</a:t>
            </a:r>
            <a:r>
              <a:rPr lang="ja-JP" altLang="en-US" b="1" dirty="0" smtClean="0">
                <a:solidFill>
                  <a:srgbClr val="FF0000"/>
                </a:solidFill>
              </a:rPr>
              <a:t>％</a:t>
            </a:r>
            <a:endParaRPr lang="en-US" altLang="ja-JP" b="1" dirty="0" smtClean="0">
              <a:solidFill>
                <a:srgbClr val="FF0000"/>
              </a:solidFill>
            </a:endParaRPr>
          </a:p>
          <a:p>
            <a:pPr marL="0" indent="0">
              <a:lnSpc>
                <a:spcPct val="150000"/>
              </a:lnSpc>
              <a:buNone/>
            </a:pPr>
            <a:r>
              <a:rPr kumimoji="1" lang="ja-JP" altLang="en-US" sz="1800" dirty="0" smtClean="0"/>
              <a:t>（内訳）</a:t>
            </a:r>
            <a:endParaRPr kumimoji="1" lang="en-US" altLang="ja-JP" sz="1800" dirty="0" smtClean="0"/>
          </a:p>
          <a:p>
            <a:pPr>
              <a:lnSpc>
                <a:spcPct val="100000"/>
              </a:lnSpc>
            </a:pPr>
            <a:r>
              <a:rPr lang="ja-JP" altLang="en-US" sz="1800" dirty="0" smtClean="0"/>
              <a:t>・診療報酬本体　　＋</a:t>
            </a:r>
            <a:r>
              <a:rPr lang="en-US" altLang="ja-JP" sz="1800" dirty="0" smtClean="0"/>
              <a:t>0.55</a:t>
            </a:r>
            <a:r>
              <a:rPr lang="ja-JP" altLang="en-US" sz="1800" dirty="0" smtClean="0"/>
              <a:t>％</a:t>
            </a:r>
            <a:endParaRPr lang="en-US" altLang="ja-JP" sz="1800" dirty="0" smtClean="0"/>
          </a:p>
          <a:p>
            <a:pPr>
              <a:lnSpc>
                <a:spcPct val="100000"/>
              </a:lnSpc>
            </a:pPr>
            <a:r>
              <a:rPr lang="ja-JP" altLang="en-US" sz="1800" dirty="0"/>
              <a:t>　</a:t>
            </a:r>
            <a:r>
              <a:rPr lang="ja-JP" altLang="en-US" sz="1800" dirty="0" smtClean="0"/>
              <a:t>　　　　　　　　　　</a:t>
            </a:r>
            <a:r>
              <a:rPr lang="ja-JP" altLang="en-US" sz="1200" dirty="0" smtClean="0"/>
              <a:t>　（医科ベース＋</a:t>
            </a:r>
            <a:r>
              <a:rPr lang="en-US" altLang="ja-JP" sz="1200" dirty="0" smtClean="0"/>
              <a:t>0.63</a:t>
            </a:r>
            <a:r>
              <a:rPr lang="ja-JP" altLang="en-US" sz="1200" dirty="0" smtClean="0"/>
              <a:t>％、歯科ベース＋</a:t>
            </a:r>
            <a:r>
              <a:rPr lang="en-US" altLang="ja-JP" sz="1200" dirty="0" smtClean="0"/>
              <a:t>0.69</a:t>
            </a:r>
            <a:r>
              <a:rPr lang="ja-JP" altLang="en-US" sz="1200" dirty="0" smtClean="0"/>
              <a:t>％、調剤ベース＋</a:t>
            </a:r>
            <a:r>
              <a:rPr lang="en-US" altLang="ja-JP" sz="1200" dirty="0" smtClean="0"/>
              <a:t>0.19</a:t>
            </a:r>
            <a:r>
              <a:rPr lang="ja-JP" altLang="en-US" sz="1200" dirty="0" smtClean="0"/>
              <a:t>％）</a:t>
            </a:r>
            <a:endParaRPr lang="en-US" altLang="ja-JP" sz="1800" dirty="0" smtClean="0"/>
          </a:p>
          <a:p>
            <a:pPr>
              <a:lnSpc>
                <a:spcPct val="150000"/>
              </a:lnSpc>
            </a:pPr>
            <a:r>
              <a:rPr kumimoji="1" lang="ja-JP" altLang="en-US" sz="1800" dirty="0" smtClean="0"/>
              <a:t>・薬価改定　　　　　</a:t>
            </a:r>
            <a:r>
              <a:rPr kumimoji="1" lang="ja-JP" altLang="en-US" sz="1800" dirty="0" smtClean="0">
                <a:solidFill>
                  <a:srgbClr val="FF0000"/>
                </a:solidFill>
              </a:rPr>
              <a:t>▲</a:t>
            </a:r>
            <a:r>
              <a:rPr kumimoji="1" lang="en-US" altLang="ja-JP" sz="1800" dirty="0" smtClean="0">
                <a:solidFill>
                  <a:srgbClr val="FF0000"/>
                </a:solidFill>
              </a:rPr>
              <a:t>1.65</a:t>
            </a:r>
            <a:r>
              <a:rPr kumimoji="1" lang="ja-JP" altLang="en-US" sz="1800" dirty="0" smtClean="0">
                <a:solidFill>
                  <a:srgbClr val="FF0000"/>
                </a:solidFill>
              </a:rPr>
              <a:t>％（薬価▲</a:t>
            </a:r>
            <a:r>
              <a:rPr kumimoji="1" lang="en-US" altLang="ja-JP" sz="1800" dirty="0" smtClean="0">
                <a:solidFill>
                  <a:srgbClr val="FF0000"/>
                </a:solidFill>
              </a:rPr>
              <a:t>1.36</a:t>
            </a:r>
            <a:r>
              <a:rPr kumimoji="1" lang="ja-JP" altLang="en-US" sz="1800" dirty="0" smtClean="0">
                <a:solidFill>
                  <a:srgbClr val="FF0000"/>
                </a:solidFill>
              </a:rPr>
              <a:t>％　制度改革▲</a:t>
            </a:r>
            <a:r>
              <a:rPr kumimoji="1" lang="en-US" altLang="ja-JP" sz="1800" dirty="0" smtClean="0">
                <a:solidFill>
                  <a:srgbClr val="FF0000"/>
                </a:solidFill>
              </a:rPr>
              <a:t>0.29</a:t>
            </a:r>
            <a:r>
              <a:rPr kumimoji="1" lang="ja-JP" altLang="en-US" sz="1800" dirty="0" smtClean="0">
                <a:solidFill>
                  <a:srgbClr val="FF0000"/>
                </a:solidFill>
              </a:rPr>
              <a:t>％）</a:t>
            </a:r>
            <a:endParaRPr kumimoji="1" lang="en-US" altLang="ja-JP" sz="1800" dirty="0" smtClean="0">
              <a:solidFill>
                <a:srgbClr val="FF0000"/>
              </a:solidFill>
            </a:endParaRPr>
          </a:p>
          <a:p>
            <a:pPr>
              <a:lnSpc>
                <a:spcPct val="150000"/>
              </a:lnSpc>
            </a:pPr>
            <a:r>
              <a:rPr lang="ja-JP" altLang="en-US" sz="1800" dirty="0" smtClean="0"/>
              <a:t>・材料価格　　　　　</a:t>
            </a:r>
            <a:r>
              <a:rPr lang="ja-JP" altLang="en-US" sz="1800" dirty="0" smtClean="0">
                <a:solidFill>
                  <a:srgbClr val="FF0000"/>
                </a:solidFill>
              </a:rPr>
              <a:t>▲</a:t>
            </a:r>
            <a:r>
              <a:rPr lang="en-US" altLang="ja-JP" sz="1800" dirty="0" smtClean="0">
                <a:solidFill>
                  <a:srgbClr val="FF0000"/>
                </a:solidFill>
              </a:rPr>
              <a:t>0.09</a:t>
            </a:r>
            <a:r>
              <a:rPr lang="ja-JP" altLang="en-US" sz="1800" dirty="0" smtClean="0">
                <a:solidFill>
                  <a:srgbClr val="FF0000"/>
                </a:solidFill>
              </a:rPr>
              <a:t>％</a:t>
            </a:r>
            <a:endParaRPr lang="en-US" altLang="ja-JP" sz="1800" dirty="0" smtClean="0">
              <a:solidFill>
                <a:srgbClr val="FF0000"/>
              </a:solidFill>
            </a:endParaRPr>
          </a:p>
          <a:p>
            <a:pPr>
              <a:lnSpc>
                <a:spcPct val="150000"/>
              </a:lnSpc>
            </a:pPr>
            <a:endParaRPr kumimoji="1" lang="en-US" altLang="ja-JP" sz="1800" dirty="0" smtClean="0">
              <a:solidFill>
                <a:srgbClr val="FF0000"/>
              </a:solidFill>
            </a:endParaRPr>
          </a:p>
          <a:p>
            <a:pPr>
              <a:lnSpc>
                <a:spcPct val="150000"/>
              </a:lnSpc>
            </a:pPr>
            <a:r>
              <a:rPr lang="ja-JP" altLang="en-US" b="1" dirty="0"/>
              <a:t>❐ </a:t>
            </a:r>
            <a:r>
              <a:rPr lang="en-US" altLang="ja-JP" b="1" dirty="0"/>
              <a:t>2018</a:t>
            </a:r>
            <a:r>
              <a:rPr lang="ja-JP" altLang="en-US" b="1" dirty="0"/>
              <a:t>年度　介護</a:t>
            </a:r>
            <a:r>
              <a:rPr lang="ja-JP" altLang="en-US" b="1" dirty="0" smtClean="0"/>
              <a:t>報酬</a:t>
            </a:r>
            <a:r>
              <a:rPr lang="ja-JP" altLang="en-US" b="1" dirty="0"/>
              <a:t>改定　</a:t>
            </a:r>
            <a:r>
              <a:rPr lang="ja-JP" altLang="en-US" b="1" dirty="0" smtClean="0"/>
              <a:t>＋</a:t>
            </a:r>
            <a:r>
              <a:rPr lang="en-US" altLang="ja-JP" b="1" dirty="0" smtClean="0"/>
              <a:t>0.54</a:t>
            </a:r>
            <a:r>
              <a:rPr lang="ja-JP" altLang="en-US" b="1" dirty="0" smtClean="0">
                <a:solidFill>
                  <a:schemeClr val="tx1"/>
                </a:solidFill>
              </a:rPr>
              <a:t>％</a:t>
            </a:r>
            <a:endParaRPr lang="en-US" altLang="ja-JP" b="1" dirty="0">
              <a:solidFill>
                <a:schemeClr val="tx1"/>
              </a:solidFill>
            </a:endParaRPr>
          </a:p>
          <a:p>
            <a:pPr>
              <a:lnSpc>
                <a:spcPct val="150000"/>
              </a:lnSpc>
            </a:pPr>
            <a:endParaRPr lang="en-US" altLang="ja-JP" dirty="0"/>
          </a:p>
        </p:txBody>
      </p:sp>
      <p:sp>
        <p:nvSpPr>
          <p:cNvPr id="2" name="スライド番号プレースホルダー 1"/>
          <p:cNvSpPr>
            <a:spLocks noGrp="1"/>
          </p:cNvSpPr>
          <p:nvPr>
            <p:ph type="sldNum" sz="quarter" idx="12"/>
          </p:nvPr>
        </p:nvSpPr>
        <p:spPr/>
        <p:txBody>
          <a:bodyPr/>
          <a:lstStyle/>
          <a:p>
            <a:fld id="{6B36F8E1-7DB6-406F-BD5C-6442B8C3131F}" type="slidenum">
              <a:rPr lang="ja-JP" altLang="en-US" smtClean="0">
                <a:solidFill>
                  <a:srgbClr val="000000"/>
                </a:solidFill>
              </a:rPr>
              <a:pPr/>
              <a:t>5</a:t>
            </a:fld>
            <a:endParaRPr lang="ja-JP" altLang="en-US">
              <a:solidFill>
                <a:srgbClr val="000000"/>
              </a:solidFill>
            </a:endParaRPr>
          </a:p>
        </p:txBody>
      </p:sp>
    </p:spTree>
    <p:extLst>
      <p:ext uri="{BB962C8B-B14F-4D97-AF65-F5344CB8AC3E}">
        <p14:creationId xmlns:p14="http://schemas.microsoft.com/office/powerpoint/2010/main" val="18176413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50</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6" name="テキスト ボックス 5"/>
          <p:cNvSpPr txBox="1"/>
          <p:nvPr/>
        </p:nvSpPr>
        <p:spPr>
          <a:xfrm>
            <a:off x="5003800" y="6147788"/>
            <a:ext cx="3969719"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a:t>年</a:t>
            </a:r>
            <a:r>
              <a:rPr lang="en-US" altLang="ja-JP" sz="1000" dirty="0"/>
              <a:t>10</a:t>
            </a:r>
            <a:r>
              <a:rPr lang="ja-JP" altLang="en-US" sz="1000" dirty="0"/>
              <a:t>月</a:t>
            </a:r>
            <a:r>
              <a:rPr lang="en-US" altLang="ja-JP" sz="1000" dirty="0" smtClean="0"/>
              <a:t>18</a:t>
            </a:r>
            <a:r>
              <a:rPr lang="ja-JP" altLang="en-US" sz="1000" dirty="0" smtClean="0"/>
              <a:t>日　第</a:t>
            </a:r>
            <a:r>
              <a:rPr lang="en-US" altLang="ja-JP" sz="1000" dirty="0" smtClean="0"/>
              <a:t>10</a:t>
            </a:r>
            <a:r>
              <a:rPr lang="ja-JP" altLang="en-US" sz="1000" dirty="0" smtClean="0"/>
              <a:t>回</a:t>
            </a:r>
            <a:r>
              <a:rPr lang="ja-JP" altLang="en-US" sz="1000" dirty="0"/>
              <a:t>入院医療等の調査・評価分科会</a:t>
            </a:r>
            <a:r>
              <a:rPr lang="ja-JP" altLang="en-US" sz="1000" dirty="0" smtClean="0"/>
              <a:t>資料より</a:t>
            </a:r>
            <a:endParaRPr lang="ja-JP" altLang="en-US" sz="1000" dirty="0">
              <a:latin typeface="+mn-ea"/>
            </a:endParaRPr>
          </a:p>
        </p:txBody>
      </p:sp>
      <p:pic>
        <p:nvPicPr>
          <p:cNvPr id="4" name="図 3"/>
          <p:cNvPicPr>
            <a:picLocks noChangeAspect="1"/>
          </p:cNvPicPr>
          <p:nvPr/>
        </p:nvPicPr>
        <p:blipFill>
          <a:blip r:embed="rId2"/>
          <a:stretch>
            <a:fillRect/>
          </a:stretch>
        </p:blipFill>
        <p:spPr>
          <a:xfrm>
            <a:off x="1019872" y="660061"/>
            <a:ext cx="7110783" cy="4563463"/>
          </a:xfrm>
          <a:prstGeom prst="rect">
            <a:avLst/>
          </a:prstGeom>
        </p:spPr>
      </p:pic>
      <p:sp>
        <p:nvSpPr>
          <p:cNvPr id="7" name="タイトル 4"/>
          <p:cNvSpPr>
            <a:spLocks noGrp="1"/>
          </p:cNvSpPr>
          <p:nvPr>
            <p:ph type="title"/>
          </p:nvPr>
        </p:nvSpPr>
        <p:spPr/>
        <p:txBody>
          <a:bodyPr/>
          <a:lstStyle/>
          <a:p>
            <a:r>
              <a:rPr lang="ja-JP" altLang="en-US" dirty="0" smtClean="0"/>
              <a:t>②</a:t>
            </a:r>
            <a:r>
              <a:rPr lang="en-US" altLang="ja-JP" dirty="0" smtClean="0"/>
              <a:t>A101</a:t>
            </a:r>
            <a:r>
              <a:rPr lang="ja-JP" altLang="en-US" dirty="0"/>
              <a:t>　</a:t>
            </a:r>
            <a:r>
              <a:rPr lang="ja-JP" altLang="ja-JP" dirty="0"/>
              <a:t>療養病棟に</a:t>
            </a:r>
            <a:r>
              <a:rPr lang="ja-JP" altLang="ja-JP" dirty="0" smtClean="0"/>
              <a:t>おけるデータ</a:t>
            </a:r>
            <a:r>
              <a:rPr lang="ja-JP" altLang="ja-JP" dirty="0"/>
              <a:t>提出加算の内容の見直し</a:t>
            </a:r>
            <a:endParaRPr kumimoji="1" lang="ja-JP" altLang="en-US" dirty="0"/>
          </a:p>
        </p:txBody>
      </p:sp>
    </p:spTree>
    <p:extLst>
      <p:ext uri="{BB962C8B-B14F-4D97-AF65-F5344CB8AC3E}">
        <p14:creationId xmlns:p14="http://schemas.microsoft.com/office/powerpoint/2010/main" val="10225285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51</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5" name="タイトル 4"/>
          <p:cNvSpPr>
            <a:spLocks noGrp="1"/>
          </p:cNvSpPr>
          <p:nvPr>
            <p:ph type="title"/>
          </p:nvPr>
        </p:nvSpPr>
        <p:spPr/>
        <p:txBody>
          <a:bodyPr/>
          <a:lstStyle/>
          <a:p>
            <a:r>
              <a:rPr lang="ja-JP" altLang="en-US" sz="2000" dirty="0" smtClean="0"/>
              <a:t>②</a:t>
            </a:r>
            <a:r>
              <a:rPr lang="en-US" altLang="ja-JP" sz="2000" dirty="0"/>
              <a:t>A101</a:t>
            </a:r>
            <a:r>
              <a:rPr lang="ja-JP" altLang="en-US" sz="2000" dirty="0"/>
              <a:t>　</a:t>
            </a:r>
            <a:r>
              <a:rPr lang="ja-JP" altLang="ja-JP" sz="2000" dirty="0" smtClean="0"/>
              <a:t>療養</a:t>
            </a:r>
            <a:r>
              <a:rPr lang="ja-JP" altLang="ja-JP" sz="2000" dirty="0"/>
              <a:t>病棟に</a:t>
            </a:r>
            <a:r>
              <a:rPr lang="ja-JP" altLang="ja-JP" sz="2000" dirty="0" smtClean="0"/>
              <a:t>おけるデータ</a:t>
            </a:r>
            <a:r>
              <a:rPr lang="ja-JP" altLang="ja-JP" sz="2000" dirty="0"/>
              <a:t>提出加算の内容の見直し</a:t>
            </a:r>
            <a:endParaRPr kumimoji="1" lang="ja-JP" altLang="en-US" sz="2000" dirty="0"/>
          </a:p>
        </p:txBody>
      </p:sp>
      <p:sp>
        <p:nvSpPr>
          <p:cNvPr id="2" name="テキスト ボックス 1"/>
          <p:cNvSpPr txBox="1"/>
          <p:nvPr/>
        </p:nvSpPr>
        <p:spPr>
          <a:xfrm>
            <a:off x="151764" y="665537"/>
            <a:ext cx="8989855" cy="3323987"/>
          </a:xfrm>
          <a:prstGeom prst="rect">
            <a:avLst/>
          </a:prstGeom>
          <a:noFill/>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（課題）</a:t>
            </a:r>
            <a:endParaRPr lang="en-US" altLang="ja-JP" sz="1400" dirty="0" smtClean="0">
              <a:latin typeface="メイリオ" panose="020B0604030504040204" pitchFamily="50" charset="-128"/>
              <a:ea typeface="メイリオ" panose="020B0604030504040204" pitchFamily="50" charset="-128"/>
            </a:endParaRPr>
          </a:p>
          <a:p>
            <a:r>
              <a:rPr lang="en-US" altLang="ja-JP" sz="1200" dirty="0" smtClean="0">
                <a:latin typeface="メイリオ" panose="020B0604030504040204" pitchFamily="50" charset="-128"/>
                <a:ea typeface="メイリオ" panose="020B0604030504040204" pitchFamily="50" charset="-128"/>
              </a:rPr>
              <a:t>•</a:t>
            </a:r>
            <a:r>
              <a:rPr lang="ja-JP" altLang="en-US" sz="1200" dirty="0"/>
              <a:t>療養病棟は平成</a:t>
            </a:r>
            <a:r>
              <a:rPr lang="en-US" altLang="ja-JP" sz="1200" dirty="0"/>
              <a:t>26</a:t>
            </a:r>
            <a:r>
              <a:rPr lang="ja-JP" altLang="en-US" sz="1200" dirty="0"/>
              <a:t>年からデータ提出加算の提出対象病棟となっているが、療養病棟を有する医療機関のうちデータを提出</a:t>
            </a:r>
            <a:r>
              <a:rPr lang="ja-JP" altLang="en-US" sz="1200" dirty="0" smtClean="0"/>
              <a:t>して</a:t>
            </a:r>
            <a:r>
              <a:rPr lang="ja-JP" altLang="en-US" sz="1200" dirty="0"/>
              <a:t>いるのは許可病床</a:t>
            </a:r>
            <a:r>
              <a:rPr lang="en-US" altLang="ja-JP" sz="1200" dirty="0"/>
              <a:t>200</a:t>
            </a:r>
            <a:r>
              <a:rPr lang="ja-JP" altLang="en-US" sz="1200" dirty="0"/>
              <a:t>床以上の約</a:t>
            </a:r>
            <a:r>
              <a:rPr lang="en-US" altLang="ja-JP" sz="1200" dirty="0"/>
              <a:t>40%</a:t>
            </a:r>
            <a:r>
              <a:rPr lang="ja-JP" altLang="en-US" sz="1200" dirty="0" err="1"/>
              <a:t>、</a:t>
            </a:r>
            <a:r>
              <a:rPr lang="ja-JP" altLang="en-US" sz="1200" dirty="0"/>
              <a:t>許可病床</a:t>
            </a:r>
            <a:r>
              <a:rPr lang="en-US" altLang="ja-JP" sz="1200" dirty="0"/>
              <a:t>200</a:t>
            </a:r>
            <a:r>
              <a:rPr lang="ja-JP" altLang="en-US" sz="1200" dirty="0"/>
              <a:t>床未満の約</a:t>
            </a:r>
            <a:r>
              <a:rPr lang="en-US" altLang="ja-JP" sz="1200" dirty="0"/>
              <a:t>24%</a:t>
            </a:r>
            <a:r>
              <a:rPr lang="ja-JP" altLang="en-US" sz="1200" dirty="0"/>
              <a:t>であり、病床数は療養病床全体の約</a:t>
            </a:r>
            <a:r>
              <a:rPr lang="en-US" altLang="ja-JP" sz="1200" dirty="0"/>
              <a:t>25%</a:t>
            </a:r>
            <a:r>
              <a:rPr lang="ja-JP" altLang="en-US" sz="1200" dirty="0"/>
              <a:t>にあたる。</a:t>
            </a:r>
          </a:p>
          <a:p>
            <a:r>
              <a:rPr lang="ja-JP" altLang="en-US" sz="1200" dirty="0"/>
              <a:t>・慢性期の入院患者のデータ提出に関しては、慢性期の患者の特性の違いに着目した項目の追加や重複する項目の合理化</a:t>
            </a:r>
            <a:r>
              <a:rPr lang="ja-JP" altLang="en-US" sz="1200" dirty="0" smtClean="0"/>
              <a:t>、</a:t>
            </a:r>
            <a:r>
              <a:rPr lang="en-US" altLang="ja-JP" sz="1200" dirty="0" smtClean="0"/>
              <a:t>200</a:t>
            </a:r>
            <a:r>
              <a:rPr lang="ja-JP" altLang="en-US" sz="1200" dirty="0"/>
              <a:t>床未満の病院でもデータ提出が可能となるような工夫等が必要ではないかとの指摘がなされているところ。</a:t>
            </a:r>
          </a:p>
          <a:p>
            <a:r>
              <a:rPr lang="ja-JP" altLang="en-US" sz="1200" dirty="0"/>
              <a:t>・慢性期の入院患者のデータ提出における視点について、患者特性調査、タイムスタディ調査等の調査結果を用いて検討</a:t>
            </a:r>
            <a:r>
              <a:rPr lang="ja-JP" altLang="en-US" sz="1200" dirty="0" smtClean="0"/>
              <a:t>したところ</a:t>
            </a:r>
            <a:r>
              <a:rPr lang="ja-JP" altLang="en-US" sz="1200" dirty="0"/>
              <a:t>、</a:t>
            </a:r>
          </a:p>
          <a:p>
            <a:r>
              <a:rPr lang="en-US" altLang="ja-JP" sz="1200" dirty="0"/>
              <a:t>- </a:t>
            </a:r>
            <a:r>
              <a:rPr lang="ja-JP" altLang="en-US" sz="1200" dirty="0"/>
              <a:t>慢性期の入院患者において、現在の状態に関係のある傷病の個数は、約８割の患者が４個以下であった。また、調査日</a:t>
            </a:r>
            <a:r>
              <a:rPr lang="ja-JP" altLang="en-US" sz="1200" dirty="0" smtClean="0"/>
              <a:t>から１ヶ月</a:t>
            </a:r>
            <a:r>
              <a:rPr lang="ja-JP" altLang="en-US" sz="1200" dirty="0"/>
              <a:t>以内に最も医療資源を投入した傷病の発症後経過日数をみると、約７割の患者が</a:t>
            </a:r>
            <a:r>
              <a:rPr lang="en-US" altLang="ja-JP" sz="1200" dirty="0"/>
              <a:t>181</a:t>
            </a:r>
            <a:r>
              <a:rPr lang="ja-JP" altLang="en-US" sz="1200" dirty="0"/>
              <a:t>日以上であった。</a:t>
            </a:r>
          </a:p>
          <a:p>
            <a:r>
              <a:rPr lang="en-US" altLang="ja-JP" sz="1200" dirty="0"/>
              <a:t>- </a:t>
            </a:r>
            <a:r>
              <a:rPr lang="ja-JP" altLang="en-US" sz="1200" dirty="0"/>
              <a:t>慢性期の患者に特徴的な症状・状態について、医療区分や主治医意見書の項目を参考に、各状態の該当の有無とケア</a:t>
            </a:r>
            <a:r>
              <a:rPr lang="ja-JP" altLang="en-US" sz="1200" dirty="0" smtClean="0"/>
              <a:t>時間と</a:t>
            </a:r>
            <a:r>
              <a:rPr lang="ja-JP" altLang="en-US" sz="1200" dirty="0"/>
              <a:t>の関係をみると、概ね該当している患者が非該当の患者に比べ、ケア時間が長くなる傾向にあった。</a:t>
            </a:r>
          </a:p>
          <a:p>
            <a:r>
              <a:rPr lang="en-US" altLang="ja-JP" sz="1200" dirty="0"/>
              <a:t>- </a:t>
            </a:r>
            <a:r>
              <a:rPr lang="ja-JP" altLang="en-US" sz="1200" dirty="0"/>
              <a:t>要介護度や認知症高齢者の日常生活自立度の該当区分をみると、概ね区分が上がるにつれて、ケア時間が長くなる傾向</a:t>
            </a:r>
            <a:r>
              <a:rPr lang="ja-JP" altLang="en-US" sz="1200" dirty="0" smtClean="0"/>
              <a:t>にあった</a:t>
            </a:r>
            <a:r>
              <a:rPr lang="ja-JP" altLang="en-US" sz="1200" dirty="0"/>
              <a:t>。</a:t>
            </a:r>
          </a:p>
          <a:p>
            <a:r>
              <a:rPr lang="ja-JP" altLang="en-US" sz="1200" dirty="0"/>
              <a:t>等の結果が得られた</a:t>
            </a:r>
            <a:r>
              <a:rPr lang="ja-JP" altLang="en-US" sz="1200" dirty="0" smtClean="0"/>
              <a:t>。</a:t>
            </a:r>
            <a:endParaRPr lang="en-US" altLang="ja-JP" sz="1200" dirty="0" smtClean="0"/>
          </a:p>
          <a:p>
            <a:endParaRPr lang="en-US" altLang="ja-JP" sz="1200" dirty="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（論点）</a:t>
            </a:r>
            <a:endParaRPr lang="en-US" altLang="ja-JP" sz="14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〇</a:t>
            </a:r>
            <a:r>
              <a:rPr lang="ja-JP" altLang="en-US" sz="1200" dirty="0"/>
              <a:t>慢性期病棟の入院患者においてデータ提出を求めるべき項目として、慢性期病棟の入院患者調査等の結果の分析を</a:t>
            </a:r>
            <a:r>
              <a:rPr lang="ja-JP" altLang="en-US" sz="1200" dirty="0" smtClean="0"/>
              <a:t>踏まえた</a:t>
            </a:r>
            <a:r>
              <a:rPr lang="ja-JP" altLang="en-US" sz="1200" dirty="0"/>
              <a:t>項目（慢性期の患者に特徴的な症状・状態）や、介護との連携に係る項目（要介護度、主治医意見書に含まれる症状・</a:t>
            </a:r>
            <a:r>
              <a:rPr lang="ja-JP" altLang="en-US" sz="1200" dirty="0" smtClean="0"/>
              <a:t>状態</a:t>
            </a:r>
            <a:r>
              <a:rPr lang="ja-JP" altLang="en-US" sz="1200" dirty="0"/>
              <a:t>等）が想定されるが、どのように考えるか。</a:t>
            </a:r>
            <a:endParaRPr lang="en-US" altLang="ja-JP" sz="1200" dirty="0" smtClean="0">
              <a:latin typeface="メイリオ" panose="020B0604030504040204" pitchFamily="50" charset="-128"/>
              <a:ea typeface="メイリオ" panose="020B0604030504040204" pitchFamily="50" charset="-128"/>
            </a:endParaRPr>
          </a:p>
        </p:txBody>
      </p:sp>
      <p:graphicFrame>
        <p:nvGraphicFramePr>
          <p:cNvPr id="8" name="表 7"/>
          <p:cNvGraphicFramePr>
            <a:graphicFrameLocks noGrp="1"/>
          </p:cNvGraphicFramePr>
          <p:nvPr>
            <p:extLst/>
          </p:nvPr>
        </p:nvGraphicFramePr>
        <p:xfrm>
          <a:off x="151764" y="4150657"/>
          <a:ext cx="8895521" cy="624840"/>
        </p:xfrm>
        <a:graphic>
          <a:graphicData uri="http://schemas.openxmlformats.org/drawingml/2006/table">
            <a:tbl>
              <a:tblPr firstRow="1" bandRow="1">
                <a:tableStyleId>{5C22544A-7EE6-4342-B048-85BDC9FD1C3A}</a:tableStyleId>
              </a:tblPr>
              <a:tblGrid>
                <a:gridCol w="799674"/>
                <a:gridCol w="1492824"/>
                <a:gridCol w="3453391"/>
                <a:gridCol w="3149632"/>
              </a:tblGrid>
              <a:tr h="0">
                <a:tc>
                  <a:txBody>
                    <a:bodyPr/>
                    <a:lstStyle/>
                    <a:p>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項目</a:t>
                      </a:r>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改定前</a:t>
                      </a:r>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改定後（予測）</a:t>
                      </a:r>
                      <a:endParaRPr kumimoji="1" lang="ja-JP" altLang="en-US" sz="1100" b="0" dirty="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A101</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・療養病棟入院基本料</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データ提出加算</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・データ提出加算のデータ項目は急性期用に作成されたもので、慢性期特有の「ケア時間」などは入っていない。</a:t>
                      </a:r>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・療養病棟入院基本料におけるデータ提出加算のデータ項目について、</a:t>
                      </a:r>
                      <a:r>
                        <a:rPr lang="ja-JP" altLang="en-US" sz="900" u="sng" dirty="0" smtClean="0">
                          <a:solidFill>
                            <a:srgbClr val="FF0000"/>
                          </a:solidFill>
                          <a:latin typeface="メイリオ" panose="020B0604030504040204" pitchFamily="50" charset="-128"/>
                          <a:ea typeface="メイリオ" panose="020B0604030504040204" pitchFamily="50" charset="-128"/>
                        </a:rPr>
                        <a:t>ケア関連等、データの見直し</a:t>
                      </a:r>
                      <a:r>
                        <a:rPr lang="ja-JP" altLang="en-US" sz="900" dirty="0" smtClean="0">
                          <a:latin typeface="メイリオ" panose="020B0604030504040204" pitchFamily="50" charset="-128"/>
                          <a:ea typeface="メイリオ" panose="020B0604030504040204" pitchFamily="50" charset="-128"/>
                        </a:rPr>
                        <a:t>を行う。</a:t>
                      </a:r>
                      <a:endParaRPr lang="en-US" altLang="ja-JP" sz="900" dirty="0" smtClean="0">
                        <a:latin typeface="メイリオ" panose="020B0604030504040204" pitchFamily="50" charset="-128"/>
                        <a:ea typeface="メイリオ" panose="020B0604030504040204" pitchFamily="50" charset="-128"/>
                      </a:endParaRPr>
                    </a:p>
                  </a:txBody>
                  <a:tcPr/>
                </a:tc>
              </a:tr>
            </a:tbl>
          </a:graphicData>
        </a:graphic>
      </p:graphicFrame>
      <p:sp>
        <p:nvSpPr>
          <p:cNvPr id="9" name="テキスト ボックス 8"/>
          <p:cNvSpPr txBox="1"/>
          <p:nvPr/>
        </p:nvSpPr>
        <p:spPr>
          <a:xfrm>
            <a:off x="5003800" y="6147788"/>
            <a:ext cx="4439138"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a:t>年</a:t>
            </a:r>
            <a:r>
              <a:rPr lang="en-US" altLang="ja-JP" sz="1000" dirty="0"/>
              <a:t>10</a:t>
            </a:r>
            <a:r>
              <a:rPr lang="ja-JP" altLang="en-US" sz="1000" dirty="0"/>
              <a:t>月</a:t>
            </a:r>
            <a:r>
              <a:rPr lang="en-US" altLang="ja-JP" sz="1000" dirty="0" smtClean="0"/>
              <a:t>18</a:t>
            </a:r>
            <a:r>
              <a:rPr lang="ja-JP" altLang="en-US" sz="1000" dirty="0" smtClean="0"/>
              <a:t>日　第</a:t>
            </a:r>
            <a:r>
              <a:rPr lang="en-US" altLang="ja-JP" sz="1000" dirty="0" smtClean="0"/>
              <a:t>10</a:t>
            </a:r>
            <a:r>
              <a:rPr lang="ja-JP" altLang="en-US" sz="1000" dirty="0" smtClean="0"/>
              <a:t>回</a:t>
            </a:r>
            <a:r>
              <a:rPr lang="ja-JP" altLang="en-US" sz="1000" dirty="0"/>
              <a:t>入院医療等の調査・評価分科会</a:t>
            </a:r>
            <a:r>
              <a:rPr lang="ja-JP" altLang="en-US" sz="1000" dirty="0" smtClean="0"/>
              <a:t>資料を編集</a:t>
            </a:r>
            <a:endParaRPr lang="ja-JP" altLang="en-US" sz="1000" dirty="0">
              <a:latin typeface="+mn-ea"/>
            </a:endParaRPr>
          </a:p>
        </p:txBody>
      </p:sp>
    </p:spTree>
    <p:extLst>
      <p:ext uri="{BB962C8B-B14F-4D97-AF65-F5344CB8AC3E}">
        <p14:creationId xmlns:p14="http://schemas.microsoft.com/office/powerpoint/2010/main" val="41601109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52</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6" name="テキスト ボックス 5"/>
          <p:cNvSpPr txBox="1"/>
          <p:nvPr/>
        </p:nvSpPr>
        <p:spPr>
          <a:xfrm>
            <a:off x="5003800" y="6147788"/>
            <a:ext cx="3969719"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a:t>年</a:t>
            </a:r>
            <a:r>
              <a:rPr lang="en-US" altLang="ja-JP" sz="1000" dirty="0"/>
              <a:t>10</a:t>
            </a:r>
            <a:r>
              <a:rPr lang="ja-JP" altLang="en-US" sz="1000" dirty="0"/>
              <a:t>月</a:t>
            </a:r>
            <a:r>
              <a:rPr lang="en-US" altLang="ja-JP" sz="1000" dirty="0"/>
              <a:t>18</a:t>
            </a:r>
            <a:r>
              <a:rPr lang="ja-JP" altLang="en-US" sz="1000" dirty="0" smtClean="0"/>
              <a:t>日　第</a:t>
            </a:r>
            <a:r>
              <a:rPr lang="en-US" altLang="ja-JP" sz="1000" dirty="0" smtClean="0"/>
              <a:t>10</a:t>
            </a:r>
            <a:r>
              <a:rPr lang="ja-JP" altLang="en-US" sz="1000" dirty="0" smtClean="0"/>
              <a:t>回入院</a:t>
            </a:r>
            <a:r>
              <a:rPr lang="ja-JP" altLang="en-US" sz="1000" dirty="0"/>
              <a:t>医療等の調査・評価</a:t>
            </a:r>
            <a:r>
              <a:rPr lang="ja-JP" altLang="en-US" sz="1000" dirty="0" smtClean="0"/>
              <a:t>分科会資料より</a:t>
            </a:r>
            <a:endParaRPr lang="ja-JP" altLang="en-US" sz="1000" dirty="0">
              <a:latin typeface="+mn-ea"/>
            </a:endParaRPr>
          </a:p>
        </p:txBody>
      </p:sp>
      <p:sp>
        <p:nvSpPr>
          <p:cNvPr id="5" name="タイトル 4"/>
          <p:cNvSpPr>
            <a:spLocks noGrp="1"/>
          </p:cNvSpPr>
          <p:nvPr>
            <p:ph type="title"/>
          </p:nvPr>
        </p:nvSpPr>
        <p:spPr/>
        <p:txBody>
          <a:bodyPr/>
          <a:lstStyle/>
          <a:p>
            <a:r>
              <a:rPr lang="ja-JP" altLang="en-US" sz="2000" dirty="0"/>
              <a:t>③</a:t>
            </a:r>
            <a:r>
              <a:rPr lang="en-US" altLang="ja-JP" sz="2000" dirty="0" smtClean="0"/>
              <a:t> </a:t>
            </a:r>
            <a:r>
              <a:rPr lang="en-US" altLang="ja-JP" sz="2000" dirty="0"/>
              <a:t>A400</a:t>
            </a:r>
            <a:r>
              <a:rPr lang="ja-JP" altLang="ja-JP" sz="2000" dirty="0"/>
              <a:t>　短期滞在手術等基本料の拡大</a:t>
            </a:r>
            <a:endParaRPr kumimoji="1" lang="ja-JP" altLang="en-US" sz="2000" dirty="0"/>
          </a:p>
        </p:txBody>
      </p:sp>
      <p:grpSp>
        <p:nvGrpSpPr>
          <p:cNvPr id="7" name="グループ化 6"/>
          <p:cNvGrpSpPr/>
          <p:nvPr/>
        </p:nvGrpSpPr>
        <p:grpSpPr>
          <a:xfrm>
            <a:off x="713517" y="613136"/>
            <a:ext cx="7723493" cy="5468875"/>
            <a:chOff x="713517" y="613136"/>
            <a:chExt cx="7723493" cy="5468875"/>
          </a:xfrm>
        </p:grpSpPr>
        <p:pic>
          <p:nvPicPr>
            <p:cNvPr id="2" name="図 1"/>
            <p:cNvPicPr>
              <a:picLocks noChangeAspect="1"/>
            </p:cNvPicPr>
            <p:nvPr/>
          </p:nvPicPr>
          <p:blipFill>
            <a:blip r:embed="rId2"/>
            <a:stretch>
              <a:fillRect/>
            </a:stretch>
          </p:blipFill>
          <p:spPr>
            <a:xfrm>
              <a:off x="713517" y="613136"/>
              <a:ext cx="7723493" cy="5460113"/>
            </a:xfrm>
            <a:prstGeom prst="rect">
              <a:avLst/>
            </a:prstGeom>
          </p:spPr>
        </p:pic>
        <p:sp>
          <p:nvSpPr>
            <p:cNvPr id="4" name="正方形/長方形 3"/>
            <p:cNvSpPr/>
            <p:nvPr/>
          </p:nvSpPr>
          <p:spPr>
            <a:xfrm>
              <a:off x="4461933" y="5858933"/>
              <a:ext cx="245534" cy="223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grpSp>
    </p:spTree>
    <p:extLst>
      <p:ext uri="{BB962C8B-B14F-4D97-AF65-F5344CB8AC3E}">
        <p14:creationId xmlns:p14="http://schemas.microsoft.com/office/powerpoint/2010/main" val="6475293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53</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6" name="テキスト ボックス 5"/>
          <p:cNvSpPr txBox="1"/>
          <p:nvPr/>
        </p:nvSpPr>
        <p:spPr>
          <a:xfrm>
            <a:off x="5003800" y="6147788"/>
            <a:ext cx="3969719"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a:t>年</a:t>
            </a:r>
            <a:r>
              <a:rPr lang="en-US" altLang="ja-JP" sz="1000" dirty="0"/>
              <a:t>10</a:t>
            </a:r>
            <a:r>
              <a:rPr lang="ja-JP" altLang="en-US" sz="1000" dirty="0"/>
              <a:t>月</a:t>
            </a:r>
            <a:r>
              <a:rPr lang="en-US" altLang="ja-JP" sz="1000" dirty="0"/>
              <a:t>18</a:t>
            </a:r>
            <a:r>
              <a:rPr lang="ja-JP" altLang="en-US" sz="1000" dirty="0" smtClean="0"/>
              <a:t>日　第</a:t>
            </a:r>
            <a:r>
              <a:rPr lang="en-US" altLang="ja-JP" sz="1000" dirty="0" smtClean="0"/>
              <a:t>10</a:t>
            </a:r>
            <a:r>
              <a:rPr lang="ja-JP" altLang="en-US" sz="1000" dirty="0" smtClean="0"/>
              <a:t>回入院</a:t>
            </a:r>
            <a:r>
              <a:rPr lang="ja-JP" altLang="en-US" sz="1000" dirty="0"/>
              <a:t>医療等の調査・評価</a:t>
            </a:r>
            <a:r>
              <a:rPr lang="ja-JP" altLang="en-US" sz="1000" dirty="0" smtClean="0"/>
              <a:t>分科会資料より</a:t>
            </a:r>
            <a:endParaRPr lang="ja-JP" altLang="en-US" sz="1000" dirty="0">
              <a:latin typeface="+mn-ea"/>
            </a:endParaRPr>
          </a:p>
        </p:txBody>
      </p:sp>
      <p:sp>
        <p:nvSpPr>
          <p:cNvPr id="5" name="タイトル 4"/>
          <p:cNvSpPr>
            <a:spLocks noGrp="1"/>
          </p:cNvSpPr>
          <p:nvPr>
            <p:ph type="title"/>
          </p:nvPr>
        </p:nvSpPr>
        <p:spPr/>
        <p:txBody>
          <a:bodyPr/>
          <a:lstStyle/>
          <a:p>
            <a:r>
              <a:rPr lang="en-US" altLang="ja-JP" sz="2000" dirty="0" smtClean="0"/>
              <a:t> </a:t>
            </a:r>
            <a:r>
              <a:rPr lang="ja-JP" altLang="en-US" sz="2000" dirty="0" smtClean="0"/>
              <a:t>③　</a:t>
            </a:r>
            <a:r>
              <a:rPr lang="en-US" altLang="ja-JP" sz="2000" dirty="0" smtClean="0"/>
              <a:t>A400</a:t>
            </a:r>
            <a:r>
              <a:rPr lang="ja-JP" altLang="ja-JP" sz="2000" dirty="0"/>
              <a:t>　短期滞在手術等基本料の拡大</a:t>
            </a:r>
            <a:endParaRPr kumimoji="1" lang="ja-JP" altLang="en-US" sz="2000" dirty="0"/>
          </a:p>
        </p:txBody>
      </p:sp>
      <p:grpSp>
        <p:nvGrpSpPr>
          <p:cNvPr id="10" name="グループ化 9"/>
          <p:cNvGrpSpPr/>
          <p:nvPr/>
        </p:nvGrpSpPr>
        <p:grpSpPr>
          <a:xfrm>
            <a:off x="609600" y="615849"/>
            <a:ext cx="7878210" cy="5531939"/>
            <a:chOff x="609600" y="615849"/>
            <a:chExt cx="7878210" cy="5531939"/>
          </a:xfrm>
        </p:grpSpPr>
        <p:pic>
          <p:nvPicPr>
            <p:cNvPr id="7" name="図 6"/>
            <p:cNvPicPr>
              <a:picLocks noChangeAspect="1"/>
            </p:cNvPicPr>
            <p:nvPr/>
          </p:nvPicPr>
          <p:blipFill>
            <a:blip r:embed="rId2"/>
            <a:stretch>
              <a:fillRect/>
            </a:stretch>
          </p:blipFill>
          <p:spPr>
            <a:xfrm>
              <a:off x="662717" y="615849"/>
              <a:ext cx="7825093" cy="5531939"/>
            </a:xfrm>
            <a:prstGeom prst="rect">
              <a:avLst/>
            </a:prstGeom>
          </p:spPr>
        </p:pic>
        <p:sp>
          <p:nvSpPr>
            <p:cNvPr id="8" name="正方形/長方形 7"/>
            <p:cNvSpPr/>
            <p:nvPr/>
          </p:nvSpPr>
          <p:spPr>
            <a:xfrm>
              <a:off x="609600" y="5918200"/>
              <a:ext cx="491067" cy="169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9" name="正方形/長方形 8"/>
            <p:cNvSpPr/>
            <p:nvPr/>
          </p:nvSpPr>
          <p:spPr>
            <a:xfrm>
              <a:off x="4495800" y="5969000"/>
              <a:ext cx="177800" cy="17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grpSp>
    </p:spTree>
    <p:extLst>
      <p:ext uri="{BB962C8B-B14F-4D97-AF65-F5344CB8AC3E}">
        <p14:creationId xmlns:p14="http://schemas.microsoft.com/office/powerpoint/2010/main" val="13818460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54</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5" name="タイトル 4"/>
          <p:cNvSpPr>
            <a:spLocks noGrp="1"/>
          </p:cNvSpPr>
          <p:nvPr>
            <p:ph type="title"/>
          </p:nvPr>
        </p:nvSpPr>
        <p:spPr/>
        <p:txBody>
          <a:bodyPr/>
          <a:lstStyle/>
          <a:p>
            <a:r>
              <a:rPr lang="ja-JP" altLang="en-US" sz="2000" dirty="0"/>
              <a:t>③</a:t>
            </a:r>
            <a:r>
              <a:rPr lang="en-US" altLang="ja-JP" sz="2000" dirty="0" smtClean="0"/>
              <a:t> </a:t>
            </a:r>
            <a:r>
              <a:rPr lang="en-US" altLang="ja-JP" sz="2000" dirty="0"/>
              <a:t>A400</a:t>
            </a:r>
            <a:r>
              <a:rPr lang="ja-JP" altLang="ja-JP" sz="2000" dirty="0"/>
              <a:t>　短期滞在手術等基本料の拡大</a:t>
            </a:r>
            <a:endParaRPr kumimoji="1" lang="ja-JP" altLang="en-US" sz="2000" dirty="0"/>
          </a:p>
        </p:txBody>
      </p:sp>
      <p:sp>
        <p:nvSpPr>
          <p:cNvPr id="2" name="テキスト ボックス 1"/>
          <p:cNvSpPr txBox="1"/>
          <p:nvPr/>
        </p:nvSpPr>
        <p:spPr>
          <a:xfrm>
            <a:off x="151764" y="665537"/>
            <a:ext cx="8840471" cy="4401205"/>
          </a:xfrm>
          <a:prstGeom prst="rect">
            <a:avLst/>
          </a:prstGeom>
          <a:noFill/>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（課題）</a:t>
            </a:r>
            <a:endParaRPr lang="en-US" altLang="ja-JP" sz="1400" dirty="0" smtClean="0">
              <a:latin typeface="メイリオ" panose="020B0604030504040204" pitchFamily="50" charset="-128"/>
              <a:ea typeface="メイリオ" panose="020B0604030504040204" pitchFamily="50" charset="-128"/>
            </a:endParaRPr>
          </a:p>
          <a:p>
            <a:r>
              <a:rPr lang="ja-JP" altLang="en-US" sz="1200" dirty="0" smtClean="0"/>
              <a:t>・</a:t>
            </a:r>
            <a:r>
              <a:rPr lang="ja-JP" altLang="en-US" sz="1200" dirty="0"/>
              <a:t>平成</a:t>
            </a:r>
            <a:r>
              <a:rPr lang="en-US" altLang="ja-JP" sz="1200" dirty="0"/>
              <a:t>26</a:t>
            </a:r>
            <a:r>
              <a:rPr lang="ja-JP" altLang="en-US" sz="1200" dirty="0"/>
              <a:t>年度診療報酬改定において、一定程度治療法が標準化し、短期間で退院可能な検査・手術が存在していることを</a:t>
            </a:r>
            <a:r>
              <a:rPr lang="ja-JP" altLang="en-US" sz="1200" dirty="0" smtClean="0"/>
              <a:t>踏まえて</a:t>
            </a:r>
            <a:r>
              <a:rPr lang="ja-JP" altLang="en-US" sz="1200" dirty="0"/>
              <a:t>、</a:t>
            </a:r>
            <a:r>
              <a:rPr lang="en-US" altLang="ja-JP" sz="1200" dirty="0"/>
              <a:t>21</a:t>
            </a:r>
            <a:r>
              <a:rPr lang="ja-JP" altLang="en-US" sz="1200" dirty="0"/>
              <a:t>種類の手術・検査を短期滞在手術等基本料３の対象とした上で、包括範囲を全診療報酬点数とした。</a:t>
            </a:r>
          </a:p>
          <a:p>
            <a:r>
              <a:rPr lang="ja-JP" altLang="en-US" sz="1200" dirty="0"/>
              <a:t>・平成</a:t>
            </a:r>
            <a:r>
              <a:rPr lang="en-US" altLang="ja-JP" sz="1200" dirty="0"/>
              <a:t>28</a:t>
            </a:r>
            <a:r>
              <a:rPr lang="ja-JP" altLang="en-US" sz="1200" dirty="0"/>
              <a:t>年度診療報酬改定において、</a:t>
            </a:r>
          </a:p>
          <a:p>
            <a:r>
              <a:rPr lang="ja-JP" altLang="en-US" sz="1200" dirty="0"/>
              <a:t>－ 在院日数の平均＋１</a:t>
            </a:r>
            <a:r>
              <a:rPr lang="en-US" altLang="ja-JP" sz="1200" dirty="0"/>
              <a:t>SD</a:t>
            </a:r>
            <a:r>
              <a:rPr lang="ja-JP" altLang="en-US" sz="1200" dirty="0"/>
              <a:t>が</a:t>
            </a:r>
            <a:r>
              <a:rPr lang="en-US" altLang="ja-JP" sz="1200" dirty="0"/>
              <a:t>5</a:t>
            </a:r>
            <a:r>
              <a:rPr lang="ja-JP" altLang="en-US" sz="1200" dirty="0"/>
              <a:t>日以内</a:t>
            </a:r>
          </a:p>
          <a:p>
            <a:r>
              <a:rPr lang="ja-JP" altLang="en-US" sz="1200" dirty="0"/>
              <a:t>－ 一定の症例数が存在</a:t>
            </a:r>
          </a:p>
          <a:p>
            <a:r>
              <a:rPr lang="ja-JP" altLang="en-US" sz="1200" dirty="0"/>
              <a:t>－ 入院</a:t>
            </a:r>
            <a:r>
              <a:rPr lang="en-US" altLang="ja-JP" sz="1200" dirty="0"/>
              <a:t>5</a:t>
            </a:r>
            <a:r>
              <a:rPr lang="ja-JP" altLang="en-US" sz="1200" dirty="0"/>
              <a:t>日以内の包括範囲出来高実績点数のばらつきが小さい</a:t>
            </a:r>
          </a:p>
          <a:p>
            <a:r>
              <a:rPr lang="ja-JP" altLang="en-US" sz="1200" dirty="0"/>
              <a:t>項目として、「経皮的シャント拡張術・血栓除去術」「体外衝撃波腎・尿管結石破砕術」「ガンマナイフによる定位放射線治療」</a:t>
            </a:r>
            <a:r>
              <a:rPr lang="ja-JP" altLang="en-US" sz="1200" dirty="0" smtClean="0"/>
              <a:t>が短期</a:t>
            </a:r>
            <a:r>
              <a:rPr lang="ja-JP" altLang="en-US" sz="1200" dirty="0"/>
              <a:t>滞在手術等基本料３の対象に追加された他、「水晶体再建術」「ヘルニア手術」「腹腔鏡下鼠径ヘルニア手術」について、</a:t>
            </a:r>
            <a:r>
              <a:rPr lang="ja-JP" altLang="en-US" sz="1200" dirty="0" smtClean="0"/>
              <a:t>片側</a:t>
            </a:r>
            <a:r>
              <a:rPr lang="ja-JP" altLang="en-US" sz="1200" dirty="0"/>
              <a:t>・両側の別又は年齢別に評価を区分する等の見直しが行われた。</a:t>
            </a:r>
          </a:p>
          <a:p>
            <a:r>
              <a:rPr lang="ja-JP" altLang="en-US" sz="1200" dirty="0"/>
              <a:t>・平成</a:t>
            </a:r>
            <a:r>
              <a:rPr lang="en-US" altLang="ja-JP" sz="1200" dirty="0"/>
              <a:t>28</a:t>
            </a:r>
            <a:r>
              <a:rPr lang="ja-JP" altLang="en-US" sz="1200" dirty="0"/>
              <a:t>年４月～</a:t>
            </a:r>
            <a:r>
              <a:rPr lang="en-US" altLang="ja-JP" sz="1200" dirty="0"/>
              <a:t>12</a:t>
            </a:r>
            <a:r>
              <a:rPr lang="ja-JP" altLang="en-US" sz="1200" dirty="0"/>
              <a:t>月のＤＰＣデータを用いて、短期滞在手術等基本料３の対象となっていない手術等の分析を行ったところ</a:t>
            </a:r>
            <a:r>
              <a:rPr lang="ja-JP" altLang="en-US" sz="1200" dirty="0" smtClean="0"/>
              <a:t>、</a:t>
            </a:r>
            <a:endParaRPr lang="en-US" altLang="ja-JP" sz="1200" dirty="0" smtClean="0"/>
          </a:p>
          <a:p>
            <a:r>
              <a:rPr lang="ja-JP" altLang="en-US" sz="1200" dirty="0" smtClean="0"/>
              <a:t>－ </a:t>
            </a:r>
            <a:r>
              <a:rPr lang="ja-JP" altLang="en-US" sz="1200" dirty="0"/>
              <a:t>在院日数の平均＋１</a:t>
            </a:r>
            <a:r>
              <a:rPr lang="en-US" altLang="ja-JP" sz="1200" dirty="0"/>
              <a:t>SD</a:t>
            </a:r>
            <a:r>
              <a:rPr lang="ja-JP" altLang="en-US" sz="1200" dirty="0"/>
              <a:t>が</a:t>
            </a:r>
            <a:r>
              <a:rPr lang="en-US" altLang="ja-JP" sz="1200" dirty="0"/>
              <a:t>5</a:t>
            </a:r>
            <a:r>
              <a:rPr lang="ja-JP" altLang="en-US" sz="1200" dirty="0"/>
              <a:t>日以内</a:t>
            </a:r>
          </a:p>
          <a:p>
            <a:r>
              <a:rPr lang="ja-JP" altLang="en-US" sz="1200" dirty="0"/>
              <a:t>－ 該当症例数が</a:t>
            </a:r>
            <a:r>
              <a:rPr lang="en-US" altLang="ja-JP" sz="1200" dirty="0"/>
              <a:t>100</a:t>
            </a:r>
            <a:r>
              <a:rPr lang="ja-JP" altLang="en-US" sz="1200" dirty="0"/>
              <a:t>件以上</a:t>
            </a:r>
          </a:p>
          <a:p>
            <a:r>
              <a:rPr lang="ja-JP" altLang="en-US" sz="1200" dirty="0"/>
              <a:t>－ 入院</a:t>
            </a:r>
            <a:r>
              <a:rPr lang="en-US" altLang="ja-JP" sz="1200" dirty="0"/>
              <a:t>5</a:t>
            </a:r>
            <a:r>
              <a:rPr lang="ja-JP" altLang="en-US" sz="1200" dirty="0"/>
              <a:t>日以内の包括範囲出来高実績点数のばらつきが小さい</a:t>
            </a:r>
          </a:p>
          <a:p>
            <a:r>
              <a:rPr lang="ja-JP" altLang="en-US" sz="1200" dirty="0"/>
              <a:t>のいずれの条件も満たす手術等として、「副腎静脈サンプリング」、「子宮鏡下子宮内膜焼灼術」、「子宮鏡下有茎粘膜下筋腫</a:t>
            </a:r>
            <a:r>
              <a:rPr lang="ja-JP" altLang="en-US" sz="1200" dirty="0" smtClean="0"/>
              <a:t>切出術</a:t>
            </a:r>
            <a:r>
              <a:rPr lang="ja-JP" altLang="en-US" sz="1200" dirty="0"/>
              <a:t>」、「子宮内膜ポリープ切除術」が挙げられた。</a:t>
            </a:r>
          </a:p>
          <a:p>
            <a:r>
              <a:rPr lang="ja-JP" altLang="en-US" sz="1200" dirty="0"/>
              <a:t>・</a:t>
            </a:r>
            <a:r>
              <a:rPr lang="en-US" altLang="ja-JP" sz="1200" dirty="0"/>
              <a:t>DPC/PDPS</a:t>
            </a:r>
            <a:r>
              <a:rPr lang="ja-JP" altLang="en-US" sz="1200" dirty="0"/>
              <a:t>の点数設定方法のうち、</a:t>
            </a:r>
            <a:r>
              <a:rPr lang="en-US" altLang="ja-JP" sz="1200" dirty="0"/>
              <a:t>D</a:t>
            </a:r>
            <a:r>
              <a:rPr lang="ja-JP" altLang="en-US" sz="1200" dirty="0"/>
              <a:t>区分については、入院期間（</a:t>
            </a:r>
            <a:r>
              <a:rPr lang="en-US" altLang="ja-JP" sz="1200" dirty="0"/>
              <a:t>Ⅰ</a:t>
            </a:r>
            <a:r>
              <a:rPr lang="ja-JP" altLang="en-US" sz="1200" dirty="0"/>
              <a:t>）を</a:t>
            </a:r>
            <a:r>
              <a:rPr lang="en-US" altLang="ja-JP" sz="1200" dirty="0"/>
              <a:t>1</a:t>
            </a:r>
            <a:r>
              <a:rPr lang="ja-JP" altLang="en-US" sz="1200" dirty="0"/>
              <a:t>日で固定して点数を設定しており、短期滞在手術等</a:t>
            </a:r>
            <a:r>
              <a:rPr lang="ja-JP" altLang="en-US" sz="1200" dirty="0" smtClean="0"/>
              <a:t>基本料</a:t>
            </a:r>
            <a:r>
              <a:rPr lang="ja-JP" altLang="en-US" sz="1200" dirty="0"/>
              <a:t>の点数設定と類似している</a:t>
            </a:r>
            <a:r>
              <a:rPr lang="ja-JP" altLang="en-US" sz="1200" dirty="0" smtClean="0"/>
              <a:t>。</a:t>
            </a:r>
            <a:endParaRPr lang="en-US" altLang="ja-JP" sz="1200" dirty="0" smtClean="0"/>
          </a:p>
          <a:p>
            <a:endParaRPr lang="en-US" altLang="ja-JP" sz="12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（論点）</a:t>
            </a:r>
            <a:endParaRPr lang="en-US" altLang="ja-JP" sz="14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〇</a:t>
            </a:r>
            <a:r>
              <a:rPr lang="ja-JP" altLang="en-US" sz="1200" dirty="0"/>
              <a:t>短期滞在手術等基本料の対象となっていない手術等のうち、在院日数が短く、算定点数のばらつきが少ない項目が存在</a:t>
            </a:r>
            <a:r>
              <a:rPr lang="ja-JP" altLang="en-US" sz="1200" dirty="0" smtClean="0"/>
              <a:t>する</a:t>
            </a:r>
            <a:r>
              <a:rPr lang="ja-JP" altLang="en-US" sz="1200" dirty="0"/>
              <a:t>が、これらの取扱いについてどう考えるか。</a:t>
            </a:r>
          </a:p>
          <a:p>
            <a:r>
              <a:rPr lang="ja-JP" altLang="en-US" sz="1200" dirty="0"/>
              <a:t>○ 短期滞在手術等基本料については、関連する他の報酬項目との整理が必要ではないか。</a:t>
            </a:r>
            <a:endParaRPr lang="en-US" altLang="ja-JP" sz="1200" dirty="0" smtClean="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5003800" y="6209332"/>
            <a:ext cx="4439138"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a:t>年</a:t>
            </a:r>
            <a:r>
              <a:rPr lang="en-US" altLang="ja-JP" sz="1000" dirty="0"/>
              <a:t>10</a:t>
            </a:r>
            <a:r>
              <a:rPr lang="ja-JP" altLang="en-US" sz="1000" dirty="0"/>
              <a:t>月</a:t>
            </a:r>
            <a:r>
              <a:rPr lang="en-US" altLang="ja-JP" sz="1000" dirty="0" smtClean="0"/>
              <a:t>18</a:t>
            </a:r>
            <a:r>
              <a:rPr lang="ja-JP" altLang="en-US" sz="1000" dirty="0" smtClean="0"/>
              <a:t>日　第</a:t>
            </a:r>
            <a:r>
              <a:rPr lang="en-US" altLang="ja-JP" sz="1000" dirty="0" smtClean="0"/>
              <a:t>10</a:t>
            </a:r>
            <a:r>
              <a:rPr lang="ja-JP" altLang="en-US" sz="1000" dirty="0" smtClean="0"/>
              <a:t>回</a:t>
            </a:r>
            <a:r>
              <a:rPr lang="ja-JP" altLang="en-US" sz="1000" dirty="0"/>
              <a:t>入院医療等の調査・評価分科会</a:t>
            </a:r>
            <a:r>
              <a:rPr lang="ja-JP" altLang="en-US" sz="1000" dirty="0" smtClean="0"/>
              <a:t>資料を編集</a:t>
            </a:r>
            <a:endParaRPr lang="ja-JP" altLang="en-US" sz="1000" dirty="0">
              <a:latin typeface="+mn-ea"/>
            </a:endParaRPr>
          </a:p>
        </p:txBody>
      </p:sp>
      <p:graphicFrame>
        <p:nvGraphicFramePr>
          <p:cNvPr id="10" name="表 9"/>
          <p:cNvGraphicFramePr>
            <a:graphicFrameLocks noGrp="1"/>
          </p:cNvGraphicFramePr>
          <p:nvPr>
            <p:extLst/>
          </p:nvPr>
        </p:nvGraphicFramePr>
        <p:xfrm>
          <a:off x="252506" y="5011986"/>
          <a:ext cx="8646564" cy="1173480"/>
        </p:xfrm>
        <a:graphic>
          <a:graphicData uri="http://schemas.openxmlformats.org/drawingml/2006/table">
            <a:tbl>
              <a:tblPr firstRow="1" bandRow="1">
                <a:tableStyleId>{5C22544A-7EE6-4342-B048-85BDC9FD1C3A}</a:tableStyleId>
              </a:tblPr>
              <a:tblGrid>
                <a:gridCol w="799674"/>
                <a:gridCol w="1718652"/>
                <a:gridCol w="1257300"/>
                <a:gridCol w="4870938"/>
              </a:tblGrid>
              <a:tr h="0">
                <a:tc>
                  <a:txBody>
                    <a:bodyPr/>
                    <a:lstStyle/>
                    <a:p>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項目</a:t>
                      </a:r>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改定前</a:t>
                      </a:r>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改定後（予測）</a:t>
                      </a:r>
                      <a:endParaRPr kumimoji="1" lang="ja-JP" altLang="en-US" sz="1100" b="0" dirty="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A400</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・短期滞在手術等基本料３</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（対象の拡大）</a:t>
                      </a:r>
                      <a:endParaRPr lang="en-US" altLang="ja-JP" sz="900"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a:t>
                      </a:r>
                      <a:r>
                        <a:rPr lang="en-US" altLang="ja-JP" sz="900" dirty="0" smtClean="0">
                          <a:latin typeface="メイリオ" panose="020B0604030504040204" pitchFamily="50" charset="-128"/>
                          <a:ea typeface="メイリオ" panose="020B0604030504040204" pitchFamily="50" charset="-128"/>
                        </a:rPr>
                        <a:t>DPC</a:t>
                      </a:r>
                      <a:r>
                        <a:rPr lang="ja-JP" altLang="en-US" sz="900" dirty="0" smtClean="0">
                          <a:latin typeface="メイリオ" panose="020B0604030504040204" pitchFamily="50" charset="-128"/>
                          <a:ea typeface="メイリオ" panose="020B0604030504040204" pitchFamily="50" charset="-128"/>
                        </a:rPr>
                        <a:t>算定）</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・新規で下記を対象とする</a:t>
                      </a:r>
                      <a:endParaRPr lang="en-US" altLang="ja-JP" sz="900" dirty="0" smtClean="0">
                        <a:latin typeface="メイリオ" panose="020B0604030504040204" pitchFamily="50" charset="-128"/>
                        <a:ea typeface="メイリオ" panose="020B0604030504040204" pitchFamily="50" charset="-128"/>
                      </a:endParaRPr>
                    </a:p>
                    <a:p>
                      <a:r>
                        <a:rPr lang="ja-JP" altLang="en-US" sz="900" u="sng" dirty="0" smtClean="0">
                          <a:solidFill>
                            <a:srgbClr val="FF0000"/>
                          </a:solidFill>
                          <a:latin typeface="メイリオ" panose="020B0604030504040204" pitchFamily="50" charset="-128"/>
                          <a:ea typeface="メイリオ" panose="020B0604030504040204" pitchFamily="50" charset="-128"/>
                        </a:rPr>
                        <a:t>　</a:t>
                      </a:r>
                      <a:r>
                        <a:rPr lang="en-US" altLang="ja-JP" sz="900" u="sng" dirty="0" smtClean="0">
                          <a:solidFill>
                            <a:srgbClr val="FF0000"/>
                          </a:solidFill>
                          <a:latin typeface="メイリオ" panose="020B0604030504040204" pitchFamily="50" charset="-128"/>
                          <a:ea typeface="メイリオ" panose="020B0604030504040204" pitchFamily="50" charset="-128"/>
                        </a:rPr>
                        <a:t>D419 5 </a:t>
                      </a:r>
                      <a:r>
                        <a:rPr lang="ja-JP" altLang="en-US" sz="900" u="sng" dirty="0" smtClean="0">
                          <a:solidFill>
                            <a:srgbClr val="FF0000"/>
                          </a:solidFill>
                          <a:latin typeface="メイリオ" panose="020B0604030504040204" pitchFamily="50" charset="-128"/>
                          <a:ea typeface="メイリオ" panose="020B0604030504040204" pitchFamily="50" charset="-128"/>
                        </a:rPr>
                        <a:t>副腎静脈サンプリング、</a:t>
                      </a:r>
                      <a:r>
                        <a:rPr lang="en-US" altLang="ja-JP" sz="900" u="sng" dirty="0" smtClean="0">
                          <a:solidFill>
                            <a:srgbClr val="FF0000"/>
                          </a:solidFill>
                          <a:latin typeface="メイリオ" panose="020B0604030504040204" pitchFamily="50" charset="-128"/>
                          <a:ea typeface="メイリオ" panose="020B0604030504040204" pitchFamily="50" charset="-128"/>
                        </a:rPr>
                        <a:t>K863-3 </a:t>
                      </a:r>
                      <a:r>
                        <a:rPr lang="ja-JP" altLang="en-US" sz="900" u="sng" dirty="0" smtClean="0">
                          <a:solidFill>
                            <a:srgbClr val="FF0000"/>
                          </a:solidFill>
                          <a:latin typeface="メイリオ" panose="020B0604030504040204" pitchFamily="50" charset="-128"/>
                          <a:ea typeface="メイリオ" panose="020B0604030504040204" pitchFamily="50" charset="-128"/>
                        </a:rPr>
                        <a:t>子宮鏡下子宮内膜焼灼術、</a:t>
                      </a:r>
                      <a:r>
                        <a:rPr lang="en-US" altLang="ja-JP" sz="900" u="sng" dirty="0" smtClean="0">
                          <a:solidFill>
                            <a:srgbClr val="FF0000"/>
                          </a:solidFill>
                          <a:latin typeface="メイリオ" panose="020B0604030504040204" pitchFamily="50" charset="-128"/>
                          <a:ea typeface="メイリオ" panose="020B0604030504040204" pitchFamily="50" charset="-128"/>
                        </a:rPr>
                        <a:t>K872-3 </a:t>
                      </a:r>
                      <a:r>
                        <a:rPr lang="ja-JP" altLang="en-US" sz="900" u="sng" dirty="0" smtClean="0">
                          <a:solidFill>
                            <a:srgbClr val="FF0000"/>
                          </a:solidFill>
                          <a:latin typeface="メイリオ" panose="020B0604030504040204" pitchFamily="50" charset="-128"/>
                          <a:ea typeface="メイリオ" panose="020B0604030504040204" pitchFamily="50" charset="-128"/>
                        </a:rPr>
                        <a:t>子宮鏡下有茎粘膜下筋腫切出術、</a:t>
                      </a:r>
                      <a:r>
                        <a:rPr lang="en-US" altLang="ja-JP" sz="900" u="sng" dirty="0" smtClean="0">
                          <a:solidFill>
                            <a:srgbClr val="FF0000"/>
                          </a:solidFill>
                          <a:latin typeface="メイリオ" panose="020B0604030504040204" pitchFamily="50" charset="-128"/>
                          <a:ea typeface="メイリオ" panose="020B0604030504040204" pitchFamily="50" charset="-128"/>
                        </a:rPr>
                        <a:t>K872-3</a:t>
                      </a:r>
                      <a:r>
                        <a:rPr lang="ja-JP" altLang="en-US" sz="900" u="sng" baseline="0" dirty="0" smtClean="0">
                          <a:solidFill>
                            <a:srgbClr val="FF0000"/>
                          </a:solidFill>
                          <a:latin typeface="メイリオ" panose="020B0604030504040204" pitchFamily="50" charset="-128"/>
                          <a:ea typeface="メイリオ" panose="020B0604030504040204" pitchFamily="50" charset="-128"/>
                        </a:rPr>
                        <a:t> 子宮内膜ポリープ切除</a:t>
                      </a:r>
                      <a:endParaRPr lang="en-US" altLang="ja-JP" sz="900" u="sng" baseline="0" dirty="0" smtClean="0">
                        <a:solidFill>
                          <a:srgbClr val="FF0000"/>
                        </a:solidFill>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a:t>
                      </a:r>
                      <a:r>
                        <a:rPr lang="en-US" altLang="ja-JP" sz="900" dirty="0" smtClean="0">
                          <a:latin typeface="メイリオ" panose="020B0604030504040204" pitchFamily="50" charset="-128"/>
                          <a:ea typeface="メイリオ" panose="020B0604030504040204" pitchFamily="50" charset="-128"/>
                        </a:rPr>
                        <a:t>DPC</a:t>
                      </a:r>
                      <a:r>
                        <a:rPr lang="ja-JP" altLang="en-US" sz="900" dirty="0" smtClean="0">
                          <a:latin typeface="メイリオ" panose="020B0604030504040204" pitchFamily="50" charset="-128"/>
                          <a:ea typeface="メイリオ" panose="020B0604030504040204" pitchFamily="50" charset="-128"/>
                        </a:rPr>
                        <a:t>の高額薬剤に関わる診断群分類のような入院初期（</a:t>
                      </a:r>
                      <a:r>
                        <a:rPr lang="en-US" altLang="ja-JP" sz="900" dirty="0" smtClean="0">
                          <a:latin typeface="メイリオ" panose="020B0604030504040204" pitchFamily="50" charset="-128"/>
                          <a:ea typeface="メイリオ" panose="020B0604030504040204" pitchFamily="50" charset="-128"/>
                        </a:rPr>
                        <a:t>1</a:t>
                      </a:r>
                      <a:r>
                        <a:rPr lang="ja-JP" altLang="en-US" sz="900" dirty="0" smtClean="0">
                          <a:latin typeface="メイリオ" panose="020B0604030504040204" pitchFamily="50" charset="-128"/>
                          <a:ea typeface="メイリオ" panose="020B0604030504040204" pitchFamily="50" charset="-128"/>
                        </a:rPr>
                        <a:t>日）の短期的な点数で固定するような設定を短期滞在３の対象でも設定していき、</a:t>
                      </a:r>
                      <a:r>
                        <a:rPr lang="en-US" altLang="ja-JP" sz="900" dirty="0" smtClean="0">
                          <a:latin typeface="メイリオ" panose="020B0604030504040204" pitchFamily="50" charset="-128"/>
                          <a:ea typeface="メイリオ" panose="020B0604030504040204" pitchFamily="50" charset="-128"/>
                        </a:rPr>
                        <a:t>DPC</a:t>
                      </a:r>
                      <a:r>
                        <a:rPr lang="ja-JP" altLang="en-US" sz="900" dirty="0" smtClean="0">
                          <a:latin typeface="メイリオ" panose="020B0604030504040204" pitchFamily="50" charset="-128"/>
                          <a:ea typeface="メイリオ" panose="020B0604030504040204" pitchFamily="50" charset="-128"/>
                        </a:rPr>
                        <a:t>算定が可能となるよう変更を行う。</a:t>
                      </a:r>
                      <a:endParaRPr lang="ja-JP" altLang="en-US" sz="900" dirty="0">
                        <a:latin typeface="メイリオ" panose="020B0604030504040204" pitchFamily="50" charset="-128"/>
                        <a:ea typeface="メイリオ" panose="020B0604030504040204" pitchFamily="50" charset="-128"/>
                      </a:endParaRPr>
                    </a:p>
                  </a:txBody>
                  <a:tcPr/>
                </a:tc>
              </a:tr>
            </a:tbl>
          </a:graphicData>
        </a:graphic>
      </p:graphicFrame>
    </p:spTree>
    <p:extLst>
      <p:ext uri="{BB962C8B-B14F-4D97-AF65-F5344CB8AC3E}">
        <p14:creationId xmlns:p14="http://schemas.microsoft.com/office/powerpoint/2010/main" val="39427654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55</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6" name="テキスト ボックス 5"/>
          <p:cNvSpPr txBox="1"/>
          <p:nvPr/>
        </p:nvSpPr>
        <p:spPr>
          <a:xfrm>
            <a:off x="5003800" y="6147788"/>
            <a:ext cx="3969719"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a:t>年</a:t>
            </a:r>
            <a:r>
              <a:rPr lang="en-US" altLang="ja-JP" sz="1000" dirty="0"/>
              <a:t>10</a:t>
            </a:r>
            <a:r>
              <a:rPr lang="ja-JP" altLang="en-US" sz="1000" dirty="0"/>
              <a:t>月</a:t>
            </a:r>
            <a:r>
              <a:rPr lang="en-US" altLang="ja-JP" sz="1000" dirty="0"/>
              <a:t>18</a:t>
            </a:r>
            <a:r>
              <a:rPr lang="ja-JP" altLang="en-US" sz="1000" dirty="0" smtClean="0"/>
              <a:t>日　第</a:t>
            </a:r>
            <a:r>
              <a:rPr lang="en-US" altLang="ja-JP" sz="1000" dirty="0" smtClean="0"/>
              <a:t>10</a:t>
            </a:r>
            <a:r>
              <a:rPr lang="ja-JP" altLang="en-US" sz="1000" dirty="0" smtClean="0"/>
              <a:t>回入院</a:t>
            </a:r>
            <a:r>
              <a:rPr lang="ja-JP" altLang="en-US" sz="1000" dirty="0"/>
              <a:t>医療等の調査・評価</a:t>
            </a:r>
            <a:r>
              <a:rPr lang="ja-JP" altLang="en-US" sz="1000" dirty="0" smtClean="0"/>
              <a:t>分科会資料より</a:t>
            </a:r>
            <a:endParaRPr lang="ja-JP" altLang="en-US" sz="1000" dirty="0">
              <a:latin typeface="+mn-ea"/>
            </a:endParaRPr>
          </a:p>
        </p:txBody>
      </p:sp>
      <p:sp>
        <p:nvSpPr>
          <p:cNvPr id="5" name="タイトル 4"/>
          <p:cNvSpPr>
            <a:spLocks noGrp="1"/>
          </p:cNvSpPr>
          <p:nvPr>
            <p:ph type="title"/>
          </p:nvPr>
        </p:nvSpPr>
        <p:spPr/>
        <p:txBody>
          <a:bodyPr/>
          <a:lstStyle/>
          <a:p>
            <a:r>
              <a:rPr lang="ja-JP" altLang="en-US" dirty="0"/>
              <a:t>④</a:t>
            </a:r>
            <a:r>
              <a:rPr lang="en-US" altLang="ja-JP" dirty="0" smtClean="0"/>
              <a:t> </a:t>
            </a:r>
            <a:r>
              <a:rPr lang="en-US" altLang="ja-JP" dirty="0"/>
              <a:t>A205</a:t>
            </a:r>
            <a:r>
              <a:rPr lang="ja-JP" altLang="ja-JP" dirty="0"/>
              <a:t>　救急医療管理加算</a:t>
            </a:r>
            <a:endParaRPr kumimoji="1" lang="ja-JP" altLang="en-US" dirty="0"/>
          </a:p>
        </p:txBody>
      </p:sp>
      <p:pic>
        <p:nvPicPr>
          <p:cNvPr id="2" name="図 1"/>
          <p:cNvPicPr>
            <a:picLocks noChangeAspect="1"/>
          </p:cNvPicPr>
          <p:nvPr/>
        </p:nvPicPr>
        <p:blipFill>
          <a:blip r:embed="rId2"/>
          <a:stretch>
            <a:fillRect/>
          </a:stretch>
        </p:blipFill>
        <p:spPr>
          <a:xfrm>
            <a:off x="385649" y="628933"/>
            <a:ext cx="8372701" cy="5380000"/>
          </a:xfrm>
          <a:prstGeom prst="rect">
            <a:avLst/>
          </a:prstGeom>
        </p:spPr>
      </p:pic>
    </p:spTree>
    <p:extLst>
      <p:ext uri="{BB962C8B-B14F-4D97-AF65-F5344CB8AC3E}">
        <p14:creationId xmlns:p14="http://schemas.microsoft.com/office/powerpoint/2010/main" val="29580327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56</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6" name="テキスト ボックス 5"/>
          <p:cNvSpPr txBox="1"/>
          <p:nvPr/>
        </p:nvSpPr>
        <p:spPr>
          <a:xfrm>
            <a:off x="5003800" y="6147788"/>
            <a:ext cx="3969719"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a:t>年</a:t>
            </a:r>
            <a:r>
              <a:rPr lang="en-US" altLang="ja-JP" sz="1000" dirty="0"/>
              <a:t>10</a:t>
            </a:r>
            <a:r>
              <a:rPr lang="ja-JP" altLang="en-US" sz="1000" dirty="0"/>
              <a:t>月</a:t>
            </a:r>
            <a:r>
              <a:rPr lang="en-US" altLang="ja-JP" sz="1000" dirty="0"/>
              <a:t>18</a:t>
            </a:r>
            <a:r>
              <a:rPr lang="ja-JP" altLang="en-US" sz="1000" dirty="0" smtClean="0"/>
              <a:t>日　第</a:t>
            </a:r>
            <a:r>
              <a:rPr lang="en-US" altLang="ja-JP" sz="1000" dirty="0" smtClean="0"/>
              <a:t>10</a:t>
            </a:r>
            <a:r>
              <a:rPr lang="ja-JP" altLang="en-US" sz="1000" dirty="0" smtClean="0"/>
              <a:t>回入院</a:t>
            </a:r>
            <a:r>
              <a:rPr lang="ja-JP" altLang="en-US" sz="1000" dirty="0"/>
              <a:t>医療等の調査・評価</a:t>
            </a:r>
            <a:r>
              <a:rPr lang="ja-JP" altLang="en-US" sz="1000" dirty="0" smtClean="0"/>
              <a:t>分科会資料より</a:t>
            </a:r>
            <a:endParaRPr lang="ja-JP" altLang="en-US" sz="1000" dirty="0">
              <a:latin typeface="+mn-ea"/>
            </a:endParaRPr>
          </a:p>
        </p:txBody>
      </p:sp>
      <p:sp>
        <p:nvSpPr>
          <p:cNvPr id="5" name="タイトル 4"/>
          <p:cNvSpPr>
            <a:spLocks noGrp="1"/>
          </p:cNvSpPr>
          <p:nvPr>
            <p:ph type="title"/>
          </p:nvPr>
        </p:nvSpPr>
        <p:spPr/>
        <p:txBody>
          <a:bodyPr/>
          <a:lstStyle/>
          <a:p>
            <a:r>
              <a:rPr lang="ja-JP" altLang="en-US" dirty="0"/>
              <a:t>④</a:t>
            </a:r>
            <a:r>
              <a:rPr lang="en-US" altLang="ja-JP" dirty="0" smtClean="0"/>
              <a:t> </a:t>
            </a:r>
            <a:r>
              <a:rPr lang="en-US" altLang="ja-JP" dirty="0"/>
              <a:t>A205</a:t>
            </a:r>
            <a:r>
              <a:rPr lang="ja-JP" altLang="ja-JP" dirty="0"/>
              <a:t>　救急医療管理加算</a:t>
            </a:r>
            <a:endParaRPr kumimoji="1" lang="ja-JP" altLang="en-US" dirty="0"/>
          </a:p>
        </p:txBody>
      </p:sp>
      <p:pic>
        <p:nvPicPr>
          <p:cNvPr id="2" name="図 1"/>
          <p:cNvPicPr>
            <a:picLocks noChangeAspect="1"/>
          </p:cNvPicPr>
          <p:nvPr/>
        </p:nvPicPr>
        <p:blipFill>
          <a:blip r:embed="rId2"/>
          <a:stretch>
            <a:fillRect/>
          </a:stretch>
        </p:blipFill>
        <p:spPr>
          <a:xfrm>
            <a:off x="486499" y="604374"/>
            <a:ext cx="8412571" cy="4660000"/>
          </a:xfrm>
          <a:prstGeom prst="rect">
            <a:avLst/>
          </a:prstGeom>
        </p:spPr>
      </p:pic>
    </p:spTree>
    <p:extLst>
      <p:ext uri="{BB962C8B-B14F-4D97-AF65-F5344CB8AC3E}">
        <p14:creationId xmlns:p14="http://schemas.microsoft.com/office/powerpoint/2010/main" val="23030305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57</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6" name="テキスト ボックス 5"/>
          <p:cNvSpPr txBox="1"/>
          <p:nvPr/>
        </p:nvSpPr>
        <p:spPr>
          <a:xfrm>
            <a:off x="5003800" y="6147788"/>
            <a:ext cx="3969719"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a:t>年</a:t>
            </a:r>
            <a:r>
              <a:rPr lang="en-US" altLang="ja-JP" sz="1000" dirty="0"/>
              <a:t>10</a:t>
            </a:r>
            <a:r>
              <a:rPr lang="ja-JP" altLang="en-US" sz="1000" dirty="0"/>
              <a:t>月</a:t>
            </a:r>
            <a:r>
              <a:rPr lang="en-US" altLang="ja-JP" sz="1000" dirty="0"/>
              <a:t>18</a:t>
            </a:r>
            <a:r>
              <a:rPr lang="ja-JP" altLang="en-US" sz="1000" dirty="0" smtClean="0"/>
              <a:t>日　第</a:t>
            </a:r>
            <a:r>
              <a:rPr lang="en-US" altLang="ja-JP" sz="1000" dirty="0" smtClean="0"/>
              <a:t>10</a:t>
            </a:r>
            <a:r>
              <a:rPr lang="ja-JP" altLang="en-US" sz="1000" dirty="0" smtClean="0"/>
              <a:t>回入院</a:t>
            </a:r>
            <a:r>
              <a:rPr lang="ja-JP" altLang="en-US" sz="1000" dirty="0"/>
              <a:t>医療等の調査・評価</a:t>
            </a:r>
            <a:r>
              <a:rPr lang="ja-JP" altLang="en-US" sz="1000" dirty="0" smtClean="0"/>
              <a:t>分科会資料より</a:t>
            </a:r>
            <a:endParaRPr lang="ja-JP" altLang="en-US" sz="1000" dirty="0">
              <a:latin typeface="+mn-ea"/>
            </a:endParaRPr>
          </a:p>
        </p:txBody>
      </p:sp>
      <p:sp>
        <p:nvSpPr>
          <p:cNvPr id="5" name="タイトル 4"/>
          <p:cNvSpPr>
            <a:spLocks noGrp="1"/>
          </p:cNvSpPr>
          <p:nvPr>
            <p:ph type="title"/>
          </p:nvPr>
        </p:nvSpPr>
        <p:spPr/>
        <p:txBody>
          <a:bodyPr/>
          <a:lstStyle/>
          <a:p>
            <a:r>
              <a:rPr lang="ja-JP" altLang="en-US" dirty="0"/>
              <a:t>④</a:t>
            </a:r>
            <a:r>
              <a:rPr lang="en-US" altLang="ja-JP" dirty="0" smtClean="0"/>
              <a:t> </a:t>
            </a:r>
            <a:r>
              <a:rPr lang="en-US" altLang="ja-JP" dirty="0"/>
              <a:t>A205</a:t>
            </a:r>
            <a:r>
              <a:rPr lang="ja-JP" altLang="ja-JP" dirty="0"/>
              <a:t>　救急医療管理加算</a:t>
            </a:r>
            <a:endParaRPr kumimoji="1" lang="ja-JP" altLang="en-US" dirty="0"/>
          </a:p>
        </p:txBody>
      </p:sp>
      <p:pic>
        <p:nvPicPr>
          <p:cNvPr id="2" name="図 1"/>
          <p:cNvPicPr>
            <a:picLocks noChangeAspect="1"/>
          </p:cNvPicPr>
          <p:nvPr/>
        </p:nvPicPr>
        <p:blipFill>
          <a:blip r:embed="rId2"/>
          <a:stretch>
            <a:fillRect/>
          </a:stretch>
        </p:blipFill>
        <p:spPr>
          <a:xfrm>
            <a:off x="430447" y="639952"/>
            <a:ext cx="8341021" cy="5516313"/>
          </a:xfrm>
          <a:prstGeom prst="rect">
            <a:avLst/>
          </a:prstGeom>
        </p:spPr>
      </p:pic>
    </p:spTree>
    <p:extLst>
      <p:ext uri="{BB962C8B-B14F-4D97-AF65-F5344CB8AC3E}">
        <p14:creationId xmlns:p14="http://schemas.microsoft.com/office/powerpoint/2010/main" val="9230974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58</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6" name="テキスト ボックス 5"/>
          <p:cNvSpPr txBox="1"/>
          <p:nvPr/>
        </p:nvSpPr>
        <p:spPr>
          <a:xfrm>
            <a:off x="5003800" y="6147788"/>
            <a:ext cx="3969719"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a:t>年</a:t>
            </a:r>
            <a:r>
              <a:rPr lang="en-US" altLang="ja-JP" sz="1000" dirty="0"/>
              <a:t>10</a:t>
            </a:r>
            <a:r>
              <a:rPr lang="ja-JP" altLang="en-US" sz="1000" dirty="0"/>
              <a:t>月</a:t>
            </a:r>
            <a:r>
              <a:rPr lang="en-US" altLang="ja-JP" sz="1000" dirty="0"/>
              <a:t>18</a:t>
            </a:r>
            <a:r>
              <a:rPr lang="ja-JP" altLang="en-US" sz="1000" dirty="0" smtClean="0"/>
              <a:t>日　第</a:t>
            </a:r>
            <a:r>
              <a:rPr lang="en-US" altLang="ja-JP" sz="1000" dirty="0" smtClean="0"/>
              <a:t>10</a:t>
            </a:r>
            <a:r>
              <a:rPr lang="ja-JP" altLang="en-US" sz="1000" dirty="0" smtClean="0"/>
              <a:t>回入院</a:t>
            </a:r>
            <a:r>
              <a:rPr lang="ja-JP" altLang="en-US" sz="1000" dirty="0"/>
              <a:t>医療等の調査・評価</a:t>
            </a:r>
            <a:r>
              <a:rPr lang="ja-JP" altLang="en-US" sz="1000" dirty="0" smtClean="0"/>
              <a:t>分科会資料より</a:t>
            </a:r>
            <a:endParaRPr lang="ja-JP" altLang="en-US" sz="1000" dirty="0">
              <a:latin typeface="+mn-ea"/>
            </a:endParaRPr>
          </a:p>
        </p:txBody>
      </p:sp>
      <p:sp>
        <p:nvSpPr>
          <p:cNvPr id="5" name="タイトル 4"/>
          <p:cNvSpPr>
            <a:spLocks noGrp="1"/>
          </p:cNvSpPr>
          <p:nvPr>
            <p:ph type="title"/>
          </p:nvPr>
        </p:nvSpPr>
        <p:spPr/>
        <p:txBody>
          <a:bodyPr/>
          <a:lstStyle/>
          <a:p>
            <a:r>
              <a:rPr lang="ja-JP" altLang="en-US" dirty="0"/>
              <a:t>④</a:t>
            </a:r>
            <a:r>
              <a:rPr lang="en-US" altLang="ja-JP" dirty="0" smtClean="0"/>
              <a:t> </a:t>
            </a:r>
            <a:r>
              <a:rPr lang="en-US" altLang="ja-JP" dirty="0"/>
              <a:t>A205</a:t>
            </a:r>
            <a:r>
              <a:rPr lang="ja-JP" altLang="ja-JP" dirty="0"/>
              <a:t>　救急医療管理加算</a:t>
            </a:r>
            <a:endParaRPr kumimoji="1" lang="ja-JP" altLang="en-US" dirty="0"/>
          </a:p>
        </p:txBody>
      </p:sp>
      <p:pic>
        <p:nvPicPr>
          <p:cNvPr id="2" name="図 1"/>
          <p:cNvPicPr>
            <a:picLocks noChangeAspect="1"/>
          </p:cNvPicPr>
          <p:nvPr/>
        </p:nvPicPr>
        <p:blipFill>
          <a:blip r:embed="rId2"/>
          <a:stretch>
            <a:fillRect/>
          </a:stretch>
        </p:blipFill>
        <p:spPr>
          <a:xfrm>
            <a:off x="645115" y="617350"/>
            <a:ext cx="8177153" cy="5423849"/>
          </a:xfrm>
          <a:prstGeom prst="rect">
            <a:avLst/>
          </a:prstGeom>
        </p:spPr>
      </p:pic>
    </p:spTree>
    <p:extLst>
      <p:ext uri="{BB962C8B-B14F-4D97-AF65-F5344CB8AC3E}">
        <p14:creationId xmlns:p14="http://schemas.microsoft.com/office/powerpoint/2010/main" val="40297334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59</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5" name="タイトル 4"/>
          <p:cNvSpPr>
            <a:spLocks noGrp="1"/>
          </p:cNvSpPr>
          <p:nvPr>
            <p:ph type="title"/>
          </p:nvPr>
        </p:nvSpPr>
        <p:spPr/>
        <p:txBody>
          <a:bodyPr/>
          <a:lstStyle/>
          <a:p>
            <a:r>
              <a:rPr lang="ja-JP" altLang="en-US" sz="2000" dirty="0"/>
              <a:t>④</a:t>
            </a:r>
            <a:r>
              <a:rPr lang="en-US" altLang="ja-JP" sz="2000" dirty="0" smtClean="0"/>
              <a:t> </a:t>
            </a:r>
            <a:r>
              <a:rPr lang="en-US" altLang="ja-JP" sz="2000" dirty="0"/>
              <a:t>A205</a:t>
            </a:r>
            <a:r>
              <a:rPr lang="ja-JP" altLang="ja-JP" sz="2000" dirty="0"/>
              <a:t>　救急医療管理加算</a:t>
            </a:r>
            <a:endParaRPr kumimoji="1" lang="ja-JP" altLang="en-US" sz="2000" dirty="0"/>
          </a:p>
        </p:txBody>
      </p:sp>
      <p:sp>
        <p:nvSpPr>
          <p:cNvPr id="2" name="テキスト ボックス 1"/>
          <p:cNvSpPr txBox="1"/>
          <p:nvPr/>
        </p:nvSpPr>
        <p:spPr>
          <a:xfrm>
            <a:off x="151764" y="665537"/>
            <a:ext cx="8930690" cy="3662541"/>
          </a:xfrm>
          <a:prstGeom prst="rect">
            <a:avLst/>
          </a:prstGeom>
          <a:noFill/>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（課題）</a:t>
            </a:r>
            <a:endParaRPr lang="en-US" altLang="ja-JP" sz="1400" dirty="0" smtClean="0">
              <a:latin typeface="メイリオ" panose="020B0604030504040204" pitchFamily="50" charset="-128"/>
              <a:ea typeface="メイリオ" panose="020B0604030504040204" pitchFamily="50" charset="-128"/>
            </a:endParaRPr>
          </a:p>
          <a:p>
            <a:r>
              <a:rPr lang="ja-JP" altLang="en-US" sz="1200" dirty="0"/>
              <a:t>・</a:t>
            </a:r>
            <a:r>
              <a:rPr lang="ja-JP" altLang="en-US" sz="1200" dirty="0" smtClean="0"/>
              <a:t>救急</a:t>
            </a:r>
            <a:r>
              <a:rPr lang="ja-JP" altLang="en-US" sz="1200" dirty="0"/>
              <a:t>医療管理加算については、平成</a:t>
            </a:r>
            <a:r>
              <a:rPr lang="en-US" altLang="ja-JP" sz="1200" dirty="0"/>
              <a:t>28</a:t>
            </a:r>
            <a:r>
              <a:rPr lang="ja-JP" altLang="en-US" sz="1200" dirty="0"/>
              <a:t>年度診療報酬改定において、緊急カテーテル治療・検査等が必要なものを加算１の</a:t>
            </a:r>
            <a:r>
              <a:rPr lang="ja-JP" altLang="en-US" sz="1200" dirty="0" smtClean="0"/>
              <a:t>対象</a:t>
            </a:r>
            <a:r>
              <a:rPr lang="ja-JP" altLang="en-US" sz="1200" dirty="0"/>
              <a:t>に加えるとともに、加算１・２の評価の見直しを行った。</a:t>
            </a:r>
          </a:p>
          <a:p>
            <a:r>
              <a:rPr lang="ja-JP" altLang="en-US" sz="1200" dirty="0"/>
              <a:t>・救急医療管理加算の算定回数の推移をみると、加算の区分が２つに分けられた平成２６年から、加算１の占める割合は</a:t>
            </a:r>
            <a:r>
              <a:rPr lang="ja-JP" altLang="en-US" sz="1200" dirty="0" smtClean="0"/>
              <a:t>減少傾向</a:t>
            </a:r>
            <a:r>
              <a:rPr lang="ja-JP" altLang="en-US" sz="1200" dirty="0"/>
              <a:t>である。</a:t>
            </a:r>
          </a:p>
          <a:p>
            <a:r>
              <a:rPr lang="ja-JP" altLang="en-US" sz="1200" dirty="0"/>
              <a:t>・救急医療管理加算１の算定患者の内訳をみると、「ウ呼吸不全又は心不全で重篤な状態」の患者が最も多く、次いで「ケ</a:t>
            </a:r>
            <a:r>
              <a:rPr lang="ja-JP" altLang="en-US" sz="1200" dirty="0" smtClean="0"/>
              <a:t>緊急</a:t>
            </a:r>
            <a:r>
              <a:rPr lang="ja-JP" altLang="en-US" sz="1200" dirty="0"/>
              <a:t>手術、緊急カテーテル治療・検査又は</a:t>
            </a:r>
            <a:r>
              <a:rPr lang="en-US" altLang="ja-JP" sz="1200" dirty="0"/>
              <a:t>t-PA</a:t>
            </a:r>
            <a:r>
              <a:rPr lang="ja-JP" altLang="en-US" sz="1200" dirty="0"/>
              <a:t>療法を必要とする状態」が多かった。</a:t>
            </a:r>
          </a:p>
          <a:p>
            <a:r>
              <a:rPr lang="ja-JP" altLang="en-US" sz="1200" dirty="0"/>
              <a:t>・医療機関ごとに救急医療管理加算算定患者のうち加算２算定患者の占める割合の分布をみると、加算２の算定患者割合</a:t>
            </a:r>
            <a:r>
              <a:rPr lang="ja-JP" altLang="en-US" sz="1200" dirty="0" smtClean="0"/>
              <a:t>は医療</a:t>
            </a:r>
            <a:r>
              <a:rPr lang="ja-JP" altLang="en-US" sz="1200" dirty="0"/>
              <a:t>機関ごとに幅広い分布を示した。</a:t>
            </a:r>
          </a:p>
          <a:p>
            <a:r>
              <a:rPr lang="ja-JP" altLang="en-US" sz="1200" dirty="0"/>
              <a:t>・救急車入院患者のうち救急医療入院患者の占める割合の医療機関毎の分布を見ると、医療機関ごとに幅広い分布を示した。</a:t>
            </a:r>
          </a:p>
          <a:p>
            <a:r>
              <a:rPr lang="ja-JP" altLang="en-US" sz="1200" dirty="0"/>
              <a:t>・救急車入院患者のうち救急医療管理加算算定患者の占める割合の分布を都道府県ごとにみると、割合の最も高い県と</a:t>
            </a:r>
            <a:r>
              <a:rPr lang="ja-JP" altLang="en-US" sz="1200" dirty="0" smtClean="0"/>
              <a:t>低い県</a:t>
            </a:r>
            <a:r>
              <a:rPr lang="ja-JP" altLang="en-US" sz="1200" dirty="0"/>
              <a:t>では、３倍以上の差が見られた。</a:t>
            </a:r>
          </a:p>
          <a:p>
            <a:r>
              <a:rPr lang="ja-JP" altLang="en-US" sz="1200" dirty="0"/>
              <a:t>・救急医療管理加算を算定された患者のうち、</a:t>
            </a:r>
            <a:r>
              <a:rPr lang="en-US" altLang="ja-JP" sz="1200" dirty="0"/>
              <a:t>3</a:t>
            </a:r>
            <a:r>
              <a:rPr lang="ja-JP" altLang="en-US" sz="1200" dirty="0"/>
              <a:t>日以内に退院する患者が一定数存在した。</a:t>
            </a:r>
          </a:p>
          <a:p>
            <a:r>
              <a:rPr lang="ja-JP" altLang="en-US" sz="1200" dirty="0"/>
              <a:t>・救急車で搬送された呼吸不全のない肺炎患者のうち、救急医療管理加算を算定した患者の割合を医療機関ごとにみると、</a:t>
            </a:r>
            <a:r>
              <a:rPr lang="ja-JP" altLang="en-US" sz="1200" dirty="0" smtClean="0"/>
              <a:t>医療</a:t>
            </a:r>
            <a:r>
              <a:rPr lang="ja-JP" altLang="en-US" sz="1200" dirty="0"/>
              <a:t>機関によって割合の幅広い分布がみられた。</a:t>
            </a:r>
          </a:p>
          <a:p>
            <a:r>
              <a:rPr lang="ja-JP" altLang="en-US" sz="1200" dirty="0"/>
              <a:t>・救急患者に関する指標の例として、救命救急センターにおける充実段階評価の調査での基準などがある</a:t>
            </a:r>
            <a:r>
              <a:rPr lang="ja-JP" altLang="en-US" sz="1200" dirty="0" smtClean="0"/>
              <a:t>。</a:t>
            </a:r>
            <a:endParaRPr lang="en-US" altLang="ja-JP" sz="1200" dirty="0" smtClean="0"/>
          </a:p>
          <a:p>
            <a:endParaRPr lang="en-US" altLang="ja-JP" sz="1200" dirty="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（論点）</a:t>
            </a:r>
            <a:endParaRPr lang="en-US" altLang="ja-JP" sz="14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〇</a:t>
            </a:r>
            <a:r>
              <a:rPr lang="ja-JP" altLang="en-US" sz="1200" dirty="0"/>
              <a:t>救急医療管理加算の算定状況が、医療機関ごとでばらつきが見られていること等の分析を踏まえ、既に、救急医療現場で用いられて</a:t>
            </a:r>
          </a:p>
          <a:p>
            <a:r>
              <a:rPr lang="ja-JP" altLang="en-US" sz="1200" dirty="0"/>
              <a:t>いる指標等を参考に、救急医療管理加算の対象患者についても、分析を行ってはどうか。</a:t>
            </a:r>
            <a:endParaRPr lang="en-US" altLang="ja-JP" sz="1200" dirty="0" smtClean="0">
              <a:latin typeface="メイリオ" panose="020B0604030504040204" pitchFamily="50" charset="-128"/>
              <a:ea typeface="メイリオ" panose="020B0604030504040204" pitchFamily="50" charset="-128"/>
            </a:endParaRPr>
          </a:p>
        </p:txBody>
      </p:sp>
      <p:graphicFrame>
        <p:nvGraphicFramePr>
          <p:cNvPr id="9" name="表 8"/>
          <p:cNvGraphicFramePr>
            <a:graphicFrameLocks noGrp="1"/>
          </p:cNvGraphicFramePr>
          <p:nvPr>
            <p:extLst/>
          </p:nvPr>
        </p:nvGraphicFramePr>
        <p:xfrm>
          <a:off x="151764" y="4797966"/>
          <a:ext cx="8699319" cy="762000"/>
        </p:xfrm>
        <a:graphic>
          <a:graphicData uri="http://schemas.openxmlformats.org/drawingml/2006/table">
            <a:tbl>
              <a:tblPr firstRow="1" bandRow="1">
                <a:tableStyleId>{5C22544A-7EE6-4342-B048-85BDC9FD1C3A}</a:tableStyleId>
              </a:tblPr>
              <a:tblGrid>
                <a:gridCol w="799674"/>
                <a:gridCol w="1560391"/>
                <a:gridCol w="3385824"/>
                <a:gridCol w="2953430"/>
              </a:tblGrid>
              <a:tr h="0">
                <a:tc>
                  <a:txBody>
                    <a:bodyPr/>
                    <a:lstStyle/>
                    <a:p>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項目</a:t>
                      </a:r>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改定前</a:t>
                      </a:r>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改定後（予測）</a:t>
                      </a:r>
                      <a:endParaRPr kumimoji="1" lang="ja-JP" altLang="en-US" sz="1100" b="0" dirty="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A205</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・救急医療管理加算</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・救急医療管理加算対象の重篤な患者も</a:t>
                      </a:r>
                      <a:r>
                        <a:rPr lang="en-US" altLang="ja-JP" sz="900" dirty="0" smtClean="0">
                          <a:latin typeface="メイリオ" panose="020B0604030504040204" pitchFamily="50" charset="-128"/>
                          <a:ea typeface="メイリオ" panose="020B0604030504040204" pitchFamily="50" charset="-128"/>
                        </a:rPr>
                        <a:t>3</a:t>
                      </a:r>
                      <a:r>
                        <a:rPr lang="ja-JP" altLang="en-US" sz="900" dirty="0" smtClean="0">
                          <a:latin typeface="メイリオ" panose="020B0604030504040204" pitchFamily="50" charset="-128"/>
                          <a:ea typeface="メイリオ" panose="020B0604030504040204" pitchFamily="50" charset="-128"/>
                        </a:rPr>
                        <a:t>日以内に退院する患者が一定数存在している。</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・医療機関比較では算定件数にバラつきが見られる。</a:t>
                      </a:r>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a:t>
                      </a:r>
                      <a:r>
                        <a:rPr lang="ja-JP" altLang="en-US" sz="900" u="sng" dirty="0" smtClean="0">
                          <a:solidFill>
                            <a:srgbClr val="FF0000"/>
                          </a:solidFill>
                          <a:latin typeface="メイリオ" panose="020B0604030504040204" pitchFamily="50" charset="-128"/>
                          <a:ea typeface="メイリオ" panose="020B0604030504040204" pitchFamily="50" charset="-128"/>
                        </a:rPr>
                        <a:t>救命救急センター充実段階評価基準に切り替え</a:t>
                      </a:r>
                      <a:r>
                        <a:rPr lang="ja-JP" altLang="en-US" sz="900" dirty="0" smtClean="0">
                          <a:latin typeface="メイリオ" panose="020B0604030504040204" pitchFamily="50" charset="-128"/>
                          <a:ea typeface="メイリオ" panose="020B0604030504040204" pitchFamily="50" charset="-128"/>
                        </a:rPr>
                        <a:t>てはどうか。</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solidFill>
                            <a:srgbClr val="0070C0"/>
                          </a:solidFill>
                          <a:latin typeface="メイリオ" panose="020B0604030504040204" pitchFamily="50" charset="-128"/>
                          <a:ea typeface="メイリオ" panose="020B0604030504040204" pitchFamily="50" charset="-128"/>
                        </a:rPr>
                        <a:t>（継続分析を行う。平成</a:t>
                      </a:r>
                      <a:r>
                        <a:rPr lang="en-US" altLang="ja-JP" sz="900" dirty="0" smtClean="0">
                          <a:solidFill>
                            <a:srgbClr val="0070C0"/>
                          </a:solidFill>
                          <a:latin typeface="メイリオ" panose="020B0604030504040204" pitchFamily="50" charset="-128"/>
                          <a:ea typeface="メイリオ" panose="020B0604030504040204" pitchFamily="50" charset="-128"/>
                        </a:rPr>
                        <a:t>32</a:t>
                      </a:r>
                      <a:r>
                        <a:rPr lang="ja-JP" altLang="en-US" sz="900" dirty="0" smtClean="0">
                          <a:solidFill>
                            <a:srgbClr val="0070C0"/>
                          </a:solidFill>
                          <a:latin typeface="メイリオ" panose="020B0604030504040204" pitchFamily="50" charset="-128"/>
                          <a:ea typeface="メイリオ" panose="020B0604030504040204" pitchFamily="50" charset="-128"/>
                        </a:rPr>
                        <a:t>年改定か？）</a:t>
                      </a:r>
                      <a:endParaRPr lang="ja-JP" altLang="en-US" sz="900" dirty="0">
                        <a:solidFill>
                          <a:srgbClr val="0070C0"/>
                        </a:solidFill>
                        <a:latin typeface="メイリオ" panose="020B0604030504040204" pitchFamily="50" charset="-128"/>
                        <a:ea typeface="メイリオ" panose="020B0604030504040204" pitchFamily="50" charset="-128"/>
                      </a:endParaRPr>
                    </a:p>
                  </a:txBody>
                  <a:tcPr/>
                </a:tc>
              </a:tr>
            </a:tbl>
          </a:graphicData>
        </a:graphic>
      </p:graphicFrame>
      <p:sp>
        <p:nvSpPr>
          <p:cNvPr id="10" name="テキスト ボックス 9"/>
          <p:cNvSpPr txBox="1"/>
          <p:nvPr/>
        </p:nvSpPr>
        <p:spPr>
          <a:xfrm>
            <a:off x="5003800" y="6209332"/>
            <a:ext cx="4439138"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a:t>年</a:t>
            </a:r>
            <a:r>
              <a:rPr lang="en-US" altLang="ja-JP" sz="1000" dirty="0"/>
              <a:t>10</a:t>
            </a:r>
            <a:r>
              <a:rPr lang="ja-JP" altLang="en-US" sz="1000" dirty="0"/>
              <a:t>月</a:t>
            </a:r>
            <a:r>
              <a:rPr lang="en-US" altLang="ja-JP" sz="1000" dirty="0" smtClean="0"/>
              <a:t>18</a:t>
            </a:r>
            <a:r>
              <a:rPr lang="ja-JP" altLang="en-US" sz="1000" dirty="0" smtClean="0"/>
              <a:t>日　第</a:t>
            </a:r>
            <a:r>
              <a:rPr lang="en-US" altLang="ja-JP" sz="1000" dirty="0" smtClean="0"/>
              <a:t>10</a:t>
            </a:r>
            <a:r>
              <a:rPr lang="ja-JP" altLang="en-US" sz="1000" dirty="0" smtClean="0"/>
              <a:t>回</a:t>
            </a:r>
            <a:r>
              <a:rPr lang="ja-JP" altLang="en-US" sz="1000" dirty="0"/>
              <a:t>入院医療等の調査・評価分科会</a:t>
            </a:r>
            <a:r>
              <a:rPr lang="ja-JP" altLang="en-US" sz="1000" dirty="0" smtClean="0"/>
              <a:t>資料を編集</a:t>
            </a:r>
            <a:endParaRPr lang="ja-JP" altLang="en-US" sz="1000" dirty="0">
              <a:latin typeface="+mn-ea"/>
            </a:endParaRPr>
          </a:p>
        </p:txBody>
      </p:sp>
    </p:spTree>
    <p:extLst>
      <p:ext uri="{BB962C8B-B14F-4D97-AF65-F5344CB8AC3E}">
        <p14:creationId xmlns:p14="http://schemas.microsoft.com/office/powerpoint/2010/main" val="738744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400" dirty="0"/>
              <a:t>２</a:t>
            </a:r>
            <a:r>
              <a:rPr kumimoji="1" lang="ja-JP" altLang="en-US" sz="4400" dirty="0" smtClean="0"/>
              <a:t>．入院医療の再編</a:t>
            </a:r>
            <a:endParaRPr kumimoji="1" lang="ja-JP" altLang="en-US" sz="4400" dirty="0"/>
          </a:p>
        </p:txBody>
      </p:sp>
      <p:sp>
        <p:nvSpPr>
          <p:cNvPr id="3" name="テキスト プレースホルダー 2"/>
          <p:cNvSpPr>
            <a:spLocks noGrp="1"/>
          </p:cNvSpPr>
          <p:nvPr>
            <p:ph type="body" idx="1"/>
          </p:nvPr>
        </p:nvSpPr>
        <p:spPr/>
        <p:txBody>
          <a:bodyPr/>
          <a:lstStyle/>
          <a:p>
            <a:r>
              <a:rPr kumimoji="1" lang="ja-JP" altLang="en-US" dirty="0" smtClean="0"/>
              <a:t>全体像</a:t>
            </a:r>
            <a:endParaRPr kumimoji="1" lang="ja-JP" altLang="en-US" dirty="0"/>
          </a:p>
        </p:txBody>
      </p:sp>
      <p:sp>
        <p:nvSpPr>
          <p:cNvPr id="4" name="スライド番号プレースホルダー 3"/>
          <p:cNvSpPr>
            <a:spLocks noGrp="1"/>
          </p:cNvSpPr>
          <p:nvPr>
            <p:ph type="sldNum" sz="quarter" idx="12"/>
          </p:nvPr>
        </p:nvSpPr>
        <p:spPr/>
        <p:txBody>
          <a:bodyPr/>
          <a:lstStyle/>
          <a:p>
            <a:fld id="{6B36F8E1-7DB6-406F-BD5C-6442B8C3131F}" type="slidenum">
              <a:rPr kumimoji="1" lang="ja-JP" altLang="en-US" smtClean="0">
                <a:solidFill>
                  <a:schemeClr val="tx1"/>
                </a:solidFill>
              </a:rPr>
              <a:t>6</a:t>
            </a:fld>
            <a:endParaRPr kumimoji="1" lang="ja-JP" altLang="en-US">
              <a:solidFill>
                <a:schemeClr val="tx1"/>
              </a:solidFill>
            </a:endParaRPr>
          </a:p>
        </p:txBody>
      </p:sp>
    </p:spTree>
    <p:extLst>
      <p:ext uri="{BB962C8B-B14F-4D97-AF65-F5344CB8AC3E}">
        <p14:creationId xmlns:p14="http://schemas.microsoft.com/office/powerpoint/2010/main" val="36454239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60</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6" name="テキスト ボックス 5"/>
          <p:cNvSpPr txBox="1"/>
          <p:nvPr/>
        </p:nvSpPr>
        <p:spPr>
          <a:xfrm>
            <a:off x="5003800" y="6147788"/>
            <a:ext cx="3969719"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a:t>年</a:t>
            </a:r>
            <a:r>
              <a:rPr lang="en-US" altLang="ja-JP" sz="1000" dirty="0"/>
              <a:t>10</a:t>
            </a:r>
            <a:r>
              <a:rPr lang="ja-JP" altLang="en-US" sz="1000" dirty="0" smtClean="0"/>
              <a:t>月</a:t>
            </a:r>
            <a:r>
              <a:rPr lang="en-US" altLang="ja-JP" sz="1000" dirty="0" smtClean="0"/>
              <a:t>4</a:t>
            </a:r>
            <a:r>
              <a:rPr lang="ja-JP" altLang="en-US" sz="1000" dirty="0" smtClean="0"/>
              <a:t>日　第</a:t>
            </a:r>
            <a:r>
              <a:rPr lang="en-US" altLang="ja-JP" sz="1000" dirty="0" smtClean="0"/>
              <a:t>362</a:t>
            </a:r>
            <a:r>
              <a:rPr lang="ja-JP" altLang="en-US" sz="1000" dirty="0" smtClean="0"/>
              <a:t>回</a:t>
            </a:r>
            <a:r>
              <a:rPr lang="zh-CN" altLang="en-US" sz="1000" dirty="0"/>
              <a:t>中央社会保険医療協議会総会</a:t>
            </a:r>
            <a:r>
              <a:rPr lang="ja-JP" altLang="en-US" sz="1000" dirty="0" smtClean="0"/>
              <a:t>資料より</a:t>
            </a:r>
            <a:endParaRPr lang="ja-JP" altLang="en-US" sz="1000" dirty="0">
              <a:latin typeface="+mn-ea"/>
            </a:endParaRPr>
          </a:p>
        </p:txBody>
      </p:sp>
      <p:sp>
        <p:nvSpPr>
          <p:cNvPr id="5" name="タイトル 4"/>
          <p:cNvSpPr>
            <a:spLocks noGrp="1"/>
          </p:cNvSpPr>
          <p:nvPr>
            <p:ph type="title"/>
          </p:nvPr>
        </p:nvSpPr>
        <p:spPr/>
        <p:txBody>
          <a:bodyPr/>
          <a:lstStyle/>
          <a:p>
            <a:r>
              <a:rPr lang="ja-JP" altLang="en-US" dirty="0"/>
              <a:t>⑤</a:t>
            </a:r>
            <a:r>
              <a:rPr lang="ja-JP" altLang="en-US" dirty="0" smtClean="0"/>
              <a:t> </a:t>
            </a:r>
            <a:r>
              <a:rPr lang="en-US" altLang="ja-JP" dirty="0"/>
              <a:t>A226</a:t>
            </a:r>
            <a:r>
              <a:rPr lang="ja-JP" altLang="ja-JP" dirty="0"/>
              <a:t>－</a:t>
            </a:r>
            <a:r>
              <a:rPr lang="en-US" altLang="ja-JP" dirty="0"/>
              <a:t>2</a:t>
            </a:r>
            <a:r>
              <a:rPr lang="ja-JP" altLang="ja-JP" dirty="0"/>
              <a:t>　緩和ケア診療加算</a:t>
            </a:r>
            <a:endParaRPr kumimoji="1" lang="ja-JP" altLang="en-US" dirty="0"/>
          </a:p>
        </p:txBody>
      </p:sp>
      <p:grpSp>
        <p:nvGrpSpPr>
          <p:cNvPr id="7" name="グループ化 6"/>
          <p:cNvGrpSpPr/>
          <p:nvPr/>
        </p:nvGrpSpPr>
        <p:grpSpPr>
          <a:xfrm>
            <a:off x="698078" y="680013"/>
            <a:ext cx="7754371" cy="5467775"/>
            <a:chOff x="698078" y="680013"/>
            <a:chExt cx="7754371" cy="5467775"/>
          </a:xfrm>
        </p:grpSpPr>
        <p:pic>
          <p:nvPicPr>
            <p:cNvPr id="2" name="図 1"/>
            <p:cNvPicPr>
              <a:picLocks noChangeAspect="1"/>
            </p:cNvPicPr>
            <p:nvPr/>
          </p:nvPicPr>
          <p:blipFill>
            <a:blip r:embed="rId2"/>
            <a:stretch>
              <a:fillRect/>
            </a:stretch>
          </p:blipFill>
          <p:spPr>
            <a:xfrm>
              <a:off x="698078" y="680013"/>
              <a:ext cx="7754371" cy="5467775"/>
            </a:xfrm>
            <a:prstGeom prst="rect">
              <a:avLst/>
            </a:prstGeom>
          </p:spPr>
        </p:pic>
        <p:sp>
          <p:nvSpPr>
            <p:cNvPr id="4" name="正方形/長方形 3"/>
            <p:cNvSpPr/>
            <p:nvPr/>
          </p:nvSpPr>
          <p:spPr>
            <a:xfrm>
              <a:off x="7917353" y="5943602"/>
              <a:ext cx="354580" cy="203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7795503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61</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6" name="テキスト ボックス 5"/>
          <p:cNvSpPr txBox="1"/>
          <p:nvPr/>
        </p:nvSpPr>
        <p:spPr>
          <a:xfrm>
            <a:off x="5003800" y="6147788"/>
            <a:ext cx="3969719"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a:t>年</a:t>
            </a:r>
            <a:r>
              <a:rPr lang="en-US" altLang="ja-JP" sz="1000" dirty="0"/>
              <a:t>10</a:t>
            </a:r>
            <a:r>
              <a:rPr lang="ja-JP" altLang="en-US" sz="1000" dirty="0" smtClean="0"/>
              <a:t>月</a:t>
            </a:r>
            <a:r>
              <a:rPr lang="en-US" altLang="ja-JP" sz="1000" dirty="0" smtClean="0"/>
              <a:t>4</a:t>
            </a:r>
            <a:r>
              <a:rPr lang="ja-JP" altLang="en-US" sz="1000" dirty="0" smtClean="0"/>
              <a:t>日　第</a:t>
            </a:r>
            <a:r>
              <a:rPr lang="en-US" altLang="ja-JP" sz="1000" dirty="0" smtClean="0"/>
              <a:t>362</a:t>
            </a:r>
            <a:r>
              <a:rPr lang="ja-JP" altLang="en-US" sz="1000" dirty="0" smtClean="0"/>
              <a:t>回</a:t>
            </a:r>
            <a:r>
              <a:rPr lang="zh-CN" altLang="en-US" sz="1000" dirty="0"/>
              <a:t>中央社会保険医療協議会総会</a:t>
            </a:r>
            <a:r>
              <a:rPr lang="ja-JP" altLang="en-US" sz="1000" dirty="0" smtClean="0"/>
              <a:t>資料を編集</a:t>
            </a:r>
            <a:endParaRPr lang="ja-JP" altLang="en-US" sz="1000" dirty="0">
              <a:latin typeface="+mn-ea"/>
            </a:endParaRPr>
          </a:p>
        </p:txBody>
      </p:sp>
      <p:sp>
        <p:nvSpPr>
          <p:cNvPr id="5" name="タイトル 4"/>
          <p:cNvSpPr>
            <a:spLocks noGrp="1"/>
          </p:cNvSpPr>
          <p:nvPr>
            <p:ph type="title"/>
          </p:nvPr>
        </p:nvSpPr>
        <p:spPr/>
        <p:txBody>
          <a:bodyPr/>
          <a:lstStyle/>
          <a:p>
            <a:r>
              <a:rPr lang="ja-JP" altLang="en-US" dirty="0"/>
              <a:t>⑤</a:t>
            </a:r>
            <a:r>
              <a:rPr lang="ja-JP" altLang="en-US" dirty="0" smtClean="0"/>
              <a:t> </a:t>
            </a:r>
            <a:r>
              <a:rPr lang="en-US" altLang="ja-JP" dirty="0"/>
              <a:t>A226</a:t>
            </a:r>
            <a:r>
              <a:rPr lang="ja-JP" altLang="ja-JP" dirty="0"/>
              <a:t>－</a:t>
            </a:r>
            <a:r>
              <a:rPr lang="en-US" altLang="ja-JP" dirty="0"/>
              <a:t>2</a:t>
            </a:r>
            <a:r>
              <a:rPr lang="ja-JP" altLang="ja-JP" dirty="0"/>
              <a:t>　緩和ケア診療加算</a:t>
            </a:r>
            <a:endParaRPr kumimoji="1" lang="ja-JP" altLang="en-US" dirty="0"/>
          </a:p>
        </p:txBody>
      </p:sp>
      <p:grpSp>
        <p:nvGrpSpPr>
          <p:cNvPr id="7" name="グループ化 6"/>
          <p:cNvGrpSpPr/>
          <p:nvPr/>
        </p:nvGrpSpPr>
        <p:grpSpPr>
          <a:xfrm>
            <a:off x="889671" y="711270"/>
            <a:ext cx="7376929" cy="5257730"/>
            <a:chOff x="889671" y="711270"/>
            <a:chExt cx="7376929" cy="5257730"/>
          </a:xfrm>
        </p:grpSpPr>
        <p:pic>
          <p:nvPicPr>
            <p:cNvPr id="2" name="図 1"/>
            <p:cNvPicPr>
              <a:picLocks noChangeAspect="1"/>
            </p:cNvPicPr>
            <p:nvPr/>
          </p:nvPicPr>
          <p:blipFill>
            <a:blip r:embed="rId2"/>
            <a:stretch>
              <a:fillRect/>
            </a:stretch>
          </p:blipFill>
          <p:spPr>
            <a:xfrm>
              <a:off x="889671" y="711270"/>
              <a:ext cx="7376929" cy="5178359"/>
            </a:xfrm>
            <a:prstGeom prst="rect">
              <a:avLst/>
            </a:prstGeom>
          </p:spPr>
        </p:pic>
        <p:sp>
          <p:nvSpPr>
            <p:cNvPr id="4" name="正方形/長方形 3"/>
            <p:cNvSpPr/>
            <p:nvPr/>
          </p:nvSpPr>
          <p:spPr>
            <a:xfrm>
              <a:off x="4343400" y="5689600"/>
              <a:ext cx="389467"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9" name="直線矢印コネクタ 8"/>
          <p:cNvCxnSpPr/>
          <p:nvPr/>
        </p:nvCxnSpPr>
        <p:spPr>
          <a:xfrm flipV="1">
            <a:off x="5105400" y="3185902"/>
            <a:ext cx="567267" cy="2290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6988659" y="3300448"/>
            <a:ext cx="567267" cy="2290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759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62</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6" name="テキスト ボックス 5"/>
          <p:cNvSpPr txBox="1"/>
          <p:nvPr/>
        </p:nvSpPr>
        <p:spPr>
          <a:xfrm>
            <a:off x="5003800" y="6147788"/>
            <a:ext cx="3969719"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a:t>年</a:t>
            </a:r>
            <a:r>
              <a:rPr lang="en-US" altLang="ja-JP" sz="1000" dirty="0"/>
              <a:t>10</a:t>
            </a:r>
            <a:r>
              <a:rPr lang="ja-JP" altLang="en-US" sz="1000" dirty="0" smtClean="0"/>
              <a:t>月</a:t>
            </a:r>
            <a:r>
              <a:rPr lang="en-US" altLang="ja-JP" sz="1000" dirty="0" smtClean="0"/>
              <a:t>4</a:t>
            </a:r>
            <a:r>
              <a:rPr lang="ja-JP" altLang="en-US" sz="1000" dirty="0" smtClean="0"/>
              <a:t>日　第</a:t>
            </a:r>
            <a:r>
              <a:rPr lang="en-US" altLang="ja-JP" sz="1000" dirty="0" smtClean="0"/>
              <a:t>362</a:t>
            </a:r>
            <a:r>
              <a:rPr lang="ja-JP" altLang="en-US" sz="1000" dirty="0" smtClean="0"/>
              <a:t>回</a:t>
            </a:r>
            <a:r>
              <a:rPr lang="zh-CN" altLang="en-US" sz="1000" dirty="0"/>
              <a:t>中央社会保険医療協議会総会</a:t>
            </a:r>
            <a:r>
              <a:rPr lang="ja-JP" altLang="en-US" sz="1000" dirty="0" smtClean="0"/>
              <a:t>資料より</a:t>
            </a:r>
            <a:endParaRPr lang="ja-JP" altLang="en-US" sz="1000" dirty="0">
              <a:latin typeface="+mn-ea"/>
            </a:endParaRPr>
          </a:p>
        </p:txBody>
      </p:sp>
      <p:sp>
        <p:nvSpPr>
          <p:cNvPr id="5" name="タイトル 4"/>
          <p:cNvSpPr>
            <a:spLocks noGrp="1"/>
          </p:cNvSpPr>
          <p:nvPr>
            <p:ph type="title"/>
          </p:nvPr>
        </p:nvSpPr>
        <p:spPr/>
        <p:txBody>
          <a:bodyPr/>
          <a:lstStyle/>
          <a:p>
            <a:r>
              <a:rPr lang="ja-JP" altLang="en-US" dirty="0"/>
              <a:t>⑤</a:t>
            </a:r>
            <a:r>
              <a:rPr lang="ja-JP" altLang="en-US" dirty="0" smtClean="0"/>
              <a:t> </a:t>
            </a:r>
            <a:r>
              <a:rPr lang="en-US" altLang="ja-JP" dirty="0"/>
              <a:t>A226</a:t>
            </a:r>
            <a:r>
              <a:rPr lang="ja-JP" altLang="ja-JP" dirty="0"/>
              <a:t>－</a:t>
            </a:r>
            <a:r>
              <a:rPr lang="en-US" altLang="ja-JP" dirty="0"/>
              <a:t>2</a:t>
            </a:r>
            <a:r>
              <a:rPr lang="ja-JP" altLang="ja-JP" dirty="0"/>
              <a:t>　緩和ケア診療加算</a:t>
            </a:r>
            <a:endParaRPr kumimoji="1" lang="ja-JP" altLang="en-US" dirty="0"/>
          </a:p>
        </p:txBody>
      </p:sp>
      <p:grpSp>
        <p:nvGrpSpPr>
          <p:cNvPr id="7" name="グループ化 6"/>
          <p:cNvGrpSpPr/>
          <p:nvPr/>
        </p:nvGrpSpPr>
        <p:grpSpPr>
          <a:xfrm>
            <a:off x="771143" y="672826"/>
            <a:ext cx="7608241" cy="5340733"/>
            <a:chOff x="771143" y="672826"/>
            <a:chExt cx="7608241" cy="5340733"/>
          </a:xfrm>
        </p:grpSpPr>
        <p:pic>
          <p:nvPicPr>
            <p:cNvPr id="2" name="図 1"/>
            <p:cNvPicPr>
              <a:picLocks noChangeAspect="1"/>
            </p:cNvPicPr>
            <p:nvPr/>
          </p:nvPicPr>
          <p:blipFill>
            <a:blip r:embed="rId2"/>
            <a:stretch>
              <a:fillRect/>
            </a:stretch>
          </p:blipFill>
          <p:spPr>
            <a:xfrm>
              <a:off x="771143" y="672826"/>
              <a:ext cx="7608241" cy="5340733"/>
            </a:xfrm>
            <a:prstGeom prst="rect">
              <a:avLst/>
            </a:prstGeom>
          </p:spPr>
        </p:pic>
        <p:sp>
          <p:nvSpPr>
            <p:cNvPr id="4" name="正方形/長方形 3"/>
            <p:cNvSpPr/>
            <p:nvPr/>
          </p:nvSpPr>
          <p:spPr>
            <a:xfrm>
              <a:off x="4609132" y="5638800"/>
              <a:ext cx="428536" cy="3217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61629745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63</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5" name="タイトル 4"/>
          <p:cNvSpPr>
            <a:spLocks noGrp="1"/>
          </p:cNvSpPr>
          <p:nvPr>
            <p:ph type="title"/>
          </p:nvPr>
        </p:nvSpPr>
        <p:spPr/>
        <p:txBody>
          <a:bodyPr/>
          <a:lstStyle/>
          <a:p>
            <a:r>
              <a:rPr lang="ja-JP" altLang="en-US" sz="2000" dirty="0"/>
              <a:t>⑤</a:t>
            </a:r>
            <a:r>
              <a:rPr kumimoji="1" lang="ja-JP" altLang="en-US" sz="2000" dirty="0" smtClean="0"/>
              <a:t> </a:t>
            </a:r>
            <a:r>
              <a:rPr lang="en-US" altLang="ja-JP" sz="2000" dirty="0"/>
              <a:t>A226</a:t>
            </a:r>
            <a:r>
              <a:rPr lang="ja-JP" altLang="ja-JP" sz="2000" dirty="0"/>
              <a:t>－</a:t>
            </a:r>
            <a:r>
              <a:rPr lang="en-US" altLang="ja-JP" sz="2000" dirty="0"/>
              <a:t>2</a:t>
            </a:r>
            <a:r>
              <a:rPr lang="ja-JP" altLang="ja-JP" sz="2000" dirty="0"/>
              <a:t>　緩和ケア診療加算</a:t>
            </a:r>
            <a:endParaRPr kumimoji="1" lang="ja-JP" altLang="en-US" sz="2000" dirty="0"/>
          </a:p>
        </p:txBody>
      </p:sp>
      <p:sp>
        <p:nvSpPr>
          <p:cNvPr id="2" name="テキスト ボックス 1"/>
          <p:cNvSpPr txBox="1"/>
          <p:nvPr/>
        </p:nvSpPr>
        <p:spPr>
          <a:xfrm>
            <a:off x="151764" y="665537"/>
            <a:ext cx="8989855" cy="3170099"/>
          </a:xfrm>
          <a:prstGeom prst="rect">
            <a:avLst/>
          </a:prstGeom>
          <a:noFill/>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（課題）</a:t>
            </a:r>
            <a:endParaRPr lang="en-US" altLang="ja-JP" sz="1400" dirty="0" smtClean="0">
              <a:latin typeface="メイリオ" panose="020B0604030504040204" pitchFamily="50" charset="-128"/>
              <a:ea typeface="メイリオ" panose="020B0604030504040204" pitchFamily="50" charset="-128"/>
            </a:endParaRPr>
          </a:p>
          <a:p>
            <a:r>
              <a:rPr lang="en-US" altLang="ja-JP" sz="1400" dirty="0" smtClean="0">
                <a:latin typeface="メイリオ" panose="020B0604030504040204" pitchFamily="50" charset="-128"/>
                <a:ea typeface="メイリオ" panose="020B0604030504040204" pitchFamily="50" charset="-128"/>
              </a:rPr>
              <a:t>【</a:t>
            </a:r>
            <a:r>
              <a:rPr lang="ja-JP" altLang="en-US" sz="1400" dirty="0"/>
              <a:t>非がん患者に対する緩和</a:t>
            </a:r>
            <a:r>
              <a:rPr lang="ja-JP" altLang="en-US" sz="1400" dirty="0" smtClean="0"/>
              <a:t>ケアにおける課題</a:t>
            </a:r>
            <a:r>
              <a:rPr lang="en-US" altLang="ja-JP" sz="1400" dirty="0" smtClean="0"/>
              <a:t>】</a:t>
            </a:r>
            <a:endParaRPr lang="en-US" altLang="ja-JP" sz="1400" dirty="0" smtClean="0">
              <a:latin typeface="メイリオ" panose="020B0604030504040204" pitchFamily="50" charset="-128"/>
              <a:ea typeface="メイリオ" panose="020B0604030504040204" pitchFamily="50" charset="-128"/>
            </a:endParaRPr>
          </a:p>
          <a:p>
            <a:r>
              <a:rPr lang="en-US" altLang="ja-JP" sz="1200" dirty="0"/>
              <a:t>• </a:t>
            </a:r>
            <a:r>
              <a:rPr lang="ja-JP" altLang="en-US" sz="1200" dirty="0"/>
              <a:t>現行では、悪性腫瘍（がん）又は後天性免疫不全症候群（</a:t>
            </a:r>
            <a:r>
              <a:rPr lang="en-US" altLang="ja-JP" sz="1200" dirty="0"/>
              <a:t>AIDS</a:t>
            </a:r>
            <a:r>
              <a:rPr lang="ja-JP" altLang="en-US" sz="1200" dirty="0"/>
              <a:t>）の患者を対象とした緩和ケア診療が</a:t>
            </a:r>
            <a:r>
              <a:rPr lang="ja-JP" altLang="en-US" sz="1200" dirty="0" smtClean="0"/>
              <a:t>、緩和</a:t>
            </a:r>
            <a:r>
              <a:rPr lang="ja-JP" altLang="en-US" sz="1200" dirty="0"/>
              <a:t>ケア診療加算として、診療報酬で評価されている。</a:t>
            </a:r>
          </a:p>
          <a:p>
            <a:r>
              <a:rPr lang="en-US" altLang="ja-JP" sz="1200" dirty="0"/>
              <a:t>• </a:t>
            </a:r>
            <a:r>
              <a:rPr lang="ja-JP" altLang="en-US" sz="1200" dirty="0"/>
              <a:t>終末期に緩和ケアを必要とする者の疾患別割合については、１位循環器疾患（</a:t>
            </a:r>
            <a:r>
              <a:rPr lang="en-US" altLang="ja-JP" sz="1200" dirty="0"/>
              <a:t>38</a:t>
            </a:r>
            <a:r>
              <a:rPr lang="ja-JP" altLang="en-US" sz="1200" dirty="0"/>
              <a:t>％）、２位</a:t>
            </a:r>
            <a:r>
              <a:rPr lang="ja-JP" altLang="en-US" sz="1200" dirty="0" smtClean="0"/>
              <a:t>がん（</a:t>
            </a:r>
            <a:r>
              <a:rPr lang="ja-JP" altLang="en-US" sz="1200" dirty="0"/>
              <a:t>３４％）となっている。</a:t>
            </a:r>
          </a:p>
          <a:p>
            <a:r>
              <a:rPr lang="en-US" altLang="ja-JP" sz="1200" dirty="0"/>
              <a:t>• </a:t>
            </a:r>
            <a:r>
              <a:rPr lang="ja-JP" altLang="en-US" sz="1200" dirty="0"/>
              <a:t>進行した心不全の終末期においては、呼吸困難、倦怠感、痛みなどの身体的苦痛が、がんと共通</a:t>
            </a:r>
            <a:r>
              <a:rPr lang="ja-JP" altLang="en-US" sz="1200" dirty="0" smtClean="0"/>
              <a:t>して</a:t>
            </a:r>
            <a:r>
              <a:rPr lang="ja-JP" altLang="en-US" sz="1200" dirty="0"/>
              <a:t>頻度が高い。</a:t>
            </a:r>
          </a:p>
          <a:p>
            <a:r>
              <a:rPr lang="en-US" altLang="ja-JP" sz="1200" dirty="0"/>
              <a:t>• </a:t>
            </a:r>
            <a:r>
              <a:rPr lang="ja-JP" altLang="en-US" sz="1200" dirty="0"/>
              <a:t>進行した心不全に対して、緩和ケアチームが継続的に支援することで、心不全の患者の</a:t>
            </a:r>
            <a:r>
              <a:rPr lang="en-US" altLang="ja-JP" sz="1200" dirty="0"/>
              <a:t>QOL</a:t>
            </a:r>
            <a:r>
              <a:rPr lang="ja-JP" altLang="en-US" sz="1200" dirty="0"/>
              <a:t>に</a:t>
            </a:r>
            <a:r>
              <a:rPr lang="ja-JP" altLang="en-US" sz="1200" dirty="0" smtClean="0"/>
              <a:t>関する</a:t>
            </a:r>
            <a:r>
              <a:rPr lang="ja-JP" altLang="en-US" sz="1200" dirty="0"/>
              <a:t>複数の指標で、スコアが改善したとの報告がある</a:t>
            </a:r>
            <a:r>
              <a:rPr lang="ja-JP" altLang="en-US" sz="1200" dirty="0" smtClean="0"/>
              <a:t>。</a:t>
            </a:r>
            <a:endParaRPr lang="en-US" altLang="ja-JP" sz="1200" dirty="0" smtClean="0"/>
          </a:p>
          <a:p>
            <a:endParaRPr lang="en-US" altLang="ja-JP" sz="1200" dirty="0"/>
          </a:p>
          <a:p>
            <a:r>
              <a:rPr lang="en-US" altLang="ja-JP" sz="1400" dirty="0" smtClean="0"/>
              <a:t>【</a:t>
            </a:r>
            <a:r>
              <a:rPr lang="ja-JP" altLang="en-US" sz="1400" dirty="0" smtClean="0"/>
              <a:t>在宅</a:t>
            </a:r>
            <a:r>
              <a:rPr lang="ja-JP" altLang="en-US" sz="1400" dirty="0"/>
              <a:t>緩和ケアにおける</a:t>
            </a:r>
            <a:r>
              <a:rPr lang="ja-JP" altLang="en-US" sz="1400" dirty="0" smtClean="0"/>
              <a:t>課題</a:t>
            </a:r>
            <a:r>
              <a:rPr lang="en-US" altLang="ja-JP" sz="1400" dirty="0" smtClean="0"/>
              <a:t>】</a:t>
            </a:r>
            <a:endParaRPr lang="ja-JP" altLang="en-US" sz="1400" dirty="0"/>
          </a:p>
          <a:p>
            <a:r>
              <a:rPr lang="ja-JP" altLang="en-US" sz="1200" dirty="0"/>
              <a:t>・末期のがん患者に在宅で緩和ケアを提供する場合、呼吸困難感などのために、酸素療法が必要となる</a:t>
            </a:r>
            <a:r>
              <a:rPr lang="ja-JP" altLang="en-US" sz="1200" dirty="0" smtClean="0"/>
              <a:t>場合</a:t>
            </a:r>
            <a:r>
              <a:rPr lang="ja-JP" altLang="en-US" sz="1200" dirty="0"/>
              <a:t>があるが、酸素療法に係る在宅酸素療法指導管理料や材料加算が算定できない場合がある。</a:t>
            </a:r>
            <a:endParaRPr lang="en-US" altLang="ja-JP" sz="1200" dirty="0" smtClean="0"/>
          </a:p>
          <a:p>
            <a:endParaRPr lang="en-US" altLang="ja-JP" sz="1200" dirty="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（論点）</a:t>
            </a:r>
            <a:endParaRPr lang="en-US" altLang="ja-JP" sz="14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〇</a:t>
            </a:r>
            <a:r>
              <a:rPr lang="ja-JP" altLang="en-US" sz="1200" dirty="0"/>
              <a:t>進行した心不全の患者に対する緩和ケアについても、現行の末期のがん患者等への緩和ケアに</a:t>
            </a:r>
            <a:r>
              <a:rPr lang="ja-JP" altLang="en-US" sz="1200" dirty="0" smtClean="0"/>
              <a:t>対する</a:t>
            </a:r>
            <a:r>
              <a:rPr lang="ja-JP" altLang="en-US" sz="1200" dirty="0"/>
              <a:t>診療報酬上の評価を踏まえつつ、評価を検討してはどうか。</a:t>
            </a:r>
            <a:endParaRPr lang="en-US" altLang="ja-JP" sz="1200" dirty="0" smtClean="0">
              <a:latin typeface="メイリオ" panose="020B0604030504040204" pitchFamily="50" charset="-128"/>
              <a:ea typeface="メイリオ" panose="020B0604030504040204" pitchFamily="50" charset="-128"/>
            </a:endParaRPr>
          </a:p>
        </p:txBody>
      </p:sp>
      <p:graphicFrame>
        <p:nvGraphicFramePr>
          <p:cNvPr id="8" name="表 7"/>
          <p:cNvGraphicFramePr>
            <a:graphicFrameLocks noGrp="1"/>
          </p:cNvGraphicFramePr>
          <p:nvPr>
            <p:extLst/>
          </p:nvPr>
        </p:nvGraphicFramePr>
        <p:xfrm>
          <a:off x="151764" y="4208772"/>
          <a:ext cx="8664149" cy="762000"/>
        </p:xfrm>
        <a:graphic>
          <a:graphicData uri="http://schemas.openxmlformats.org/drawingml/2006/table">
            <a:tbl>
              <a:tblPr firstRow="1" bandRow="1">
                <a:tableStyleId>{5C22544A-7EE6-4342-B048-85BDC9FD1C3A}</a:tableStyleId>
              </a:tblPr>
              <a:tblGrid>
                <a:gridCol w="799674"/>
                <a:gridCol w="1490052"/>
                <a:gridCol w="3456163"/>
                <a:gridCol w="2918260"/>
              </a:tblGrid>
              <a:tr h="0">
                <a:tc>
                  <a:txBody>
                    <a:bodyPr/>
                    <a:lstStyle/>
                    <a:p>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項目</a:t>
                      </a:r>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改定前</a:t>
                      </a:r>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改定後（予測）</a:t>
                      </a:r>
                      <a:endParaRPr kumimoji="1" lang="ja-JP" altLang="en-US" sz="1100" b="0" dirty="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A226-2</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・緩和ケア診療加算</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kumimoji="1" lang="ja-JP" altLang="en-US" sz="900" b="0" i="0" u="none" strike="noStrike" kern="1200" baseline="0" dirty="0" smtClean="0">
                          <a:solidFill>
                            <a:schemeClr val="dk1"/>
                          </a:solidFill>
                          <a:latin typeface="+mn-lt"/>
                          <a:ea typeface="+mn-ea"/>
                          <a:cs typeface="+mn-cs"/>
                        </a:rPr>
                        <a:t>・悪性腫瘍（がん）又は後天性免疫不全症候群（</a:t>
                      </a:r>
                      <a:r>
                        <a:rPr kumimoji="1" lang="en-US" altLang="ja-JP" sz="900" b="0" i="0" u="none" strike="noStrike" kern="1200" baseline="0" dirty="0" smtClean="0">
                          <a:solidFill>
                            <a:schemeClr val="dk1"/>
                          </a:solidFill>
                          <a:latin typeface="+mn-lt"/>
                          <a:ea typeface="+mn-ea"/>
                          <a:cs typeface="+mn-cs"/>
                        </a:rPr>
                        <a:t>AIDS</a:t>
                      </a:r>
                      <a:r>
                        <a:rPr kumimoji="1" lang="ja-JP" altLang="en-US" sz="900" b="0" i="0" u="none" strike="noStrike" kern="1200" baseline="0" dirty="0" smtClean="0">
                          <a:solidFill>
                            <a:schemeClr val="dk1"/>
                          </a:solidFill>
                          <a:latin typeface="+mn-lt"/>
                          <a:ea typeface="+mn-ea"/>
                          <a:cs typeface="+mn-cs"/>
                        </a:rPr>
                        <a:t>）の患者を対象</a:t>
                      </a:r>
                      <a:endParaRPr kumimoji="1" lang="en-US" altLang="ja-JP" sz="900" b="0" i="0" u="none" strike="noStrike" kern="1200" baseline="0" dirty="0" smtClean="0">
                        <a:solidFill>
                          <a:schemeClr val="dk1"/>
                        </a:solidFill>
                        <a:latin typeface="+mn-lt"/>
                        <a:ea typeface="+mn-ea"/>
                        <a:cs typeface="+mn-cs"/>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a:t>
                      </a:r>
                      <a:r>
                        <a:rPr lang="ja-JP" altLang="en-US" sz="900" u="sng" dirty="0" smtClean="0">
                          <a:solidFill>
                            <a:srgbClr val="FF0000"/>
                          </a:solidFill>
                          <a:latin typeface="メイリオ" panose="020B0604030504040204" pitchFamily="50" charset="-128"/>
                          <a:ea typeface="メイリオ" panose="020B0604030504040204" pitchFamily="50" charset="-128"/>
                        </a:rPr>
                        <a:t>進行した心不全の終末期の患者を対象</a:t>
                      </a:r>
                      <a:r>
                        <a:rPr lang="ja-JP" altLang="en-US" sz="900" dirty="0" smtClean="0">
                          <a:latin typeface="メイリオ" panose="020B0604030504040204" pitchFamily="50" charset="-128"/>
                          <a:ea typeface="メイリオ" panose="020B0604030504040204" pitchFamily="50" charset="-128"/>
                        </a:rPr>
                        <a:t>に加える。</a:t>
                      </a:r>
                      <a:endParaRPr lang="en-US" altLang="ja-JP" sz="900"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a:t>
                      </a:r>
                      <a:r>
                        <a:rPr lang="ja-JP" altLang="en-US" sz="900" u="sng" dirty="0" smtClean="0">
                          <a:solidFill>
                            <a:srgbClr val="FF0000"/>
                          </a:solidFill>
                          <a:latin typeface="メイリオ" panose="020B0604030504040204" pitchFamily="50" charset="-128"/>
                          <a:ea typeface="メイリオ" panose="020B0604030504040204" pitchFamily="50" charset="-128"/>
                        </a:rPr>
                        <a:t>緩和ケアチームへの管理栄養士の参加</a:t>
                      </a:r>
                      <a:endParaRPr lang="ja-JP" altLang="en-US" sz="900" u="sng" dirty="0">
                        <a:solidFill>
                          <a:srgbClr val="FF0000"/>
                        </a:solidFill>
                        <a:latin typeface="メイリオ" panose="020B0604030504040204" pitchFamily="50" charset="-128"/>
                        <a:ea typeface="メイリオ" panose="020B0604030504040204" pitchFamily="50" charset="-128"/>
                      </a:endParaRPr>
                    </a:p>
                  </a:txBody>
                  <a:tcPr/>
                </a:tc>
              </a:tr>
            </a:tbl>
          </a:graphicData>
        </a:graphic>
      </p:graphicFrame>
      <p:sp>
        <p:nvSpPr>
          <p:cNvPr id="9" name="テキスト ボックス 8"/>
          <p:cNvSpPr txBox="1"/>
          <p:nvPr/>
        </p:nvSpPr>
        <p:spPr>
          <a:xfrm>
            <a:off x="5003800" y="6147788"/>
            <a:ext cx="3969719"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a:t>年</a:t>
            </a:r>
            <a:r>
              <a:rPr lang="en-US" altLang="ja-JP" sz="1000" dirty="0"/>
              <a:t>10</a:t>
            </a:r>
            <a:r>
              <a:rPr lang="ja-JP" altLang="en-US" sz="1000" dirty="0" smtClean="0"/>
              <a:t>月</a:t>
            </a:r>
            <a:r>
              <a:rPr lang="en-US" altLang="ja-JP" sz="1000" dirty="0" smtClean="0"/>
              <a:t>4</a:t>
            </a:r>
            <a:r>
              <a:rPr lang="ja-JP" altLang="en-US" sz="1000" dirty="0" smtClean="0"/>
              <a:t>日　第</a:t>
            </a:r>
            <a:r>
              <a:rPr lang="en-US" altLang="ja-JP" sz="1000" dirty="0" smtClean="0"/>
              <a:t>362</a:t>
            </a:r>
            <a:r>
              <a:rPr lang="ja-JP" altLang="en-US" sz="1000" dirty="0" smtClean="0"/>
              <a:t>回</a:t>
            </a:r>
            <a:r>
              <a:rPr lang="zh-CN" altLang="en-US" sz="1000" dirty="0"/>
              <a:t>中央社会保険医療協議会総会</a:t>
            </a:r>
            <a:r>
              <a:rPr lang="ja-JP" altLang="en-US" sz="1000" dirty="0" smtClean="0"/>
              <a:t>資料を編集</a:t>
            </a:r>
            <a:endParaRPr lang="ja-JP" altLang="en-US" sz="1000" dirty="0">
              <a:latin typeface="+mn-ea"/>
            </a:endParaRPr>
          </a:p>
        </p:txBody>
      </p:sp>
    </p:spTree>
    <p:extLst>
      <p:ext uri="{BB962C8B-B14F-4D97-AF65-F5344CB8AC3E}">
        <p14:creationId xmlns:p14="http://schemas.microsoft.com/office/powerpoint/2010/main" val="11729144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64</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6" name="テキスト ボックス 5"/>
          <p:cNvSpPr txBox="1"/>
          <p:nvPr/>
        </p:nvSpPr>
        <p:spPr>
          <a:xfrm>
            <a:off x="5003800" y="6147788"/>
            <a:ext cx="3969719"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a:t>年</a:t>
            </a:r>
            <a:r>
              <a:rPr lang="en-US" altLang="ja-JP" sz="1000" dirty="0"/>
              <a:t>10</a:t>
            </a:r>
            <a:r>
              <a:rPr lang="ja-JP" altLang="en-US" sz="1000" dirty="0"/>
              <a:t>月</a:t>
            </a:r>
            <a:r>
              <a:rPr lang="en-US" altLang="ja-JP" sz="1000" dirty="0" smtClean="0"/>
              <a:t>11</a:t>
            </a:r>
            <a:r>
              <a:rPr lang="ja-JP" altLang="en-US" sz="1000" dirty="0" smtClean="0"/>
              <a:t>日　第</a:t>
            </a:r>
            <a:r>
              <a:rPr lang="en-US" altLang="ja-JP" sz="1000" dirty="0" smtClean="0"/>
              <a:t>363</a:t>
            </a:r>
            <a:r>
              <a:rPr lang="ja-JP" altLang="en-US" sz="1000" dirty="0" smtClean="0"/>
              <a:t>回</a:t>
            </a:r>
            <a:r>
              <a:rPr lang="zh-CN" altLang="en-US" sz="1000" dirty="0"/>
              <a:t>中央社会保険医療協議会 総会</a:t>
            </a:r>
            <a:r>
              <a:rPr lang="ja-JP" altLang="en-US" sz="1000" dirty="0" smtClean="0"/>
              <a:t>資料より</a:t>
            </a:r>
            <a:endParaRPr lang="ja-JP" altLang="en-US" sz="1000" dirty="0">
              <a:latin typeface="+mn-ea"/>
            </a:endParaRPr>
          </a:p>
        </p:txBody>
      </p:sp>
      <p:sp>
        <p:nvSpPr>
          <p:cNvPr id="5" name="タイトル 4"/>
          <p:cNvSpPr>
            <a:spLocks noGrp="1"/>
          </p:cNvSpPr>
          <p:nvPr>
            <p:ph type="title"/>
          </p:nvPr>
        </p:nvSpPr>
        <p:spPr/>
        <p:txBody>
          <a:bodyPr/>
          <a:lstStyle/>
          <a:p>
            <a:r>
              <a:rPr lang="ja-JP" altLang="en-US" dirty="0"/>
              <a:t>⑥</a:t>
            </a:r>
            <a:r>
              <a:rPr lang="en-US" altLang="ja-JP" dirty="0" smtClean="0"/>
              <a:t> </a:t>
            </a:r>
            <a:r>
              <a:rPr lang="en-US" altLang="ja-JP" dirty="0"/>
              <a:t>A234</a:t>
            </a:r>
            <a:r>
              <a:rPr lang="ja-JP" altLang="ja-JP" dirty="0"/>
              <a:t>　医療安全対策加算</a:t>
            </a:r>
            <a:endParaRPr kumimoji="1" lang="ja-JP" altLang="en-US" dirty="0"/>
          </a:p>
        </p:txBody>
      </p:sp>
      <p:grpSp>
        <p:nvGrpSpPr>
          <p:cNvPr id="7" name="グループ化 6"/>
          <p:cNvGrpSpPr/>
          <p:nvPr/>
        </p:nvGrpSpPr>
        <p:grpSpPr>
          <a:xfrm>
            <a:off x="827176" y="648400"/>
            <a:ext cx="7496175" cy="5433611"/>
            <a:chOff x="827176" y="648400"/>
            <a:chExt cx="7496175" cy="5433611"/>
          </a:xfrm>
        </p:grpSpPr>
        <p:pic>
          <p:nvPicPr>
            <p:cNvPr id="2" name="図 1"/>
            <p:cNvPicPr>
              <a:picLocks noChangeAspect="1"/>
            </p:cNvPicPr>
            <p:nvPr/>
          </p:nvPicPr>
          <p:blipFill>
            <a:blip r:embed="rId2"/>
            <a:stretch>
              <a:fillRect/>
            </a:stretch>
          </p:blipFill>
          <p:spPr>
            <a:xfrm>
              <a:off x="827176" y="648400"/>
              <a:ext cx="7496175" cy="5389586"/>
            </a:xfrm>
            <a:prstGeom prst="rect">
              <a:avLst/>
            </a:prstGeom>
          </p:spPr>
        </p:pic>
        <p:sp>
          <p:nvSpPr>
            <p:cNvPr id="4" name="正方形/長方形 3"/>
            <p:cNvSpPr/>
            <p:nvPr/>
          </p:nvSpPr>
          <p:spPr>
            <a:xfrm>
              <a:off x="4453467" y="5731933"/>
              <a:ext cx="389466" cy="350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5249465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65</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6" name="テキスト ボックス 5"/>
          <p:cNvSpPr txBox="1"/>
          <p:nvPr/>
        </p:nvSpPr>
        <p:spPr>
          <a:xfrm>
            <a:off x="5003800" y="6147788"/>
            <a:ext cx="3969719"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a:t>年</a:t>
            </a:r>
            <a:r>
              <a:rPr lang="en-US" altLang="ja-JP" sz="1000" dirty="0"/>
              <a:t>10</a:t>
            </a:r>
            <a:r>
              <a:rPr lang="ja-JP" altLang="en-US" sz="1000" dirty="0"/>
              <a:t>月</a:t>
            </a:r>
            <a:r>
              <a:rPr lang="en-US" altLang="ja-JP" sz="1000" dirty="0" smtClean="0"/>
              <a:t>11</a:t>
            </a:r>
            <a:r>
              <a:rPr lang="ja-JP" altLang="en-US" sz="1000" dirty="0" smtClean="0"/>
              <a:t>日　第</a:t>
            </a:r>
            <a:r>
              <a:rPr lang="en-US" altLang="ja-JP" sz="1000" dirty="0" smtClean="0"/>
              <a:t>363</a:t>
            </a:r>
            <a:r>
              <a:rPr lang="ja-JP" altLang="en-US" sz="1000" dirty="0" smtClean="0"/>
              <a:t>回</a:t>
            </a:r>
            <a:r>
              <a:rPr lang="zh-CN" altLang="en-US" sz="1000" dirty="0"/>
              <a:t>中央社会保険医療協議会 総会</a:t>
            </a:r>
            <a:r>
              <a:rPr lang="ja-JP" altLang="en-US" sz="1000" dirty="0" smtClean="0"/>
              <a:t>資料より</a:t>
            </a:r>
            <a:endParaRPr lang="ja-JP" altLang="en-US" sz="1000" dirty="0">
              <a:latin typeface="+mn-ea"/>
            </a:endParaRPr>
          </a:p>
        </p:txBody>
      </p:sp>
      <p:sp>
        <p:nvSpPr>
          <p:cNvPr id="5" name="タイトル 4"/>
          <p:cNvSpPr>
            <a:spLocks noGrp="1"/>
          </p:cNvSpPr>
          <p:nvPr>
            <p:ph type="title"/>
          </p:nvPr>
        </p:nvSpPr>
        <p:spPr/>
        <p:txBody>
          <a:bodyPr/>
          <a:lstStyle/>
          <a:p>
            <a:r>
              <a:rPr lang="ja-JP" altLang="en-US" dirty="0"/>
              <a:t>⑥</a:t>
            </a:r>
            <a:r>
              <a:rPr lang="en-US" altLang="ja-JP" dirty="0" smtClean="0"/>
              <a:t> </a:t>
            </a:r>
            <a:r>
              <a:rPr lang="en-US" altLang="ja-JP" dirty="0"/>
              <a:t>A234</a:t>
            </a:r>
            <a:r>
              <a:rPr lang="ja-JP" altLang="ja-JP" dirty="0"/>
              <a:t>　医療安全対策加算</a:t>
            </a:r>
            <a:endParaRPr kumimoji="1" lang="ja-JP" altLang="en-US" dirty="0"/>
          </a:p>
        </p:txBody>
      </p:sp>
      <p:pic>
        <p:nvPicPr>
          <p:cNvPr id="2" name="図 1"/>
          <p:cNvPicPr>
            <a:picLocks noChangeAspect="1"/>
          </p:cNvPicPr>
          <p:nvPr/>
        </p:nvPicPr>
        <p:blipFill>
          <a:blip r:embed="rId2"/>
          <a:stretch>
            <a:fillRect/>
          </a:stretch>
        </p:blipFill>
        <p:spPr>
          <a:xfrm>
            <a:off x="843145" y="655176"/>
            <a:ext cx="7461601" cy="5156130"/>
          </a:xfrm>
          <a:prstGeom prst="rect">
            <a:avLst/>
          </a:prstGeom>
        </p:spPr>
      </p:pic>
    </p:spTree>
    <p:extLst>
      <p:ext uri="{BB962C8B-B14F-4D97-AF65-F5344CB8AC3E}">
        <p14:creationId xmlns:p14="http://schemas.microsoft.com/office/powerpoint/2010/main" val="6800975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66</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5" name="タイトル 4"/>
          <p:cNvSpPr>
            <a:spLocks noGrp="1"/>
          </p:cNvSpPr>
          <p:nvPr>
            <p:ph type="title"/>
          </p:nvPr>
        </p:nvSpPr>
        <p:spPr/>
        <p:txBody>
          <a:bodyPr/>
          <a:lstStyle/>
          <a:p>
            <a:r>
              <a:rPr lang="ja-JP" altLang="en-US" sz="2000" dirty="0"/>
              <a:t>⑥</a:t>
            </a:r>
            <a:r>
              <a:rPr lang="en-US" altLang="ja-JP" sz="2000" dirty="0" smtClean="0"/>
              <a:t> </a:t>
            </a:r>
            <a:r>
              <a:rPr lang="en-US" altLang="ja-JP" sz="2000" dirty="0"/>
              <a:t>A234</a:t>
            </a:r>
            <a:r>
              <a:rPr lang="ja-JP" altLang="ja-JP" sz="2000" dirty="0"/>
              <a:t>　医療安全対策加算</a:t>
            </a:r>
            <a:endParaRPr kumimoji="1" lang="ja-JP" altLang="en-US" sz="2000" dirty="0"/>
          </a:p>
        </p:txBody>
      </p:sp>
      <p:sp>
        <p:nvSpPr>
          <p:cNvPr id="2" name="テキスト ボックス 1"/>
          <p:cNvSpPr txBox="1"/>
          <p:nvPr/>
        </p:nvSpPr>
        <p:spPr>
          <a:xfrm>
            <a:off x="151764" y="665537"/>
            <a:ext cx="8840471" cy="3139321"/>
          </a:xfrm>
          <a:prstGeom prst="rect">
            <a:avLst/>
          </a:prstGeom>
          <a:noFill/>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（課題）</a:t>
            </a:r>
            <a:endParaRPr lang="en-US" altLang="ja-JP" sz="1400" dirty="0" smtClean="0">
              <a:latin typeface="メイリオ" panose="020B0604030504040204" pitchFamily="50" charset="-128"/>
              <a:ea typeface="メイリオ" panose="020B0604030504040204" pitchFamily="50" charset="-128"/>
            </a:endParaRPr>
          </a:p>
          <a:p>
            <a:r>
              <a:rPr lang="en-US" altLang="ja-JP" sz="1400" dirty="0" smtClean="0"/>
              <a:t>【</a:t>
            </a:r>
            <a:r>
              <a:rPr lang="ja-JP" altLang="en-US" sz="1400" dirty="0" smtClean="0"/>
              <a:t>医療</a:t>
            </a:r>
            <a:r>
              <a:rPr lang="ja-JP" altLang="en-US" sz="1400" dirty="0"/>
              <a:t>安全対策の</a:t>
            </a:r>
            <a:r>
              <a:rPr lang="ja-JP" altLang="en-US" sz="1400" dirty="0" smtClean="0"/>
              <a:t>現状</a:t>
            </a:r>
            <a:r>
              <a:rPr lang="en-US" altLang="ja-JP" sz="1400" dirty="0" smtClean="0"/>
              <a:t>】</a:t>
            </a:r>
            <a:endParaRPr lang="ja-JP" altLang="en-US" sz="1400" dirty="0"/>
          </a:p>
          <a:p>
            <a:r>
              <a:rPr lang="en-US" altLang="ja-JP" sz="1200" dirty="0"/>
              <a:t>• </a:t>
            </a:r>
            <a:r>
              <a:rPr lang="ja-JP" altLang="en-US" sz="1200" dirty="0"/>
              <a:t>医療安全対策として、平成</a:t>
            </a:r>
            <a:r>
              <a:rPr lang="en-US" altLang="ja-JP" sz="1200" dirty="0"/>
              <a:t>27</a:t>
            </a:r>
            <a:r>
              <a:rPr lang="ja-JP" altLang="en-US" sz="1200" dirty="0"/>
              <a:t>年</a:t>
            </a:r>
            <a:r>
              <a:rPr lang="en-US" altLang="ja-JP" sz="1200" dirty="0"/>
              <a:t>10</a:t>
            </a:r>
            <a:r>
              <a:rPr lang="ja-JP" altLang="en-US" sz="1200" dirty="0"/>
              <a:t>月より、医療機関において発生した死亡又は死産事例を対象と</a:t>
            </a:r>
            <a:r>
              <a:rPr lang="ja-JP" altLang="en-US" sz="1200" dirty="0" smtClean="0"/>
              <a:t>した</a:t>
            </a:r>
            <a:r>
              <a:rPr lang="ja-JP" altLang="en-US" sz="1200" dirty="0"/>
              <a:t>医療事故調査制度が開始した。</a:t>
            </a:r>
          </a:p>
          <a:p>
            <a:r>
              <a:rPr lang="en-US" altLang="ja-JP" sz="1200" dirty="0"/>
              <a:t>• </a:t>
            </a:r>
            <a:r>
              <a:rPr lang="ja-JP" altLang="en-US" sz="1200" dirty="0"/>
              <a:t>平成</a:t>
            </a:r>
            <a:r>
              <a:rPr lang="en-US" altLang="ja-JP" sz="1200" dirty="0"/>
              <a:t>28</a:t>
            </a:r>
            <a:r>
              <a:rPr lang="ja-JP" altLang="en-US" sz="1200" dirty="0"/>
              <a:t>年６月の医療法施行規則改正において、特定機能病院の承認要件の見直しが行われ、特定</a:t>
            </a:r>
            <a:r>
              <a:rPr lang="ja-JP" altLang="en-US" sz="1200" dirty="0" smtClean="0"/>
              <a:t>機能</a:t>
            </a:r>
            <a:r>
              <a:rPr lang="ja-JP" altLang="en-US" sz="1200" dirty="0"/>
              <a:t>病院において専従の医師、薬剤師及び看護師を配置した医療安全管理部門の設置が</a:t>
            </a:r>
            <a:r>
              <a:rPr lang="ja-JP" altLang="en-US" sz="1200" dirty="0" smtClean="0"/>
              <a:t>義務づけられた</a:t>
            </a:r>
            <a:r>
              <a:rPr lang="ja-JP" altLang="en-US" sz="1200" dirty="0"/>
              <a:t>。</a:t>
            </a:r>
          </a:p>
          <a:p>
            <a:r>
              <a:rPr lang="en-US" altLang="ja-JP" sz="1200" dirty="0"/>
              <a:t>• </a:t>
            </a:r>
            <a:r>
              <a:rPr lang="ja-JP" altLang="en-US" sz="1200" dirty="0"/>
              <a:t>特定機能病院以外の医療機関においても、医療安全管理部門に医師が専従で関与することにより</a:t>
            </a:r>
            <a:r>
              <a:rPr lang="ja-JP" altLang="en-US" sz="1200" dirty="0" smtClean="0"/>
              <a:t>、医療</a:t>
            </a:r>
            <a:r>
              <a:rPr lang="ja-JP" altLang="en-US" sz="1200" dirty="0"/>
              <a:t>事故調査における有効な再発予防策の立案など、より高度な医療安全体制に係る指標が有意</a:t>
            </a:r>
            <a:r>
              <a:rPr lang="ja-JP" altLang="en-US" sz="1200" dirty="0" smtClean="0"/>
              <a:t>に増加</a:t>
            </a:r>
            <a:r>
              <a:rPr lang="ja-JP" altLang="en-US" sz="1200" dirty="0"/>
              <a:t>することが示されている</a:t>
            </a:r>
            <a:r>
              <a:rPr lang="ja-JP" altLang="en-US" sz="1200" dirty="0" smtClean="0"/>
              <a:t>。</a:t>
            </a:r>
            <a:endParaRPr lang="en-US" altLang="ja-JP" sz="1200" dirty="0" smtClean="0"/>
          </a:p>
          <a:p>
            <a:endParaRPr lang="ja-JP" altLang="en-US" sz="1200" dirty="0"/>
          </a:p>
          <a:p>
            <a:r>
              <a:rPr lang="en-US" altLang="ja-JP" sz="1200" dirty="0" smtClean="0"/>
              <a:t>【</a:t>
            </a:r>
            <a:r>
              <a:rPr lang="ja-JP" altLang="en-US" sz="1200" dirty="0" smtClean="0"/>
              <a:t>診療</a:t>
            </a:r>
            <a:r>
              <a:rPr lang="ja-JP" altLang="en-US" sz="1200" dirty="0"/>
              <a:t>報酬上の</a:t>
            </a:r>
            <a:r>
              <a:rPr lang="ja-JP" altLang="en-US" sz="1200" dirty="0" smtClean="0"/>
              <a:t>評価</a:t>
            </a:r>
            <a:r>
              <a:rPr lang="en-US" altLang="ja-JP" sz="1200" dirty="0" smtClean="0"/>
              <a:t>】</a:t>
            </a:r>
            <a:endParaRPr lang="ja-JP" altLang="en-US" sz="1200" dirty="0"/>
          </a:p>
          <a:p>
            <a:r>
              <a:rPr lang="en-US" altLang="ja-JP" sz="1200" dirty="0"/>
              <a:t>• </a:t>
            </a:r>
            <a:r>
              <a:rPr lang="ja-JP" altLang="en-US" sz="1200" dirty="0"/>
              <a:t>現行の診療報酬では、医療安全対策加算で、医療機関におけるより高度な医療安全体制を評価</a:t>
            </a:r>
            <a:r>
              <a:rPr lang="ja-JP" altLang="en-US" sz="1200" dirty="0" smtClean="0"/>
              <a:t>しており</a:t>
            </a:r>
            <a:r>
              <a:rPr lang="ja-JP" altLang="en-US" sz="1200" dirty="0"/>
              <a:t>、約</a:t>
            </a:r>
            <a:r>
              <a:rPr lang="en-US" altLang="ja-JP" sz="1200" dirty="0"/>
              <a:t>3,500</a:t>
            </a:r>
            <a:r>
              <a:rPr lang="ja-JP" altLang="en-US" sz="1200" dirty="0"/>
              <a:t>の医療機関が算定している。</a:t>
            </a:r>
          </a:p>
          <a:p>
            <a:r>
              <a:rPr lang="en-US" altLang="ja-JP" sz="1200" dirty="0"/>
              <a:t>• </a:t>
            </a:r>
            <a:r>
              <a:rPr lang="ja-JP" altLang="en-US" sz="1200" dirty="0"/>
              <a:t>現行の医療安全対策加算では、医師の配置は要件となっていない</a:t>
            </a:r>
            <a:r>
              <a:rPr lang="ja-JP" altLang="en-US" sz="1200" dirty="0" smtClean="0"/>
              <a:t>。</a:t>
            </a:r>
            <a:endParaRPr lang="en-US" altLang="ja-JP" sz="1200" dirty="0" smtClean="0"/>
          </a:p>
          <a:p>
            <a:endParaRPr lang="en-US" altLang="ja-JP" sz="1200" dirty="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（論点）</a:t>
            </a:r>
            <a:endParaRPr lang="en-US" altLang="ja-JP" sz="14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〇</a:t>
            </a:r>
            <a:r>
              <a:rPr lang="ja-JP" altLang="en-US" sz="1200" dirty="0"/>
              <a:t>医療機関における医療安全対策推進の観点から、専従の医師、薬剤師及び看護師等を医療安全管理</a:t>
            </a:r>
            <a:r>
              <a:rPr lang="ja-JP" altLang="en-US" sz="1200" dirty="0" smtClean="0"/>
              <a:t>部門</a:t>
            </a:r>
            <a:r>
              <a:rPr lang="ja-JP" altLang="en-US" sz="1200" dirty="0"/>
              <a:t>に配置している場合について、医療安全管理者の配置の現状も踏まえつつ、医療安全対策加算の</a:t>
            </a:r>
            <a:r>
              <a:rPr lang="ja-JP" altLang="en-US" sz="1200" dirty="0" smtClean="0"/>
              <a:t>評価の</a:t>
            </a:r>
            <a:r>
              <a:rPr lang="ja-JP" altLang="en-US" sz="1200" dirty="0"/>
              <a:t>見直しを検討してはどうか。</a:t>
            </a:r>
            <a:endParaRPr lang="en-US" altLang="ja-JP" sz="1200" dirty="0" smtClean="0">
              <a:latin typeface="メイリオ" panose="020B0604030504040204" pitchFamily="50" charset="-128"/>
              <a:ea typeface="メイリオ" panose="020B0604030504040204" pitchFamily="50" charset="-128"/>
            </a:endParaRPr>
          </a:p>
        </p:txBody>
      </p:sp>
      <p:graphicFrame>
        <p:nvGraphicFramePr>
          <p:cNvPr id="8" name="表 7"/>
          <p:cNvGraphicFramePr>
            <a:graphicFrameLocks noGrp="1"/>
          </p:cNvGraphicFramePr>
          <p:nvPr>
            <p:extLst/>
          </p:nvPr>
        </p:nvGraphicFramePr>
        <p:xfrm>
          <a:off x="151764" y="4507711"/>
          <a:ext cx="8646564" cy="1036320"/>
        </p:xfrm>
        <a:graphic>
          <a:graphicData uri="http://schemas.openxmlformats.org/drawingml/2006/table">
            <a:tbl>
              <a:tblPr firstRow="1" bandRow="1">
                <a:tableStyleId>{5C22544A-7EE6-4342-B048-85BDC9FD1C3A}</a:tableStyleId>
              </a:tblPr>
              <a:tblGrid>
                <a:gridCol w="799674"/>
                <a:gridCol w="1331790"/>
                <a:gridCol w="3614425"/>
                <a:gridCol w="2900675"/>
              </a:tblGrid>
              <a:tr h="0">
                <a:tc>
                  <a:txBody>
                    <a:bodyPr/>
                    <a:lstStyle/>
                    <a:p>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項目</a:t>
                      </a:r>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改定前</a:t>
                      </a:r>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改定後（予測）</a:t>
                      </a:r>
                      <a:endParaRPr kumimoji="1" lang="ja-JP" altLang="en-US" sz="1100" b="0" dirty="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A234</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・医療安全対策加算</a:t>
                      </a:r>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・医師の配置は施設基準となっていない。</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・特定機能病院では、専従の医師、薬剤師及び看護師を配置した医療安全管理部門の設置が義務付けとなっている。</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・医療安全に医師が専従で関与することにより、有効な再発防止立案などより高度な医療安全体制に関わる指標が有意に増加する。</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・医療安全対策加算に</a:t>
                      </a:r>
                      <a:r>
                        <a:rPr lang="ja-JP" altLang="en-US" sz="900" u="sng" dirty="0" smtClean="0">
                          <a:solidFill>
                            <a:srgbClr val="FF0000"/>
                          </a:solidFill>
                          <a:latin typeface="メイリオ" panose="020B0604030504040204" pitchFamily="50" charset="-128"/>
                          <a:ea typeface="メイリオ" panose="020B0604030504040204" pitchFamily="50" charset="-128"/>
                        </a:rPr>
                        <a:t>医師の専従区分を追加</a:t>
                      </a:r>
                      <a:r>
                        <a:rPr lang="ja-JP" altLang="en-US" sz="900" dirty="0" smtClean="0">
                          <a:latin typeface="メイリオ" panose="020B0604030504040204" pitchFamily="50" charset="-128"/>
                          <a:ea typeface="メイリオ" panose="020B0604030504040204" pitchFamily="50" charset="-128"/>
                        </a:rPr>
                        <a:t>する。</a:t>
                      </a:r>
                      <a:endParaRPr lang="en-US" altLang="ja-JP" sz="900"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p>
                      <a:r>
                        <a:rPr lang="en-US" altLang="ja-JP" sz="900" dirty="0" smtClean="0">
                          <a:solidFill>
                            <a:srgbClr val="0070C0"/>
                          </a:solidFill>
                          <a:latin typeface="メイリオ" panose="020B0604030504040204" pitchFamily="50" charset="-128"/>
                          <a:ea typeface="メイリオ" panose="020B0604030504040204" pitchFamily="50" charset="-128"/>
                        </a:rPr>
                        <a:t>※</a:t>
                      </a:r>
                      <a:r>
                        <a:rPr lang="ja-JP" altLang="en-US" sz="900" dirty="0" smtClean="0">
                          <a:solidFill>
                            <a:srgbClr val="0070C0"/>
                          </a:solidFill>
                          <a:latin typeface="メイリオ" panose="020B0604030504040204" pitchFamily="50" charset="-128"/>
                          <a:ea typeface="メイリオ" panose="020B0604030504040204" pitchFamily="50" charset="-128"/>
                        </a:rPr>
                        <a:t>医師不足のなかでは専従は非常に厳しいとの意見が多く、専任になる可能性や特定機能病院のみ限定となる可能性もある。</a:t>
                      </a:r>
                      <a:endParaRPr lang="ja-JP" altLang="en-US" sz="900" dirty="0">
                        <a:solidFill>
                          <a:srgbClr val="0070C0"/>
                        </a:solidFill>
                        <a:latin typeface="メイリオ" panose="020B0604030504040204" pitchFamily="50" charset="-128"/>
                        <a:ea typeface="メイリオ" panose="020B0604030504040204" pitchFamily="50" charset="-128"/>
                      </a:endParaRPr>
                    </a:p>
                  </a:txBody>
                  <a:tcPr/>
                </a:tc>
              </a:tr>
            </a:tbl>
          </a:graphicData>
        </a:graphic>
      </p:graphicFrame>
      <p:sp>
        <p:nvSpPr>
          <p:cNvPr id="9" name="テキスト ボックス 8"/>
          <p:cNvSpPr txBox="1"/>
          <p:nvPr/>
        </p:nvSpPr>
        <p:spPr>
          <a:xfrm>
            <a:off x="5003800" y="6147788"/>
            <a:ext cx="4342423"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a:t>年</a:t>
            </a:r>
            <a:r>
              <a:rPr lang="en-US" altLang="ja-JP" sz="1000" dirty="0"/>
              <a:t>10</a:t>
            </a:r>
            <a:r>
              <a:rPr lang="ja-JP" altLang="en-US" sz="1000" dirty="0" smtClean="0"/>
              <a:t>月</a:t>
            </a:r>
            <a:r>
              <a:rPr lang="en-US" altLang="ja-JP" sz="1000" dirty="0" smtClean="0"/>
              <a:t>11</a:t>
            </a:r>
            <a:r>
              <a:rPr lang="ja-JP" altLang="en-US" sz="1000" dirty="0" smtClean="0"/>
              <a:t>日　第</a:t>
            </a:r>
            <a:r>
              <a:rPr lang="en-US" altLang="ja-JP" sz="1000" dirty="0" smtClean="0"/>
              <a:t>363</a:t>
            </a:r>
            <a:r>
              <a:rPr lang="ja-JP" altLang="en-US" sz="1000" dirty="0" smtClean="0"/>
              <a:t>回</a:t>
            </a:r>
            <a:r>
              <a:rPr lang="zh-CN" altLang="en-US" sz="1000" dirty="0"/>
              <a:t>中央社会保険医療協議会総会</a:t>
            </a:r>
            <a:r>
              <a:rPr lang="ja-JP" altLang="en-US" sz="1000" dirty="0" smtClean="0"/>
              <a:t>資料を編集</a:t>
            </a:r>
            <a:endParaRPr lang="ja-JP" altLang="en-US" sz="1000" dirty="0">
              <a:latin typeface="+mn-ea"/>
            </a:endParaRPr>
          </a:p>
        </p:txBody>
      </p:sp>
    </p:spTree>
    <p:extLst>
      <p:ext uri="{BB962C8B-B14F-4D97-AF65-F5344CB8AC3E}">
        <p14:creationId xmlns:p14="http://schemas.microsoft.com/office/powerpoint/2010/main" val="14676273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67</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6" name="テキスト ボックス 5"/>
          <p:cNvSpPr txBox="1"/>
          <p:nvPr/>
        </p:nvSpPr>
        <p:spPr>
          <a:xfrm>
            <a:off x="5003800" y="6147788"/>
            <a:ext cx="3969719"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a:t>年</a:t>
            </a:r>
            <a:r>
              <a:rPr lang="en-US" altLang="ja-JP" sz="1000" dirty="0"/>
              <a:t>10</a:t>
            </a:r>
            <a:r>
              <a:rPr lang="ja-JP" altLang="en-US" sz="1000" dirty="0" smtClean="0"/>
              <a:t>月</a:t>
            </a:r>
            <a:r>
              <a:rPr lang="en-US" altLang="ja-JP" sz="1000" dirty="0" smtClean="0"/>
              <a:t>4</a:t>
            </a:r>
            <a:r>
              <a:rPr lang="ja-JP" altLang="en-US" sz="1000" dirty="0" smtClean="0"/>
              <a:t>日　第</a:t>
            </a:r>
            <a:r>
              <a:rPr lang="en-US" altLang="ja-JP" sz="1000" dirty="0" smtClean="0"/>
              <a:t>362</a:t>
            </a:r>
            <a:r>
              <a:rPr lang="ja-JP" altLang="en-US" sz="1000" dirty="0" smtClean="0"/>
              <a:t>回</a:t>
            </a:r>
            <a:r>
              <a:rPr lang="zh-CN" altLang="en-US" sz="1000" dirty="0"/>
              <a:t>中央社会保険医療協議会総会</a:t>
            </a:r>
            <a:r>
              <a:rPr lang="ja-JP" altLang="en-US" sz="1000" dirty="0" smtClean="0"/>
              <a:t>資料より</a:t>
            </a:r>
            <a:endParaRPr lang="ja-JP" altLang="en-US" sz="1000" dirty="0">
              <a:latin typeface="+mn-ea"/>
            </a:endParaRPr>
          </a:p>
        </p:txBody>
      </p:sp>
      <p:sp>
        <p:nvSpPr>
          <p:cNvPr id="5" name="タイトル 4"/>
          <p:cNvSpPr>
            <a:spLocks noGrp="1"/>
          </p:cNvSpPr>
          <p:nvPr>
            <p:ph type="title"/>
          </p:nvPr>
        </p:nvSpPr>
        <p:spPr/>
        <p:txBody>
          <a:bodyPr/>
          <a:lstStyle/>
          <a:p>
            <a:r>
              <a:rPr lang="ja-JP" altLang="en-US" dirty="0"/>
              <a:t>⑦</a:t>
            </a:r>
            <a:r>
              <a:rPr lang="en-US" altLang="ja-JP" dirty="0" smtClean="0"/>
              <a:t> </a:t>
            </a:r>
            <a:r>
              <a:rPr lang="en-US" altLang="ja-JP" dirty="0"/>
              <a:t>A234</a:t>
            </a:r>
            <a:r>
              <a:rPr lang="ja-JP" altLang="ja-JP" dirty="0"/>
              <a:t>－</a:t>
            </a:r>
            <a:r>
              <a:rPr lang="en-US" altLang="ja-JP" dirty="0"/>
              <a:t>2</a:t>
            </a:r>
            <a:r>
              <a:rPr lang="ja-JP" altLang="ja-JP" dirty="0"/>
              <a:t>　感染</a:t>
            </a:r>
            <a:r>
              <a:rPr lang="ja-JP" altLang="en-US" dirty="0"/>
              <a:t>防止</a:t>
            </a:r>
            <a:r>
              <a:rPr lang="ja-JP" altLang="ja-JP" dirty="0"/>
              <a:t>対策加算</a:t>
            </a:r>
            <a:endParaRPr kumimoji="1" lang="ja-JP" altLang="en-US" dirty="0"/>
          </a:p>
        </p:txBody>
      </p:sp>
      <p:grpSp>
        <p:nvGrpSpPr>
          <p:cNvPr id="7" name="グループ化 6"/>
          <p:cNvGrpSpPr/>
          <p:nvPr/>
        </p:nvGrpSpPr>
        <p:grpSpPr>
          <a:xfrm>
            <a:off x="1011010" y="604374"/>
            <a:ext cx="7128508" cy="5110626"/>
            <a:chOff x="1011010" y="604374"/>
            <a:chExt cx="7128508" cy="5110626"/>
          </a:xfrm>
        </p:grpSpPr>
        <p:pic>
          <p:nvPicPr>
            <p:cNvPr id="2" name="図 1"/>
            <p:cNvPicPr>
              <a:picLocks noChangeAspect="1"/>
            </p:cNvPicPr>
            <p:nvPr/>
          </p:nvPicPr>
          <p:blipFill>
            <a:blip r:embed="rId2"/>
            <a:stretch>
              <a:fillRect/>
            </a:stretch>
          </p:blipFill>
          <p:spPr>
            <a:xfrm>
              <a:off x="1011010" y="604374"/>
              <a:ext cx="7128508" cy="5056333"/>
            </a:xfrm>
            <a:prstGeom prst="rect">
              <a:avLst/>
            </a:prstGeom>
          </p:spPr>
        </p:pic>
        <p:sp>
          <p:nvSpPr>
            <p:cNvPr id="4" name="正方形/長方形 3"/>
            <p:cNvSpPr/>
            <p:nvPr/>
          </p:nvSpPr>
          <p:spPr>
            <a:xfrm>
              <a:off x="7763933" y="5410200"/>
              <a:ext cx="296334"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123190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68</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6" name="テキスト ボックス 5"/>
          <p:cNvSpPr txBox="1"/>
          <p:nvPr/>
        </p:nvSpPr>
        <p:spPr>
          <a:xfrm>
            <a:off x="5003800" y="6147788"/>
            <a:ext cx="3969719"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a:t>年</a:t>
            </a:r>
            <a:r>
              <a:rPr lang="en-US" altLang="ja-JP" sz="1000" dirty="0"/>
              <a:t>10</a:t>
            </a:r>
            <a:r>
              <a:rPr lang="ja-JP" altLang="en-US" sz="1000" dirty="0" smtClean="0"/>
              <a:t>月</a:t>
            </a:r>
            <a:r>
              <a:rPr lang="en-US" altLang="ja-JP" sz="1000" dirty="0" smtClean="0"/>
              <a:t>4</a:t>
            </a:r>
            <a:r>
              <a:rPr lang="ja-JP" altLang="en-US" sz="1000" dirty="0" smtClean="0"/>
              <a:t>日　第</a:t>
            </a:r>
            <a:r>
              <a:rPr lang="en-US" altLang="ja-JP" sz="1000" dirty="0" smtClean="0"/>
              <a:t>362</a:t>
            </a:r>
            <a:r>
              <a:rPr lang="ja-JP" altLang="en-US" sz="1000" dirty="0" smtClean="0"/>
              <a:t>回</a:t>
            </a:r>
            <a:r>
              <a:rPr lang="zh-CN" altLang="en-US" sz="1000" dirty="0"/>
              <a:t>中央社会保険医療協議会総会</a:t>
            </a:r>
            <a:r>
              <a:rPr lang="ja-JP" altLang="en-US" sz="1000" dirty="0" smtClean="0"/>
              <a:t>資料より</a:t>
            </a:r>
            <a:endParaRPr lang="ja-JP" altLang="en-US" sz="1000" dirty="0">
              <a:latin typeface="+mn-ea"/>
            </a:endParaRPr>
          </a:p>
        </p:txBody>
      </p:sp>
      <p:sp>
        <p:nvSpPr>
          <p:cNvPr id="5" name="タイトル 4"/>
          <p:cNvSpPr>
            <a:spLocks noGrp="1"/>
          </p:cNvSpPr>
          <p:nvPr>
            <p:ph type="title"/>
          </p:nvPr>
        </p:nvSpPr>
        <p:spPr/>
        <p:txBody>
          <a:bodyPr/>
          <a:lstStyle/>
          <a:p>
            <a:r>
              <a:rPr lang="ja-JP" altLang="en-US" dirty="0"/>
              <a:t>⑦</a:t>
            </a:r>
            <a:r>
              <a:rPr lang="en-US" altLang="ja-JP" dirty="0" smtClean="0"/>
              <a:t> </a:t>
            </a:r>
            <a:r>
              <a:rPr lang="en-US" altLang="ja-JP" dirty="0"/>
              <a:t>A234</a:t>
            </a:r>
            <a:r>
              <a:rPr lang="ja-JP" altLang="ja-JP" dirty="0"/>
              <a:t>－</a:t>
            </a:r>
            <a:r>
              <a:rPr lang="en-US" altLang="ja-JP" dirty="0"/>
              <a:t>2</a:t>
            </a:r>
            <a:r>
              <a:rPr lang="ja-JP" altLang="ja-JP" dirty="0"/>
              <a:t>　感染</a:t>
            </a:r>
            <a:r>
              <a:rPr lang="ja-JP" altLang="en-US" dirty="0"/>
              <a:t>防止</a:t>
            </a:r>
            <a:r>
              <a:rPr lang="ja-JP" altLang="ja-JP" dirty="0"/>
              <a:t>対策加算</a:t>
            </a:r>
            <a:endParaRPr kumimoji="1" lang="ja-JP" altLang="en-US" dirty="0"/>
          </a:p>
        </p:txBody>
      </p:sp>
      <p:pic>
        <p:nvPicPr>
          <p:cNvPr id="2" name="図 1"/>
          <p:cNvPicPr>
            <a:picLocks noChangeAspect="1"/>
          </p:cNvPicPr>
          <p:nvPr/>
        </p:nvPicPr>
        <p:blipFill>
          <a:blip r:embed="rId2"/>
          <a:stretch>
            <a:fillRect/>
          </a:stretch>
        </p:blipFill>
        <p:spPr>
          <a:xfrm>
            <a:off x="691966" y="711270"/>
            <a:ext cx="7766596" cy="5436518"/>
          </a:xfrm>
          <a:prstGeom prst="rect">
            <a:avLst/>
          </a:prstGeom>
        </p:spPr>
      </p:pic>
    </p:spTree>
    <p:extLst>
      <p:ext uri="{BB962C8B-B14F-4D97-AF65-F5344CB8AC3E}">
        <p14:creationId xmlns:p14="http://schemas.microsoft.com/office/powerpoint/2010/main" val="14554120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69</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5" name="タイトル 4"/>
          <p:cNvSpPr>
            <a:spLocks noGrp="1"/>
          </p:cNvSpPr>
          <p:nvPr>
            <p:ph type="title"/>
          </p:nvPr>
        </p:nvSpPr>
        <p:spPr/>
        <p:txBody>
          <a:bodyPr/>
          <a:lstStyle/>
          <a:p>
            <a:r>
              <a:rPr lang="ja-JP" altLang="en-US" dirty="0"/>
              <a:t>⑦</a:t>
            </a:r>
            <a:r>
              <a:rPr lang="en-US" altLang="ja-JP" dirty="0" smtClean="0"/>
              <a:t> </a:t>
            </a:r>
            <a:r>
              <a:rPr lang="en-US" altLang="ja-JP" dirty="0"/>
              <a:t>A234</a:t>
            </a:r>
            <a:r>
              <a:rPr lang="ja-JP" altLang="ja-JP" dirty="0"/>
              <a:t>－</a:t>
            </a:r>
            <a:r>
              <a:rPr lang="en-US" altLang="ja-JP" dirty="0"/>
              <a:t>2</a:t>
            </a:r>
            <a:r>
              <a:rPr lang="ja-JP" altLang="ja-JP" dirty="0"/>
              <a:t>　感染</a:t>
            </a:r>
            <a:r>
              <a:rPr lang="ja-JP" altLang="en-US" dirty="0"/>
              <a:t>防止</a:t>
            </a:r>
            <a:r>
              <a:rPr lang="ja-JP" altLang="ja-JP" dirty="0"/>
              <a:t>対策加算</a:t>
            </a:r>
            <a:endParaRPr kumimoji="1" lang="ja-JP" altLang="en-US" dirty="0"/>
          </a:p>
        </p:txBody>
      </p:sp>
      <p:sp>
        <p:nvSpPr>
          <p:cNvPr id="7" name="テキスト ボックス 6"/>
          <p:cNvSpPr txBox="1"/>
          <p:nvPr/>
        </p:nvSpPr>
        <p:spPr>
          <a:xfrm>
            <a:off x="5003800" y="6147788"/>
            <a:ext cx="3969719"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a:t>年</a:t>
            </a:r>
            <a:r>
              <a:rPr lang="en-US" altLang="ja-JP" sz="1000" dirty="0"/>
              <a:t>10</a:t>
            </a:r>
            <a:r>
              <a:rPr lang="ja-JP" altLang="en-US" sz="1000" dirty="0" smtClean="0"/>
              <a:t>月</a:t>
            </a:r>
            <a:r>
              <a:rPr lang="en-US" altLang="ja-JP" sz="1000" dirty="0" smtClean="0"/>
              <a:t>4</a:t>
            </a:r>
            <a:r>
              <a:rPr lang="ja-JP" altLang="en-US" sz="1000" dirty="0" smtClean="0"/>
              <a:t>日　第</a:t>
            </a:r>
            <a:r>
              <a:rPr lang="en-US" altLang="ja-JP" sz="1000" dirty="0" smtClean="0"/>
              <a:t>362</a:t>
            </a:r>
            <a:r>
              <a:rPr lang="ja-JP" altLang="en-US" sz="1000" dirty="0" smtClean="0"/>
              <a:t>回</a:t>
            </a:r>
            <a:r>
              <a:rPr lang="zh-CN" altLang="en-US" sz="1000" dirty="0"/>
              <a:t>中央社会保険医療協議会総会</a:t>
            </a:r>
            <a:r>
              <a:rPr lang="ja-JP" altLang="en-US" sz="1000" dirty="0" smtClean="0"/>
              <a:t>資料を編集</a:t>
            </a:r>
            <a:endParaRPr lang="ja-JP" altLang="en-US" sz="1000" dirty="0">
              <a:latin typeface="+mn-ea"/>
            </a:endParaRPr>
          </a:p>
        </p:txBody>
      </p:sp>
      <p:pic>
        <p:nvPicPr>
          <p:cNvPr id="4" name="図 3"/>
          <p:cNvPicPr>
            <a:picLocks noChangeAspect="1"/>
          </p:cNvPicPr>
          <p:nvPr/>
        </p:nvPicPr>
        <p:blipFill>
          <a:blip r:embed="rId2"/>
          <a:stretch>
            <a:fillRect/>
          </a:stretch>
        </p:blipFill>
        <p:spPr>
          <a:xfrm>
            <a:off x="322286" y="711270"/>
            <a:ext cx="8505956" cy="4698930"/>
          </a:xfrm>
          <a:prstGeom prst="rect">
            <a:avLst/>
          </a:prstGeom>
        </p:spPr>
      </p:pic>
      <p:sp>
        <p:nvSpPr>
          <p:cNvPr id="9" name="角丸四角形 8"/>
          <p:cNvSpPr/>
          <p:nvPr/>
        </p:nvSpPr>
        <p:spPr>
          <a:xfrm>
            <a:off x="5461000" y="2353732"/>
            <a:ext cx="2675467" cy="250613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6335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000" dirty="0" smtClean="0"/>
              <a:t>診療報酬上の病床分類（入院基本料と特定入院料・精神病棟）</a:t>
            </a:r>
            <a:endParaRPr kumimoji="1" lang="ja-JP" altLang="en-US" sz="2000" dirty="0"/>
          </a:p>
        </p:txBody>
      </p:sp>
      <p:sp>
        <p:nvSpPr>
          <p:cNvPr id="3" name="スライド番号プレースホルダー 2"/>
          <p:cNvSpPr>
            <a:spLocks noGrp="1"/>
          </p:cNvSpPr>
          <p:nvPr>
            <p:ph type="sldNum" sz="quarter" idx="12"/>
          </p:nvPr>
        </p:nvSpPr>
        <p:spPr/>
        <p:txBody>
          <a:bodyPr/>
          <a:lstStyle/>
          <a:p>
            <a:fld id="{6B36F8E1-7DB6-406F-BD5C-6442B8C3131F}" type="slidenum">
              <a:rPr kumimoji="1" lang="ja-JP" altLang="en-US" smtClean="0">
                <a:solidFill>
                  <a:schemeClr val="tx1"/>
                </a:solidFill>
              </a:rPr>
              <a:t>7</a:t>
            </a:fld>
            <a:endParaRPr kumimoji="1" lang="ja-JP" altLang="en-US">
              <a:solidFill>
                <a:schemeClr val="tx1"/>
              </a:solidFill>
            </a:endParaRPr>
          </a:p>
        </p:txBody>
      </p:sp>
      <p:pic>
        <p:nvPicPr>
          <p:cNvPr id="4" name="図 3"/>
          <p:cNvPicPr>
            <a:picLocks noChangeAspect="1"/>
          </p:cNvPicPr>
          <p:nvPr/>
        </p:nvPicPr>
        <p:blipFill>
          <a:blip r:embed="rId2"/>
          <a:stretch>
            <a:fillRect/>
          </a:stretch>
        </p:blipFill>
        <p:spPr>
          <a:xfrm>
            <a:off x="17511" y="648729"/>
            <a:ext cx="8881559" cy="5560541"/>
          </a:xfrm>
          <a:prstGeom prst="rect">
            <a:avLst/>
          </a:prstGeom>
        </p:spPr>
      </p:pic>
    </p:spTree>
    <p:extLst>
      <p:ext uri="{BB962C8B-B14F-4D97-AF65-F5344CB8AC3E}">
        <p14:creationId xmlns:p14="http://schemas.microsoft.com/office/powerpoint/2010/main" val="18873091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70</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5" name="タイトル 4"/>
          <p:cNvSpPr>
            <a:spLocks noGrp="1"/>
          </p:cNvSpPr>
          <p:nvPr>
            <p:ph type="title"/>
          </p:nvPr>
        </p:nvSpPr>
        <p:spPr/>
        <p:txBody>
          <a:bodyPr/>
          <a:lstStyle/>
          <a:p>
            <a:r>
              <a:rPr lang="ja-JP" altLang="en-US" sz="2000" dirty="0"/>
              <a:t>⑦</a:t>
            </a:r>
            <a:r>
              <a:rPr lang="en-US" altLang="ja-JP" sz="2000" dirty="0" smtClean="0"/>
              <a:t> </a:t>
            </a:r>
            <a:r>
              <a:rPr lang="en-US" altLang="ja-JP" sz="2000" dirty="0"/>
              <a:t>A234</a:t>
            </a:r>
            <a:r>
              <a:rPr lang="ja-JP" altLang="ja-JP" sz="2000" dirty="0"/>
              <a:t>－</a:t>
            </a:r>
            <a:r>
              <a:rPr lang="en-US" altLang="ja-JP" sz="2000" dirty="0"/>
              <a:t>2</a:t>
            </a:r>
            <a:r>
              <a:rPr lang="ja-JP" altLang="ja-JP" sz="2000" dirty="0"/>
              <a:t>　感染</a:t>
            </a:r>
            <a:r>
              <a:rPr lang="ja-JP" altLang="en-US" sz="2000" dirty="0"/>
              <a:t>防止</a:t>
            </a:r>
            <a:r>
              <a:rPr lang="ja-JP" altLang="ja-JP" sz="2000" dirty="0"/>
              <a:t>対策加算</a:t>
            </a:r>
            <a:endParaRPr kumimoji="1" lang="ja-JP" altLang="en-US" sz="2000" dirty="0"/>
          </a:p>
        </p:txBody>
      </p:sp>
      <p:sp>
        <p:nvSpPr>
          <p:cNvPr id="2" name="テキスト ボックス 1"/>
          <p:cNvSpPr txBox="1"/>
          <p:nvPr/>
        </p:nvSpPr>
        <p:spPr>
          <a:xfrm>
            <a:off x="151764" y="665537"/>
            <a:ext cx="8840471" cy="2554545"/>
          </a:xfrm>
          <a:prstGeom prst="rect">
            <a:avLst/>
          </a:prstGeom>
          <a:noFill/>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（課題）</a:t>
            </a:r>
            <a:endParaRPr lang="en-US" altLang="ja-JP" sz="1400" dirty="0" smtClean="0">
              <a:latin typeface="メイリオ" panose="020B0604030504040204" pitchFamily="50" charset="-128"/>
              <a:ea typeface="メイリオ" panose="020B0604030504040204" pitchFamily="50" charset="-128"/>
            </a:endParaRPr>
          </a:p>
          <a:p>
            <a:r>
              <a:rPr lang="en-US" altLang="ja-JP" sz="1200" dirty="0" smtClean="0">
                <a:latin typeface="メイリオ" panose="020B0604030504040204" pitchFamily="50" charset="-128"/>
                <a:ea typeface="メイリオ" panose="020B0604030504040204" pitchFamily="50" charset="-128"/>
              </a:rPr>
              <a:t>•</a:t>
            </a:r>
            <a:r>
              <a:rPr lang="ja-JP" altLang="en-US" sz="1200" dirty="0"/>
              <a:t>薬剤耐性（</a:t>
            </a:r>
            <a:r>
              <a:rPr lang="en-US" altLang="ja-JP" sz="1200" dirty="0"/>
              <a:t>AMR</a:t>
            </a:r>
            <a:r>
              <a:rPr lang="ja-JP" altLang="en-US" sz="1200" dirty="0"/>
              <a:t>）については、新たな耐性菌の出現と世界的な拡大などから、国際的にも</a:t>
            </a:r>
            <a:r>
              <a:rPr lang="en-US" altLang="ja-JP" sz="1200" dirty="0"/>
              <a:t>AMR</a:t>
            </a:r>
            <a:r>
              <a:rPr lang="ja-JP" altLang="en-US" sz="1200" dirty="0"/>
              <a:t>対策</a:t>
            </a:r>
            <a:r>
              <a:rPr lang="ja-JP" altLang="en-US" sz="1200" dirty="0" smtClean="0"/>
              <a:t>が重要</a:t>
            </a:r>
            <a:r>
              <a:rPr lang="ja-JP" altLang="en-US" sz="1200" dirty="0"/>
              <a:t>な課題となっており、我が国では</a:t>
            </a:r>
            <a:r>
              <a:rPr lang="en-US" altLang="ja-JP" sz="1200" dirty="0"/>
              <a:t>2016</a:t>
            </a:r>
            <a:r>
              <a:rPr lang="ja-JP" altLang="en-US" sz="1200" dirty="0"/>
              <a:t>年に</a:t>
            </a:r>
            <a:r>
              <a:rPr lang="en-US" altLang="ja-JP" sz="1200" dirty="0"/>
              <a:t>AMR</a:t>
            </a:r>
            <a:r>
              <a:rPr lang="ja-JP" altLang="en-US" sz="1200" dirty="0"/>
              <a:t>対策アクションプラン（</a:t>
            </a:r>
            <a:r>
              <a:rPr lang="en-US" altLang="ja-JP" sz="1200" dirty="0"/>
              <a:t>2016</a:t>
            </a:r>
            <a:r>
              <a:rPr lang="ja-JP" altLang="en-US" sz="1200" dirty="0"/>
              <a:t>－</a:t>
            </a:r>
            <a:r>
              <a:rPr lang="en-US" altLang="ja-JP" sz="1200" dirty="0"/>
              <a:t>2020</a:t>
            </a:r>
            <a:r>
              <a:rPr lang="ja-JP" altLang="en-US" sz="1200" dirty="0"/>
              <a:t>）が公表され</a:t>
            </a:r>
            <a:r>
              <a:rPr lang="ja-JP" altLang="en-US" sz="1200" dirty="0" smtClean="0"/>
              <a:t>、政府</a:t>
            </a:r>
            <a:r>
              <a:rPr lang="ja-JP" altLang="en-US" sz="1200" dirty="0"/>
              <a:t>横断的な取り組みを推進している。</a:t>
            </a:r>
          </a:p>
          <a:p>
            <a:r>
              <a:rPr lang="en-US" altLang="ja-JP" sz="1200" dirty="0"/>
              <a:t>• </a:t>
            </a:r>
            <a:r>
              <a:rPr lang="ja-JP" altLang="en-US" sz="1200" dirty="0"/>
              <a:t>感染防止対策加算では、医療機関における院内感染防止対策やサーベイランス事業による</a:t>
            </a:r>
            <a:r>
              <a:rPr lang="ja-JP" altLang="en-US" sz="1200" dirty="0" smtClean="0"/>
              <a:t>モニタリング</a:t>
            </a:r>
            <a:r>
              <a:rPr lang="ja-JP" altLang="en-US" sz="1200" dirty="0"/>
              <a:t>などの取り組みを評価しており、届出医療機関数は加算１は</a:t>
            </a:r>
            <a:r>
              <a:rPr lang="en-US" altLang="ja-JP" sz="1200" dirty="0"/>
              <a:t>1,174</a:t>
            </a:r>
            <a:r>
              <a:rPr lang="ja-JP" altLang="en-US" sz="1200" dirty="0" err="1"/>
              <a:t>、</a:t>
            </a:r>
            <a:r>
              <a:rPr lang="ja-JP" altLang="en-US" sz="1200" dirty="0"/>
              <a:t>加算２は</a:t>
            </a:r>
            <a:r>
              <a:rPr lang="en-US" altLang="ja-JP" sz="1200" dirty="0"/>
              <a:t>2,647</a:t>
            </a:r>
            <a:r>
              <a:rPr lang="ja-JP" altLang="en-US" sz="1200" dirty="0"/>
              <a:t>で、増加</a:t>
            </a:r>
            <a:r>
              <a:rPr lang="ja-JP" altLang="en-US" sz="1200" dirty="0" smtClean="0"/>
              <a:t>傾向で</a:t>
            </a:r>
            <a:r>
              <a:rPr lang="ja-JP" altLang="en-US" sz="1200" dirty="0"/>
              <a:t>ある。</a:t>
            </a:r>
          </a:p>
          <a:p>
            <a:r>
              <a:rPr lang="en-US" altLang="ja-JP" sz="1200" dirty="0"/>
              <a:t>• </a:t>
            </a:r>
            <a:r>
              <a:rPr lang="ja-JP" altLang="en-US" sz="1200" dirty="0"/>
              <a:t>感染症のトレーニングを受けた医師、薬剤師、看護師、臨床検査技師などから構成される抗菌薬</a:t>
            </a:r>
            <a:r>
              <a:rPr lang="ja-JP" altLang="en-US" sz="1200" dirty="0" smtClean="0"/>
              <a:t>適正</a:t>
            </a:r>
            <a:r>
              <a:rPr lang="ja-JP" altLang="en-US" sz="1200" dirty="0"/>
              <a:t>使用支援チーム（</a:t>
            </a:r>
            <a:r>
              <a:rPr lang="en-US" altLang="ja-JP" sz="1200" dirty="0"/>
              <a:t>AST</a:t>
            </a:r>
            <a:r>
              <a:rPr lang="ja-JP" altLang="en-US" sz="1200" dirty="0"/>
              <a:t>）が、抗菌薬を投与されている入院患者に対して、適正使用に関する評価</a:t>
            </a:r>
            <a:r>
              <a:rPr lang="ja-JP" altLang="en-US" sz="1200" dirty="0" smtClean="0"/>
              <a:t>も含めて</a:t>
            </a:r>
            <a:r>
              <a:rPr lang="ja-JP" altLang="en-US" sz="1200" dirty="0"/>
              <a:t>介入することで、感染症発生率・死亡率の低下や、抗菌薬使用量が低下するといった研究報</a:t>
            </a:r>
          </a:p>
          <a:p>
            <a:r>
              <a:rPr lang="ja-JP" altLang="en-US" sz="1200" dirty="0"/>
              <a:t>告がある</a:t>
            </a:r>
            <a:r>
              <a:rPr lang="ja-JP" altLang="en-US" sz="1200" dirty="0" smtClean="0"/>
              <a:t>。</a:t>
            </a:r>
            <a:endParaRPr lang="en-US" altLang="ja-JP" sz="1200" dirty="0" smtClean="0"/>
          </a:p>
          <a:p>
            <a:endParaRPr lang="en-US" altLang="ja-JP" sz="12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（論点）</a:t>
            </a:r>
            <a:endParaRPr lang="en-US" altLang="ja-JP" sz="1400" dirty="0" smtClean="0">
              <a:latin typeface="メイリオ" panose="020B0604030504040204" pitchFamily="50" charset="-128"/>
              <a:ea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rPr>
              <a:t>〇</a:t>
            </a:r>
            <a:r>
              <a:rPr lang="ja-JP" altLang="en-US" sz="1200" dirty="0"/>
              <a:t>薬剤耐性（</a:t>
            </a:r>
            <a:r>
              <a:rPr lang="en-US" altLang="ja-JP" sz="1200" dirty="0"/>
              <a:t>AMR</a:t>
            </a:r>
            <a:r>
              <a:rPr lang="ja-JP" altLang="en-US" sz="1200" dirty="0"/>
              <a:t>）対策の推進、特に抗菌薬の適正使用の推進の観点から、現行の感染防止対策</a:t>
            </a:r>
            <a:r>
              <a:rPr lang="ja-JP" altLang="en-US" sz="1200" dirty="0" smtClean="0"/>
              <a:t>加算</a:t>
            </a:r>
            <a:r>
              <a:rPr lang="ja-JP" altLang="en-US" sz="1200" dirty="0"/>
              <a:t>を参考としつつ、抗菌薬適正使用支援チーム（</a:t>
            </a:r>
            <a:r>
              <a:rPr lang="en-US" altLang="ja-JP" sz="1200" dirty="0"/>
              <a:t>AST</a:t>
            </a:r>
            <a:r>
              <a:rPr lang="ja-JP" altLang="en-US" sz="1200" dirty="0"/>
              <a:t>）の取り組みの推進に資する評価を検討して</a:t>
            </a:r>
            <a:r>
              <a:rPr lang="ja-JP" altLang="en-US" sz="1200" dirty="0" smtClean="0"/>
              <a:t>はどう</a:t>
            </a:r>
            <a:r>
              <a:rPr lang="ja-JP" altLang="en-US" sz="1200" dirty="0"/>
              <a:t>か。</a:t>
            </a:r>
            <a:endParaRPr lang="en-US" altLang="ja-JP" sz="1200" dirty="0" smtClean="0">
              <a:latin typeface="メイリオ" panose="020B0604030504040204" pitchFamily="50" charset="-128"/>
              <a:ea typeface="メイリオ" panose="020B0604030504040204" pitchFamily="50" charset="-128"/>
            </a:endParaRPr>
          </a:p>
        </p:txBody>
      </p:sp>
      <p:graphicFrame>
        <p:nvGraphicFramePr>
          <p:cNvPr id="8" name="表 7"/>
          <p:cNvGraphicFramePr>
            <a:graphicFrameLocks noGrp="1"/>
          </p:cNvGraphicFramePr>
          <p:nvPr>
            <p:extLst/>
          </p:nvPr>
        </p:nvGraphicFramePr>
        <p:xfrm>
          <a:off x="226736" y="3778301"/>
          <a:ext cx="8690526" cy="1173480"/>
        </p:xfrm>
        <a:graphic>
          <a:graphicData uri="http://schemas.openxmlformats.org/drawingml/2006/table">
            <a:tbl>
              <a:tblPr firstRow="1" bandRow="1">
                <a:tableStyleId>{5C22544A-7EE6-4342-B048-85BDC9FD1C3A}</a:tableStyleId>
              </a:tblPr>
              <a:tblGrid>
                <a:gridCol w="799674"/>
                <a:gridCol w="1490052"/>
                <a:gridCol w="3622430"/>
                <a:gridCol w="2778370"/>
              </a:tblGrid>
              <a:tr h="0">
                <a:tc>
                  <a:txBody>
                    <a:bodyPr/>
                    <a:lstStyle/>
                    <a:p>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項目</a:t>
                      </a:r>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改定前</a:t>
                      </a:r>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改定後（予測）</a:t>
                      </a:r>
                      <a:endParaRPr kumimoji="1" lang="ja-JP" altLang="en-US" sz="1100" b="0" dirty="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A234-2</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・感染防止対策加算</a:t>
                      </a:r>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a:t>
                      </a:r>
                      <a:r>
                        <a:rPr lang="en-US" altLang="ja-JP" sz="900" dirty="0" smtClean="0">
                          <a:latin typeface="メイリオ" panose="020B0604030504040204" pitchFamily="50" charset="-128"/>
                          <a:ea typeface="メイリオ" panose="020B0604030504040204" pitchFamily="50" charset="-128"/>
                        </a:rPr>
                        <a:t>ICT</a:t>
                      </a:r>
                      <a:r>
                        <a:rPr lang="ja-JP" altLang="en-US" sz="900" dirty="0" smtClean="0">
                          <a:latin typeface="メイリオ" panose="020B0604030504040204" pitchFamily="50" charset="-128"/>
                          <a:ea typeface="メイリオ" panose="020B0604030504040204" pitchFamily="50" charset="-128"/>
                        </a:rPr>
                        <a:t>（感染制御チーム）が主として活動している。</a:t>
                      </a:r>
                      <a:endParaRPr lang="en-US" altLang="ja-JP" sz="900" dirty="0" smtClean="0">
                        <a:latin typeface="メイリオ" panose="020B0604030504040204" pitchFamily="50" charset="-128"/>
                        <a:ea typeface="メイリオ" panose="020B0604030504040204" pitchFamily="50" charset="-128"/>
                      </a:endParaRPr>
                    </a:p>
                    <a:p>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・薬剤耐性（</a:t>
                      </a:r>
                      <a:r>
                        <a:rPr lang="en-US" altLang="ja-JP" sz="900" dirty="0" smtClean="0">
                          <a:latin typeface="メイリオ" panose="020B0604030504040204" pitchFamily="50" charset="-128"/>
                          <a:ea typeface="メイリオ" panose="020B0604030504040204" pitchFamily="50" charset="-128"/>
                        </a:rPr>
                        <a:t>AMR)</a:t>
                      </a:r>
                      <a:r>
                        <a:rPr lang="ja-JP" altLang="en-US" sz="900" dirty="0" smtClean="0">
                          <a:latin typeface="メイリオ" panose="020B0604030504040204" pitchFamily="50" charset="-128"/>
                          <a:ea typeface="メイリオ" panose="020B0604030504040204" pitchFamily="50" charset="-128"/>
                        </a:rPr>
                        <a:t>対策には、</a:t>
                      </a:r>
                      <a:r>
                        <a:rPr lang="en-US" altLang="ja-JP" sz="900" dirty="0" smtClean="0">
                          <a:latin typeface="メイリオ" panose="020B0604030504040204" pitchFamily="50" charset="-128"/>
                          <a:ea typeface="メイリオ" panose="020B0604030504040204" pitchFamily="50" charset="-128"/>
                        </a:rPr>
                        <a:t>AST</a:t>
                      </a:r>
                      <a:r>
                        <a:rPr lang="ja-JP" altLang="en-US" sz="900" dirty="0" smtClean="0">
                          <a:latin typeface="メイリオ" panose="020B0604030504040204" pitchFamily="50" charset="-128"/>
                          <a:ea typeface="メイリオ" panose="020B0604030504040204" pitchFamily="50" charset="-128"/>
                        </a:rPr>
                        <a:t>（抗菌薬適正使用支援チーム）の介入が有効。</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・薬剤耐性（</a:t>
                      </a:r>
                      <a:r>
                        <a:rPr lang="en-US" altLang="ja-JP" sz="900" dirty="0" smtClean="0">
                          <a:latin typeface="メイリオ" panose="020B0604030504040204" pitchFamily="50" charset="-128"/>
                          <a:ea typeface="メイリオ" panose="020B0604030504040204" pitchFamily="50" charset="-128"/>
                        </a:rPr>
                        <a:t>AMR</a:t>
                      </a:r>
                      <a:r>
                        <a:rPr lang="ja-JP" altLang="en-US" sz="900" dirty="0" smtClean="0">
                          <a:latin typeface="メイリオ" panose="020B0604030504040204" pitchFamily="50" charset="-128"/>
                          <a:ea typeface="メイリオ" panose="020B0604030504040204" pitchFamily="50" charset="-128"/>
                        </a:rPr>
                        <a:t>）対策の観点から、</a:t>
                      </a:r>
                      <a:r>
                        <a:rPr lang="ja-JP" altLang="en-US" sz="900" u="sng" dirty="0" smtClean="0">
                          <a:solidFill>
                            <a:srgbClr val="FF0000"/>
                          </a:solidFill>
                          <a:latin typeface="メイリオ" panose="020B0604030504040204" pitchFamily="50" charset="-128"/>
                          <a:ea typeface="メイリオ" panose="020B0604030504040204" pitchFamily="50" charset="-128"/>
                        </a:rPr>
                        <a:t>抗菌薬適正使用支援チーム（</a:t>
                      </a:r>
                      <a:r>
                        <a:rPr lang="en-US" altLang="ja-JP" sz="900" u="sng" dirty="0" smtClean="0">
                          <a:solidFill>
                            <a:srgbClr val="FF0000"/>
                          </a:solidFill>
                          <a:latin typeface="メイリオ" panose="020B0604030504040204" pitchFamily="50" charset="-128"/>
                          <a:ea typeface="メイリオ" panose="020B0604030504040204" pitchFamily="50" charset="-128"/>
                        </a:rPr>
                        <a:t>AST</a:t>
                      </a:r>
                      <a:r>
                        <a:rPr lang="ja-JP" altLang="en-US" sz="900" u="sng" dirty="0" smtClean="0">
                          <a:solidFill>
                            <a:srgbClr val="FF0000"/>
                          </a:solidFill>
                          <a:latin typeface="メイリオ" panose="020B0604030504040204" pitchFamily="50" charset="-128"/>
                          <a:ea typeface="メイリオ" panose="020B0604030504040204" pitchFamily="50" charset="-128"/>
                        </a:rPr>
                        <a:t>）の加算</a:t>
                      </a:r>
                      <a:r>
                        <a:rPr lang="ja-JP" altLang="en-US" sz="900" dirty="0" smtClean="0">
                          <a:latin typeface="メイリオ" panose="020B0604030504040204" pitchFamily="50" charset="-128"/>
                          <a:ea typeface="メイリオ" panose="020B0604030504040204" pitchFamily="50" charset="-128"/>
                        </a:rPr>
                        <a:t>を新たに設ける。</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a:t>
                      </a:r>
                      <a:r>
                        <a:rPr lang="en-US" altLang="ja-JP" sz="900" u="sng" dirty="0" smtClean="0">
                          <a:solidFill>
                            <a:srgbClr val="FF0000"/>
                          </a:solidFill>
                          <a:latin typeface="メイリオ" panose="020B0604030504040204" pitchFamily="50" charset="-128"/>
                          <a:ea typeface="メイリオ" panose="020B0604030504040204" pitchFamily="50" charset="-128"/>
                        </a:rPr>
                        <a:t>AST</a:t>
                      </a:r>
                      <a:r>
                        <a:rPr lang="ja-JP" altLang="en-US" sz="900" u="sng" dirty="0" smtClean="0">
                          <a:solidFill>
                            <a:srgbClr val="FF0000"/>
                          </a:solidFill>
                          <a:latin typeface="メイリオ" panose="020B0604030504040204" pitchFamily="50" charset="-128"/>
                          <a:ea typeface="メイリオ" panose="020B0604030504040204" pitchFamily="50" charset="-128"/>
                        </a:rPr>
                        <a:t>の活動内容は、「介入、抗菌薬使用の最適化、微生物・臨床検査の利用、抗菌薬適正使用支援の評価測定、特殊集団の選択と抗菌薬適正使用診断の集中、教育・啓発」</a:t>
                      </a:r>
                      <a:endParaRPr lang="ja-JP" altLang="en-US" sz="900" u="sng" dirty="0">
                        <a:solidFill>
                          <a:srgbClr val="FF0000"/>
                        </a:solidFill>
                        <a:latin typeface="メイリオ" panose="020B0604030504040204" pitchFamily="50" charset="-128"/>
                        <a:ea typeface="メイリオ" panose="020B0604030504040204" pitchFamily="50" charset="-128"/>
                      </a:endParaRPr>
                    </a:p>
                  </a:txBody>
                  <a:tcPr/>
                </a:tc>
              </a:tr>
            </a:tbl>
          </a:graphicData>
        </a:graphic>
      </p:graphicFrame>
      <p:sp>
        <p:nvSpPr>
          <p:cNvPr id="9" name="テキスト ボックス 8"/>
          <p:cNvSpPr txBox="1"/>
          <p:nvPr/>
        </p:nvSpPr>
        <p:spPr>
          <a:xfrm>
            <a:off x="5003800" y="6147788"/>
            <a:ext cx="3969719"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a:t>年</a:t>
            </a:r>
            <a:r>
              <a:rPr lang="en-US" altLang="ja-JP" sz="1000" dirty="0"/>
              <a:t>10</a:t>
            </a:r>
            <a:r>
              <a:rPr lang="ja-JP" altLang="en-US" sz="1000" dirty="0" smtClean="0"/>
              <a:t>月</a:t>
            </a:r>
            <a:r>
              <a:rPr lang="en-US" altLang="ja-JP" sz="1000" dirty="0" smtClean="0"/>
              <a:t>4</a:t>
            </a:r>
            <a:r>
              <a:rPr lang="ja-JP" altLang="en-US" sz="1000" dirty="0" smtClean="0"/>
              <a:t>日　第</a:t>
            </a:r>
            <a:r>
              <a:rPr lang="en-US" altLang="ja-JP" sz="1000" dirty="0" smtClean="0"/>
              <a:t>362</a:t>
            </a:r>
            <a:r>
              <a:rPr lang="ja-JP" altLang="en-US" sz="1000" dirty="0" smtClean="0"/>
              <a:t>回</a:t>
            </a:r>
            <a:r>
              <a:rPr lang="zh-CN" altLang="en-US" sz="1000" dirty="0"/>
              <a:t>中央社会保険医療協議会総会</a:t>
            </a:r>
            <a:r>
              <a:rPr lang="ja-JP" altLang="en-US" sz="1000" dirty="0" smtClean="0"/>
              <a:t>資料を編集</a:t>
            </a:r>
            <a:endParaRPr lang="ja-JP" altLang="en-US" sz="1000" dirty="0">
              <a:latin typeface="+mn-ea"/>
            </a:endParaRPr>
          </a:p>
        </p:txBody>
      </p:sp>
    </p:spTree>
    <p:extLst>
      <p:ext uri="{BB962C8B-B14F-4D97-AF65-F5344CB8AC3E}">
        <p14:creationId xmlns:p14="http://schemas.microsoft.com/office/powerpoint/2010/main" val="22814175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71</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6" name="テキスト ボックス 5"/>
          <p:cNvSpPr txBox="1"/>
          <p:nvPr/>
        </p:nvSpPr>
        <p:spPr>
          <a:xfrm>
            <a:off x="5003800" y="6147788"/>
            <a:ext cx="4140200"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a:t>年</a:t>
            </a:r>
            <a:r>
              <a:rPr lang="en-US" altLang="ja-JP" sz="1000" dirty="0" smtClean="0"/>
              <a:t>11</a:t>
            </a:r>
            <a:r>
              <a:rPr lang="ja-JP" altLang="en-US" sz="1000" dirty="0" smtClean="0"/>
              <a:t>月</a:t>
            </a:r>
            <a:r>
              <a:rPr lang="en-US" altLang="ja-JP" sz="1000" dirty="0" smtClean="0"/>
              <a:t>1</a:t>
            </a:r>
            <a:r>
              <a:rPr lang="ja-JP" altLang="en-US" sz="1000" dirty="0" smtClean="0"/>
              <a:t>日　</a:t>
            </a:r>
            <a:r>
              <a:rPr lang="zh-TW" altLang="en-US" sz="1000" dirty="0" smtClean="0"/>
              <a:t>第</a:t>
            </a:r>
            <a:r>
              <a:rPr lang="en-US" altLang="ja-JP" sz="1000" dirty="0" smtClean="0"/>
              <a:t>367</a:t>
            </a:r>
            <a:r>
              <a:rPr lang="zh-TW" altLang="en-US" sz="1000" dirty="0" smtClean="0"/>
              <a:t>回</a:t>
            </a:r>
            <a:r>
              <a:rPr lang="zh-CN" altLang="en-US" sz="1000" dirty="0"/>
              <a:t>中央社会保険医療協議会 </a:t>
            </a:r>
            <a:r>
              <a:rPr lang="zh-CN" altLang="en-US" sz="1000" dirty="0" smtClean="0"/>
              <a:t>総会</a:t>
            </a:r>
            <a:r>
              <a:rPr lang="ja-JP" altLang="en-US" sz="1000" dirty="0" smtClean="0"/>
              <a:t>資料を編集</a:t>
            </a:r>
            <a:endParaRPr lang="ja-JP" altLang="en-US" sz="1000" dirty="0">
              <a:latin typeface="+mn-ea"/>
            </a:endParaRPr>
          </a:p>
        </p:txBody>
      </p:sp>
      <p:sp>
        <p:nvSpPr>
          <p:cNvPr id="5" name="タイトル 4"/>
          <p:cNvSpPr>
            <a:spLocks noGrp="1"/>
          </p:cNvSpPr>
          <p:nvPr>
            <p:ph type="title"/>
          </p:nvPr>
        </p:nvSpPr>
        <p:spPr/>
        <p:txBody>
          <a:bodyPr/>
          <a:lstStyle/>
          <a:p>
            <a:r>
              <a:rPr lang="ja-JP" altLang="en-US" dirty="0"/>
              <a:t>⑧</a:t>
            </a:r>
            <a:r>
              <a:rPr lang="ja-JP" altLang="en-US" dirty="0" smtClean="0"/>
              <a:t> </a:t>
            </a:r>
            <a:r>
              <a:rPr lang="en-US" altLang="ja-JP" dirty="0"/>
              <a:t>F100</a:t>
            </a:r>
            <a:r>
              <a:rPr lang="ja-JP" altLang="ja-JP" dirty="0"/>
              <a:t>　処方料</a:t>
            </a:r>
            <a:r>
              <a:rPr lang="ja-JP" altLang="en-US" dirty="0"/>
              <a:t>（</a:t>
            </a:r>
            <a:r>
              <a:rPr lang="ja-JP" altLang="ja-JP" dirty="0"/>
              <a:t>医療用保湿剤の処方量</a:t>
            </a:r>
            <a:r>
              <a:rPr lang="ja-JP" altLang="en-US" dirty="0"/>
              <a:t>）</a:t>
            </a:r>
            <a:r>
              <a:rPr lang="ja-JP" altLang="en-US" sz="1600" dirty="0"/>
              <a:t>　</a:t>
            </a:r>
            <a:endParaRPr kumimoji="1" lang="ja-JP" altLang="en-US" dirty="0"/>
          </a:p>
        </p:txBody>
      </p:sp>
      <p:grpSp>
        <p:nvGrpSpPr>
          <p:cNvPr id="4" name="グループ化 3"/>
          <p:cNvGrpSpPr/>
          <p:nvPr/>
        </p:nvGrpSpPr>
        <p:grpSpPr>
          <a:xfrm>
            <a:off x="1099837" y="601201"/>
            <a:ext cx="7296816" cy="4721159"/>
            <a:chOff x="1099837" y="601201"/>
            <a:chExt cx="7296816" cy="4721159"/>
          </a:xfrm>
        </p:grpSpPr>
        <p:pic>
          <p:nvPicPr>
            <p:cNvPr id="2" name="図 1"/>
            <p:cNvPicPr>
              <a:picLocks noChangeAspect="1"/>
            </p:cNvPicPr>
            <p:nvPr/>
          </p:nvPicPr>
          <p:blipFill>
            <a:blip r:embed="rId2"/>
            <a:stretch>
              <a:fillRect/>
            </a:stretch>
          </p:blipFill>
          <p:spPr>
            <a:xfrm>
              <a:off x="1099837" y="601201"/>
              <a:ext cx="6950853" cy="4721159"/>
            </a:xfrm>
            <a:prstGeom prst="rect">
              <a:avLst/>
            </a:prstGeom>
          </p:spPr>
        </p:pic>
        <p:sp>
          <p:nvSpPr>
            <p:cNvPr id="7" name="角丸四角形 6"/>
            <p:cNvSpPr/>
            <p:nvPr/>
          </p:nvSpPr>
          <p:spPr>
            <a:xfrm>
              <a:off x="4352192" y="1592708"/>
              <a:ext cx="4044461" cy="2900161"/>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7017200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72</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5" name="タイトル 4"/>
          <p:cNvSpPr>
            <a:spLocks noGrp="1"/>
          </p:cNvSpPr>
          <p:nvPr>
            <p:ph type="title"/>
          </p:nvPr>
        </p:nvSpPr>
        <p:spPr/>
        <p:txBody>
          <a:bodyPr/>
          <a:lstStyle/>
          <a:p>
            <a:r>
              <a:rPr lang="ja-JP" altLang="en-US" sz="2000" dirty="0"/>
              <a:t>⑧</a:t>
            </a:r>
            <a:r>
              <a:rPr kumimoji="1" lang="ja-JP" altLang="en-US" sz="2000" dirty="0" smtClean="0"/>
              <a:t> </a:t>
            </a:r>
            <a:r>
              <a:rPr lang="en-US" altLang="ja-JP" sz="2000" dirty="0"/>
              <a:t>F100</a:t>
            </a:r>
            <a:r>
              <a:rPr lang="ja-JP" altLang="ja-JP" sz="2000" dirty="0"/>
              <a:t>　</a:t>
            </a:r>
            <a:r>
              <a:rPr lang="ja-JP" altLang="ja-JP" sz="2000" dirty="0" smtClean="0"/>
              <a:t>処方料</a:t>
            </a:r>
            <a:r>
              <a:rPr lang="ja-JP" altLang="en-US" sz="2000" dirty="0" smtClean="0"/>
              <a:t>（</a:t>
            </a:r>
            <a:r>
              <a:rPr lang="ja-JP" altLang="ja-JP" sz="2000" dirty="0"/>
              <a:t>医療用保湿剤の処方量</a:t>
            </a:r>
            <a:r>
              <a:rPr lang="ja-JP" altLang="en-US" sz="2000" dirty="0"/>
              <a:t>）</a:t>
            </a:r>
            <a:r>
              <a:rPr lang="ja-JP" altLang="en-US" sz="1400" dirty="0"/>
              <a:t>　</a:t>
            </a:r>
            <a:endParaRPr kumimoji="1" lang="ja-JP" altLang="en-US" sz="2000" dirty="0"/>
          </a:p>
        </p:txBody>
      </p:sp>
      <p:sp>
        <p:nvSpPr>
          <p:cNvPr id="2" name="テキスト ボックス 1"/>
          <p:cNvSpPr txBox="1"/>
          <p:nvPr/>
        </p:nvSpPr>
        <p:spPr>
          <a:xfrm>
            <a:off x="151764" y="665537"/>
            <a:ext cx="8840471" cy="2431435"/>
          </a:xfrm>
          <a:prstGeom prst="rect">
            <a:avLst/>
          </a:prstGeom>
          <a:noFill/>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（課題）</a:t>
            </a:r>
            <a:endParaRPr lang="en-US" altLang="ja-JP" sz="1400" dirty="0" smtClean="0">
              <a:latin typeface="メイリオ" panose="020B0604030504040204" pitchFamily="50" charset="-128"/>
              <a:ea typeface="メイリオ" panose="020B0604030504040204" pitchFamily="50" charset="-128"/>
            </a:endParaRPr>
          </a:p>
          <a:p>
            <a:r>
              <a:rPr lang="en-US" altLang="ja-JP" sz="1400" dirty="0" smtClean="0"/>
              <a:t>• </a:t>
            </a:r>
            <a:r>
              <a:rPr lang="ja-JP" altLang="en-US" sz="1400" dirty="0"/>
              <a:t>血行促進・皮膚保湿剤（ヘパリンナトリウム、ヘパリン類似物質）について、美容目的で使用されている実態があるとの指摘があり、学会等より適正</a:t>
            </a:r>
          </a:p>
          <a:p>
            <a:r>
              <a:rPr lang="ja-JP" altLang="en-US" sz="1400" dirty="0"/>
              <a:t>使用に係る注意喚起がなされている。</a:t>
            </a:r>
          </a:p>
          <a:p>
            <a:r>
              <a:rPr lang="en-US" altLang="ja-JP" sz="1400" dirty="0"/>
              <a:t>• </a:t>
            </a:r>
            <a:r>
              <a:rPr lang="ja-JP" altLang="en-US" sz="1400" dirty="0"/>
              <a:t>ヘパリン類似物質について、一度に大量に処方されている実態も認められる。ただし、全身型アトピー性皮膚炎や魚鱗癬などで多量の保湿剤が必要となる患者も存在することに留意が必要である。</a:t>
            </a:r>
            <a:endParaRPr lang="en-US" altLang="ja-JP" sz="1400" dirty="0"/>
          </a:p>
          <a:p>
            <a:endParaRPr lang="en-US" altLang="ja-JP" sz="1400" dirty="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（論点）</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〇</a:t>
            </a:r>
            <a:r>
              <a:rPr lang="ja-JP" altLang="en-US" sz="1400" dirty="0"/>
              <a:t>血行促進・皮膚保湿剤（ヘパリンナトリウム、ヘパリン類似物質）の使用実態等を踏まえ、医療用保湿剤の適正使用について、どう考えるか。</a:t>
            </a:r>
            <a:endParaRPr lang="en-US" altLang="ja-JP" sz="1400" dirty="0"/>
          </a:p>
          <a:p>
            <a:endParaRPr lang="en-US" altLang="ja-JP" sz="1200" dirty="0" smtClean="0">
              <a:latin typeface="メイリオ" panose="020B0604030504040204" pitchFamily="50" charset="-128"/>
              <a:ea typeface="メイリオ" panose="020B0604030504040204" pitchFamily="50" charset="-128"/>
            </a:endParaRPr>
          </a:p>
        </p:txBody>
      </p:sp>
      <p:graphicFrame>
        <p:nvGraphicFramePr>
          <p:cNvPr id="8" name="表 7"/>
          <p:cNvGraphicFramePr>
            <a:graphicFrameLocks noGrp="1"/>
          </p:cNvGraphicFramePr>
          <p:nvPr>
            <p:extLst/>
          </p:nvPr>
        </p:nvGraphicFramePr>
        <p:xfrm>
          <a:off x="251459" y="3332307"/>
          <a:ext cx="8377727" cy="762000"/>
        </p:xfrm>
        <a:graphic>
          <a:graphicData uri="http://schemas.openxmlformats.org/drawingml/2006/table">
            <a:tbl>
              <a:tblPr firstRow="1" bandRow="1">
                <a:tableStyleId>{5C22544A-7EE6-4342-B048-85BDC9FD1C3A}</a:tableStyleId>
              </a:tblPr>
              <a:tblGrid>
                <a:gridCol w="799674"/>
                <a:gridCol w="2140083"/>
                <a:gridCol w="2806132"/>
                <a:gridCol w="2631838"/>
              </a:tblGrid>
              <a:tr h="0">
                <a:tc>
                  <a:txBody>
                    <a:bodyPr/>
                    <a:lstStyle/>
                    <a:p>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項目</a:t>
                      </a:r>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改定前</a:t>
                      </a:r>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改定後（予測）</a:t>
                      </a:r>
                      <a:endParaRPr kumimoji="1" lang="ja-JP" altLang="en-US" sz="1100" b="0" dirty="0">
                        <a:latin typeface="メイリオ" panose="020B0604030504040204" pitchFamily="50" charset="-128"/>
                        <a:ea typeface="メイリオ" panose="020B0604030504040204" pitchFamily="50" charset="-128"/>
                      </a:endParaRPr>
                    </a:p>
                  </a:txBody>
                  <a:tcPr/>
                </a:tc>
              </a:tr>
              <a:tr h="0">
                <a:tc>
                  <a:txBody>
                    <a:bodyPr/>
                    <a:lstStyle/>
                    <a:p>
                      <a:r>
                        <a:rPr kumimoji="1" lang="en-US" altLang="ja-JP" sz="900" b="0" dirty="0" smtClean="0">
                          <a:latin typeface="メイリオ" panose="020B0604030504040204" pitchFamily="50" charset="-128"/>
                          <a:ea typeface="メイリオ" panose="020B0604030504040204" pitchFamily="50" charset="-128"/>
                        </a:rPr>
                        <a:t>F100</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・処方料</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　薬剤の処方量</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・平成</a:t>
                      </a:r>
                      <a:r>
                        <a:rPr lang="en-US" altLang="ja-JP" sz="900" dirty="0" smtClean="0">
                          <a:latin typeface="メイリオ" panose="020B0604030504040204" pitchFamily="50" charset="-128"/>
                          <a:ea typeface="メイリオ" panose="020B0604030504040204" pitchFamily="50" charset="-128"/>
                        </a:rPr>
                        <a:t>28</a:t>
                      </a:r>
                      <a:r>
                        <a:rPr lang="ja-JP" altLang="en-US" sz="900" dirty="0" smtClean="0">
                          <a:latin typeface="メイリオ" panose="020B0604030504040204" pitchFamily="50" charset="-128"/>
                          <a:ea typeface="メイリオ" panose="020B0604030504040204" pitchFamily="50" charset="-128"/>
                        </a:rPr>
                        <a:t>年改定で湿布薬</a:t>
                      </a:r>
                      <a:r>
                        <a:rPr lang="en-US" altLang="ja-JP" sz="900" dirty="0" smtClean="0">
                          <a:latin typeface="メイリオ" panose="020B0604030504040204" pitchFamily="50" charset="-128"/>
                          <a:ea typeface="メイリオ" panose="020B0604030504040204" pitchFamily="50" charset="-128"/>
                        </a:rPr>
                        <a:t>70</a:t>
                      </a:r>
                      <a:r>
                        <a:rPr lang="ja-JP" altLang="en-US" sz="900" dirty="0" smtClean="0">
                          <a:latin typeface="メイリオ" panose="020B0604030504040204" pitchFamily="50" charset="-128"/>
                          <a:ea typeface="メイリオ" panose="020B0604030504040204" pitchFamily="50" charset="-128"/>
                        </a:rPr>
                        <a:t>枚までの規程を追加。</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・血行促進・皮膚保湿剤（ヘパリンナトリウム、ヘパリン類似物質）などの</a:t>
                      </a:r>
                      <a:r>
                        <a:rPr lang="ja-JP" altLang="en-US" sz="900" u="sng" dirty="0" smtClean="0">
                          <a:solidFill>
                            <a:srgbClr val="FF0000"/>
                          </a:solidFill>
                          <a:latin typeface="メイリオ" panose="020B0604030504040204" pitchFamily="50" charset="-128"/>
                          <a:ea typeface="メイリオ" panose="020B0604030504040204" pitchFamily="50" charset="-128"/>
                        </a:rPr>
                        <a:t>医療用保湿剤について、処方量を制限</a:t>
                      </a:r>
                      <a:r>
                        <a:rPr lang="ja-JP" altLang="en-US" sz="900" dirty="0" smtClean="0">
                          <a:latin typeface="メイリオ" panose="020B0604030504040204" pitchFamily="50" charset="-128"/>
                          <a:ea typeface="メイリオ" panose="020B0604030504040204" pitchFamily="50" charset="-128"/>
                        </a:rPr>
                        <a:t>する。</a:t>
                      </a:r>
                      <a:endParaRPr lang="en-US" altLang="ja-JP" sz="900" dirty="0" smtClean="0">
                        <a:latin typeface="メイリオ" panose="020B0604030504040204" pitchFamily="50" charset="-128"/>
                        <a:ea typeface="メイリオ" panose="020B0604030504040204" pitchFamily="50" charset="-128"/>
                      </a:endParaRPr>
                    </a:p>
                  </a:txBody>
                  <a:tcPr/>
                </a:tc>
              </a:tr>
            </a:tbl>
          </a:graphicData>
        </a:graphic>
      </p:graphicFrame>
      <p:sp>
        <p:nvSpPr>
          <p:cNvPr id="9" name="テキスト ボックス 8"/>
          <p:cNvSpPr txBox="1"/>
          <p:nvPr/>
        </p:nvSpPr>
        <p:spPr>
          <a:xfrm>
            <a:off x="5003800" y="6147788"/>
            <a:ext cx="4140200"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a:t>年</a:t>
            </a:r>
            <a:r>
              <a:rPr lang="en-US" altLang="ja-JP" sz="1000" dirty="0" smtClean="0"/>
              <a:t>11</a:t>
            </a:r>
            <a:r>
              <a:rPr lang="ja-JP" altLang="en-US" sz="1000" dirty="0" smtClean="0"/>
              <a:t>月</a:t>
            </a:r>
            <a:r>
              <a:rPr lang="en-US" altLang="ja-JP" sz="1000" dirty="0" smtClean="0"/>
              <a:t>1</a:t>
            </a:r>
            <a:r>
              <a:rPr lang="ja-JP" altLang="en-US" sz="1000" dirty="0" smtClean="0"/>
              <a:t>日　</a:t>
            </a:r>
            <a:r>
              <a:rPr lang="zh-TW" altLang="en-US" sz="1000" dirty="0" smtClean="0"/>
              <a:t>第</a:t>
            </a:r>
            <a:r>
              <a:rPr lang="en-US" altLang="ja-JP" sz="1000" dirty="0" smtClean="0"/>
              <a:t>367</a:t>
            </a:r>
            <a:r>
              <a:rPr lang="zh-TW" altLang="en-US" sz="1000" dirty="0" smtClean="0"/>
              <a:t>回</a:t>
            </a:r>
            <a:r>
              <a:rPr lang="zh-CN" altLang="en-US" sz="1000" dirty="0"/>
              <a:t>中央社会保険医療協議会 </a:t>
            </a:r>
            <a:r>
              <a:rPr lang="zh-CN" altLang="en-US" sz="1000" dirty="0" smtClean="0"/>
              <a:t>総会</a:t>
            </a:r>
            <a:r>
              <a:rPr lang="ja-JP" altLang="en-US" sz="1000" dirty="0" smtClean="0"/>
              <a:t>資料を編集</a:t>
            </a:r>
            <a:endParaRPr lang="ja-JP" altLang="en-US" sz="1000" dirty="0">
              <a:latin typeface="+mn-ea"/>
            </a:endParaRPr>
          </a:p>
        </p:txBody>
      </p:sp>
    </p:spTree>
    <p:extLst>
      <p:ext uri="{BB962C8B-B14F-4D97-AF65-F5344CB8AC3E}">
        <p14:creationId xmlns:p14="http://schemas.microsoft.com/office/powerpoint/2010/main" val="19723967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76079" y="887114"/>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73</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6" name="テキスト ボックス 5"/>
          <p:cNvSpPr txBox="1"/>
          <p:nvPr/>
        </p:nvSpPr>
        <p:spPr>
          <a:xfrm>
            <a:off x="5003800" y="6147788"/>
            <a:ext cx="3969719"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a:t>年</a:t>
            </a:r>
            <a:r>
              <a:rPr lang="en-US" altLang="ja-JP" sz="1000" dirty="0"/>
              <a:t>10</a:t>
            </a:r>
            <a:r>
              <a:rPr lang="ja-JP" altLang="en-US" sz="1000" dirty="0" smtClean="0"/>
              <a:t>月</a:t>
            </a:r>
            <a:r>
              <a:rPr lang="en-US" altLang="ja-JP" sz="1000" dirty="0" smtClean="0"/>
              <a:t>25</a:t>
            </a:r>
            <a:r>
              <a:rPr lang="ja-JP" altLang="en-US" sz="1000" dirty="0" smtClean="0"/>
              <a:t>日　財政</a:t>
            </a:r>
            <a:r>
              <a:rPr lang="ja-JP" altLang="en-US" sz="1000" dirty="0"/>
              <a:t>制度等審議会・財政制度分科会</a:t>
            </a:r>
            <a:r>
              <a:rPr lang="ja-JP" altLang="en-US" sz="1000" dirty="0" smtClean="0"/>
              <a:t>資料を編集</a:t>
            </a:r>
            <a:endParaRPr lang="ja-JP" altLang="en-US" sz="1000" dirty="0">
              <a:latin typeface="+mn-ea"/>
            </a:endParaRPr>
          </a:p>
        </p:txBody>
      </p:sp>
      <p:sp>
        <p:nvSpPr>
          <p:cNvPr id="5" name="タイトル 4"/>
          <p:cNvSpPr>
            <a:spLocks noGrp="1"/>
          </p:cNvSpPr>
          <p:nvPr>
            <p:ph type="title"/>
          </p:nvPr>
        </p:nvSpPr>
        <p:spPr/>
        <p:txBody>
          <a:bodyPr/>
          <a:lstStyle/>
          <a:p>
            <a:r>
              <a:rPr lang="ja-JP" altLang="en-US" sz="2000" dirty="0"/>
              <a:t>⑨</a:t>
            </a:r>
            <a:r>
              <a:rPr lang="ja-JP" altLang="ja-JP" sz="2000" dirty="0" smtClean="0"/>
              <a:t>処置</a:t>
            </a:r>
            <a:r>
              <a:rPr lang="ja-JP" altLang="ja-JP" sz="2000" dirty="0"/>
              <a:t>・検査・手術　皮膚科、眼科の診療点数の調整</a:t>
            </a:r>
            <a:endParaRPr kumimoji="1" lang="ja-JP" altLang="en-US" sz="2000" dirty="0"/>
          </a:p>
        </p:txBody>
      </p:sp>
      <p:grpSp>
        <p:nvGrpSpPr>
          <p:cNvPr id="13" name="グループ化 12"/>
          <p:cNvGrpSpPr/>
          <p:nvPr/>
        </p:nvGrpSpPr>
        <p:grpSpPr>
          <a:xfrm>
            <a:off x="602851" y="711270"/>
            <a:ext cx="7944826" cy="5163380"/>
            <a:chOff x="1205701" y="604374"/>
            <a:chExt cx="6739125" cy="4767721"/>
          </a:xfrm>
        </p:grpSpPr>
        <p:pic>
          <p:nvPicPr>
            <p:cNvPr id="2" name="図 1"/>
            <p:cNvPicPr>
              <a:picLocks noChangeAspect="1"/>
            </p:cNvPicPr>
            <p:nvPr/>
          </p:nvPicPr>
          <p:blipFill>
            <a:blip r:embed="rId2"/>
            <a:stretch>
              <a:fillRect/>
            </a:stretch>
          </p:blipFill>
          <p:spPr>
            <a:xfrm>
              <a:off x="1205701" y="604374"/>
              <a:ext cx="6739125" cy="4767721"/>
            </a:xfrm>
            <a:prstGeom prst="rect">
              <a:avLst/>
            </a:prstGeom>
          </p:spPr>
        </p:pic>
        <p:sp>
          <p:nvSpPr>
            <p:cNvPr id="8" name="正方形/長方形 7"/>
            <p:cNvSpPr/>
            <p:nvPr/>
          </p:nvSpPr>
          <p:spPr>
            <a:xfrm>
              <a:off x="7662333" y="5164667"/>
              <a:ext cx="255020" cy="93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5" name="直線コネクタ 14"/>
          <p:cNvCxnSpPr/>
          <p:nvPr/>
        </p:nvCxnSpPr>
        <p:spPr>
          <a:xfrm flipV="1">
            <a:off x="962587" y="1310050"/>
            <a:ext cx="7452000"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877915" y="1437376"/>
            <a:ext cx="2124000"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911787" y="1564376"/>
            <a:ext cx="7524000"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869448" y="1708637"/>
            <a:ext cx="1764000"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円/楕円 13"/>
          <p:cNvSpPr/>
          <p:nvPr/>
        </p:nvSpPr>
        <p:spPr>
          <a:xfrm>
            <a:off x="6087533" y="2068801"/>
            <a:ext cx="821267" cy="778932"/>
          </a:xfrm>
          <a:prstGeom prst="ellipse">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550538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74</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6" name="テキスト ボックス 5"/>
          <p:cNvSpPr txBox="1"/>
          <p:nvPr/>
        </p:nvSpPr>
        <p:spPr>
          <a:xfrm>
            <a:off x="5003800" y="6147788"/>
            <a:ext cx="3969719"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a:t>年</a:t>
            </a:r>
            <a:r>
              <a:rPr lang="en-US" altLang="ja-JP" sz="1000" dirty="0"/>
              <a:t>10</a:t>
            </a:r>
            <a:r>
              <a:rPr lang="ja-JP" altLang="en-US" sz="1000" dirty="0" smtClean="0"/>
              <a:t>月</a:t>
            </a:r>
            <a:r>
              <a:rPr lang="en-US" altLang="ja-JP" sz="1000" dirty="0" smtClean="0"/>
              <a:t>25</a:t>
            </a:r>
            <a:r>
              <a:rPr lang="ja-JP" altLang="en-US" sz="1000" dirty="0" smtClean="0"/>
              <a:t>日　財政</a:t>
            </a:r>
            <a:r>
              <a:rPr lang="ja-JP" altLang="en-US" sz="1000" dirty="0"/>
              <a:t>制度等審議会・財政制度分科会</a:t>
            </a:r>
            <a:r>
              <a:rPr lang="ja-JP" altLang="en-US" sz="1000" dirty="0" smtClean="0"/>
              <a:t>資料を編集</a:t>
            </a:r>
            <a:endParaRPr lang="ja-JP" altLang="en-US" sz="1000" dirty="0">
              <a:latin typeface="+mn-ea"/>
            </a:endParaRPr>
          </a:p>
        </p:txBody>
      </p:sp>
      <p:sp>
        <p:nvSpPr>
          <p:cNvPr id="5" name="タイトル 4"/>
          <p:cNvSpPr>
            <a:spLocks noGrp="1"/>
          </p:cNvSpPr>
          <p:nvPr>
            <p:ph type="title"/>
          </p:nvPr>
        </p:nvSpPr>
        <p:spPr/>
        <p:txBody>
          <a:bodyPr/>
          <a:lstStyle/>
          <a:p>
            <a:r>
              <a:rPr lang="ja-JP" altLang="en-US" sz="2000" dirty="0"/>
              <a:t>⑨</a:t>
            </a:r>
            <a:r>
              <a:rPr lang="ja-JP" altLang="en-US" sz="2000" dirty="0" smtClean="0"/>
              <a:t>処置</a:t>
            </a:r>
            <a:r>
              <a:rPr lang="ja-JP" altLang="en-US" sz="2000" dirty="0"/>
              <a:t>・検査・手術　皮膚科、眼科の診療点数の調整</a:t>
            </a:r>
            <a:endParaRPr kumimoji="1" lang="ja-JP" altLang="en-US" sz="2000" dirty="0"/>
          </a:p>
        </p:txBody>
      </p:sp>
      <p:pic>
        <p:nvPicPr>
          <p:cNvPr id="4" name="図 3"/>
          <p:cNvPicPr>
            <a:picLocks noChangeAspect="1"/>
          </p:cNvPicPr>
          <p:nvPr/>
        </p:nvPicPr>
        <p:blipFill>
          <a:blip r:embed="rId2"/>
          <a:stretch>
            <a:fillRect/>
          </a:stretch>
        </p:blipFill>
        <p:spPr>
          <a:xfrm>
            <a:off x="1369666" y="653630"/>
            <a:ext cx="6411195" cy="4535720"/>
          </a:xfrm>
          <a:prstGeom prst="rect">
            <a:avLst/>
          </a:prstGeom>
        </p:spPr>
      </p:pic>
      <p:cxnSp>
        <p:nvCxnSpPr>
          <p:cNvPr id="10" name="直線コネクタ 9"/>
          <p:cNvCxnSpPr/>
          <p:nvPr/>
        </p:nvCxnSpPr>
        <p:spPr>
          <a:xfrm flipV="1">
            <a:off x="1662709" y="4741017"/>
            <a:ext cx="2340000"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8" name="表 7"/>
          <p:cNvGraphicFramePr>
            <a:graphicFrameLocks noGrp="1"/>
          </p:cNvGraphicFramePr>
          <p:nvPr>
            <p:extLst/>
          </p:nvPr>
        </p:nvGraphicFramePr>
        <p:xfrm>
          <a:off x="383136" y="5413318"/>
          <a:ext cx="8655356" cy="624840"/>
        </p:xfrm>
        <a:graphic>
          <a:graphicData uri="http://schemas.openxmlformats.org/drawingml/2006/table">
            <a:tbl>
              <a:tblPr firstRow="1" bandRow="1">
                <a:tableStyleId>{5C22544A-7EE6-4342-B048-85BDC9FD1C3A}</a:tableStyleId>
              </a:tblPr>
              <a:tblGrid>
                <a:gridCol w="799674"/>
                <a:gridCol w="2140083"/>
                <a:gridCol w="2806132"/>
                <a:gridCol w="2909467"/>
              </a:tblGrid>
              <a:tr h="0">
                <a:tc>
                  <a:txBody>
                    <a:bodyPr/>
                    <a:lstStyle/>
                    <a:p>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項目</a:t>
                      </a:r>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改定前</a:t>
                      </a:r>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改定後（予測）</a:t>
                      </a:r>
                      <a:endParaRPr kumimoji="1" lang="ja-JP" altLang="en-US" sz="1100" b="0" dirty="0">
                        <a:latin typeface="メイリオ" panose="020B0604030504040204" pitchFamily="50" charset="-128"/>
                        <a:ea typeface="メイリオ" panose="020B0604030504040204" pitchFamily="50" charset="-128"/>
                      </a:endParaRPr>
                    </a:p>
                  </a:txBody>
                  <a:tcPr/>
                </a:tc>
              </a:tr>
              <a:tr h="0">
                <a:tc>
                  <a:txBody>
                    <a:bodyPr/>
                    <a:lstStyle/>
                    <a:p>
                      <a:r>
                        <a:rPr kumimoji="1" lang="ja-JP" altLang="en-US" sz="900" b="0" dirty="0" smtClean="0">
                          <a:latin typeface="メイリオ" panose="020B0604030504040204" pitchFamily="50" charset="-128"/>
                          <a:ea typeface="メイリオ" panose="020B0604030504040204" pitchFamily="50" charset="-128"/>
                        </a:rPr>
                        <a:t>処置・検査</a:t>
                      </a:r>
                      <a:endParaRPr kumimoji="1" lang="en-US" altLang="ja-JP" sz="900" b="0" dirty="0" smtClean="0">
                        <a:latin typeface="メイリオ" panose="020B0604030504040204" pitchFamily="50" charset="-128"/>
                        <a:ea typeface="メイリオ" panose="020B0604030504040204" pitchFamily="50" charset="-128"/>
                      </a:endParaRPr>
                    </a:p>
                    <a:p>
                      <a:r>
                        <a:rPr kumimoji="1" lang="ja-JP" altLang="en-US" sz="900" b="0" dirty="0" smtClean="0">
                          <a:latin typeface="メイリオ" panose="020B0604030504040204" pitchFamily="50" charset="-128"/>
                          <a:ea typeface="メイリオ" panose="020B0604030504040204" pitchFamily="50" charset="-128"/>
                        </a:rPr>
                        <a:t>手術</a:t>
                      </a:r>
                      <a:endParaRPr kumimoji="1" lang="en-US" altLang="ja-JP" sz="900" b="0" dirty="0" smtClean="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・一定の診療科の処置／検査</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・皮膚科、眼科などを主たる診療科とする診療所の利益率が高い。</a:t>
                      </a:r>
                      <a:endParaRPr lang="en-US" altLang="ja-JP" sz="900" dirty="0" smtClean="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・皮膚科、眼科に関する処置・検査・手術について、報酬を減点する。</a:t>
                      </a:r>
                      <a:endParaRPr lang="ja-JP" altLang="en-US" sz="900" dirty="0">
                        <a:latin typeface="メイリオ" panose="020B0604030504040204" pitchFamily="50" charset="-128"/>
                        <a:ea typeface="メイリオ" panose="020B0604030504040204" pitchFamily="50" charset="-128"/>
                      </a:endParaRPr>
                    </a:p>
                  </a:txBody>
                  <a:tcPr/>
                </a:tc>
              </a:tr>
            </a:tbl>
          </a:graphicData>
        </a:graphic>
      </p:graphicFrame>
    </p:spTree>
    <p:extLst>
      <p:ext uri="{BB962C8B-B14F-4D97-AF65-F5344CB8AC3E}">
        <p14:creationId xmlns:p14="http://schemas.microsoft.com/office/powerpoint/2010/main" val="26812834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75</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5" name="タイトル 4"/>
          <p:cNvSpPr>
            <a:spLocks noGrp="1"/>
          </p:cNvSpPr>
          <p:nvPr>
            <p:ph type="title"/>
          </p:nvPr>
        </p:nvSpPr>
        <p:spPr/>
        <p:txBody>
          <a:bodyPr/>
          <a:lstStyle/>
          <a:p>
            <a:r>
              <a:rPr lang="ja-JP" altLang="en-US" sz="2000" dirty="0"/>
              <a:t>⑩</a:t>
            </a:r>
            <a:r>
              <a:rPr lang="ja-JP" altLang="ja-JP" sz="2000" dirty="0" smtClean="0"/>
              <a:t>施設</a:t>
            </a:r>
            <a:r>
              <a:rPr lang="ja-JP" altLang="ja-JP" sz="2000" dirty="0"/>
              <a:t>基準の届出</a:t>
            </a:r>
            <a:r>
              <a:rPr lang="ja-JP" altLang="en-US" sz="2000" dirty="0"/>
              <a:t>（</a:t>
            </a:r>
            <a:r>
              <a:rPr lang="ja-JP" altLang="ja-JP" sz="2000" dirty="0"/>
              <a:t>オンライン化</a:t>
            </a:r>
            <a:r>
              <a:rPr lang="ja-JP" altLang="en-US" sz="2000" dirty="0"/>
              <a:t>）</a:t>
            </a:r>
            <a:r>
              <a:rPr kumimoji="1" lang="ja-JP" altLang="en-US" sz="2000" dirty="0" smtClean="0"/>
              <a:t> </a:t>
            </a:r>
            <a:endParaRPr kumimoji="1" lang="ja-JP" altLang="en-US" sz="2000" dirty="0"/>
          </a:p>
        </p:txBody>
      </p:sp>
      <p:sp>
        <p:nvSpPr>
          <p:cNvPr id="9" name="テキスト ボックス 8"/>
          <p:cNvSpPr txBox="1"/>
          <p:nvPr/>
        </p:nvSpPr>
        <p:spPr>
          <a:xfrm>
            <a:off x="5003800" y="6147788"/>
            <a:ext cx="4275667"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smtClean="0"/>
              <a:t>年</a:t>
            </a:r>
            <a:r>
              <a:rPr lang="en-US" altLang="ja-JP" sz="1000" dirty="0" smtClean="0"/>
              <a:t>7</a:t>
            </a:r>
            <a:r>
              <a:rPr lang="ja-JP" altLang="en-US" sz="1000" dirty="0" smtClean="0"/>
              <a:t>月</a:t>
            </a:r>
            <a:r>
              <a:rPr lang="en-US" altLang="ja-JP" sz="1000" dirty="0" smtClean="0"/>
              <a:t>12</a:t>
            </a:r>
            <a:r>
              <a:rPr lang="ja-JP" altLang="en-US" sz="1000" dirty="0" smtClean="0"/>
              <a:t>日　第</a:t>
            </a:r>
            <a:r>
              <a:rPr lang="en-US" altLang="ja-JP" sz="1000" dirty="0" smtClean="0"/>
              <a:t>356</a:t>
            </a:r>
            <a:r>
              <a:rPr lang="ja-JP" altLang="en-US" sz="1000" dirty="0" smtClean="0"/>
              <a:t>回</a:t>
            </a:r>
            <a:r>
              <a:rPr lang="zh-CN" altLang="en-US" sz="1000" dirty="0"/>
              <a:t>中央社会保険医療協議会 総会</a:t>
            </a:r>
            <a:r>
              <a:rPr lang="ja-JP" altLang="en-US" sz="1000" dirty="0" smtClean="0"/>
              <a:t>資料より</a:t>
            </a:r>
            <a:endParaRPr lang="ja-JP" altLang="en-US" sz="1000" dirty="0">
              <a:latin typeface="+mn-ea"/>
            </a:endParaRPr>
          </a:p>
        </p:txBody>
      </p:sp>
      <p:pic>
        <p:nvPicPr>
          <p:cNvPr id="4" name="図 3"/>
          <p:cNvPicPr>
            <a:picLocks noChangeAspect="1"/>
          </p:cNvPicPr>
          <p:nvPr/>
        </p:nvPicPr>
        <p:blipFill>
          <a:blip r:embed="rId2"/>
          <a:stretch>
            <a:fillRect/>
          </a:stretch>
        </p:blipFill>
        <p:spPr>
          <a:xfrm>
            <a:off x="1250295" y="711270"/>
            <a:ext cx="6649938" cy="4786162"/>
          </a:xfrm>
          <a:prstGeom prst="rect">
            <a:avLst/>
          </a:prstGeom>
        </p:spPr>
      </p:pic>
    </p:spTree>
    <p:extLst>
      <p:ext uri="{BB962C8B-B14F-4D97-AF65-F5344CB8AC3E}">
        <p14:creationId xmlns:p14="http://schemas.microsoft.com/office/powerpoint/2010/main" val="21251676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76</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5" name="タイトル 4"/>
          <p:cNvSpPr>
            <a:spLocks noGrp="1"/>
          </p:cNvSpPr>
          <p:nvPr>
            <p:ph type="title"/>
          </p:nvPr>
        </p:nvSpPr>
        <p:spPr/>
        <p:txBody>
          <a:bodyPr/>
          <a:lstStyle/>
          <a:p>
            <a:r>
              <a:rPr lang="ja-JP" altLang="en-US" sz="2000" dirty="0"/>
              <a:t>⑩</a:t>
            </a:r>
            <a:r>
              <a:rPr lang="ja-JP" altLang="ja-JP" sz="2000" dirty="0" smtClean="0"/>
              <a:t>施設</a:t>
            </a:r>
            <a:r>
              <a:rPr lang="ja-JP" altLang="ja-JP" sz="2000" dirty="0"/>
              <a:t>基準の届出</a:t>
            </a:r>
            <a:r>
              <a:rPr lang="ja-JP" altLang="en-US" sz="2000" dirty="0"/>
              <a:t>（</a:t>
            </a:r>
            <a:r>
              <a:rPr lang="ja-JP" altLang="ja-JP" sz="2000" dirty="0"/>
              <a:t>オンライン化</a:t>
            </a:r>
            <a:r>
              <a:rPr lang="ja-JP" altLang="en-US" sz="2000" dirty="0"/>
              <a:t>）</a:t>
            </a:r>
            <a:r>
              <a:rPr kumimoji="1" lang="ja-JP" altLang="en-US" sz="2000" dirty="0" smtClean="0"/>
              <a:t> </a:t>
            </a:r>
            <a:endParaRPr kumimoji="1" lang="ja-JP" altLang="en-US" sz="2000" dirty="0"/>
          </a:p>
        </p:txBody>
      </p:sp>
      <p:sp>
        <p:nvSpPr>
          <p:cNvPr id="9" name="テキスト ボックス 8"/>
          <p:cNvSpPr txBox="1"/>
          <p:nvPr/>
        </p:nvSpPr>
        <p:spPr>
          <a:xfrm>
            <a:off x="5003800" y="6147788"/>
            <a:ext cx="4275667"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smtClean="0"/>
              <a:t>年</a:t>
            </a:r>
            <a:r>
              <a:rPr lang="en-US" altLang="ja-JP" sz="1000" dirty="0" smtClean="0"/>
              <a:t>7</a:t>
            </a:r>
            <a:r>
              <a:rPr lang="ja-JP" altLang="en-US" sz="1000" dirty="0" smtClean="0"/>
              <a:t>月</a:t>
            </a:r>
            <a:r>
              <a:rPr lang="en-US" altLang="ja-JP" sz="1000" dirty="0" smtClean="0"/>
              <a:t>12</a:t>
            </a:r>
            <a:r>
              <a:rPr lang="ja-JP" altLang="en-US" sz="1000" dirty="0" smtClean="0"/>
              <a:t>日　第</a:t>
            </a:r>
            <a:r>
              <a:rPr lang="en-US" altLang="ja-JP" sz="1000" dirty="0" smtClean="0"/>
              <a:t>356</a:t>
            </a:r>
            <a:r>
              <a:rPr lang="ja-JP" altLang="en-US" sz="1000" dirty="0" smtClean="0"/>
              <a:t>回</a:t>
            </a:r>
            <a:r>
              <a:rPr lang="zh-CN" altLang="en-US" sz="1000" dirty="0"/>
              <a:t>中央社会保険医療協議会 総会</a:t>
            </a:r>
            <a:r>
              <a:rPr lang="ja-JP" altLang="en-US" sz="1000" dirty="0" smtClean="0"/>
              <a:t>資料より</a:t>
            </a:r>
            <a:endParaRPr lang="ja-JP" altLang="en-US" sz="1000" dirty="0">
              <a:latin typeface="+mn-ea"/>
            </a:endParaRPr>
          </a:p>
        </p:txBody>
      </p:sp>
      <p:pic>
        <p:nvPicPr>
          <p:cNvPr id="2" name="図 1"/>
          <p:cNvPicPr>
            <a:picLocks noChangeAspect="1"/>
          </p:cNvPicPr>
          <p:nvPr/>
        </p:nvPicPr>
        <p:blipFill>
          <a:blip r:embed="rId2"/>
          <a:stretch>
            <a:fillRect/>
          </a:stretch>
        </p:blipFill>
        <p:spPr>
          <a:xfrm>
            <a:off x="982434" y="604374"/>
            <a:ext cx="7185660" cy="5149349"/>
          </a:xfrm>
          <a:prstGeom prst="rect">
            <a:avLst/>
          </a:prstGeom>
        </p:spPr>
      </p:pic>
    </p:spTree>
    <p:extLst>
      <p:ext uri="{BB962C8B-B14F-4D97-AF65-F5344CB8AC3E}">
        <p14:creationId xmlns:p14="http://schemas.microsoft.com/office/powerpoint/2010/main" val="28816052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251459" y="711270"/>
            <a:ext cx="8647611" cy="39103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kumimoji="1" sz="2400" kern="1200" spc="-50" baseline="0">
                <a:solidFill>
                  <a:schemeClr val="tx1">
                    <a:lumMod val="75000"/>
                    <a:lumOff val="25000"/>
                  </a:schemeClr>
                </a:solidFill>
                <a:latin typeface="+mj-ea"/>
                <a:ea typeface="+mj-ea"/>
                <a:cs typeface="+mj-cs"/>
              </a:defRPr>
            </a:lvl1pPr>
          </a:lstStyle>
          <a:p>
            <a:endParaRPr lang="ja-JP" altLang="en-US" sz="2000" dirty="0"/>
          </a:p>
        </p:txBody>
      </p:sp>
      <p:sp>
        <p:nvSpPr>
          <p:cNvPr id="3" name="スライド番号プレースホルダー 2"/>
          <p:cNvSpPr>
            <a:spLocks noGrp="1"/>
          </p:cNvSpPr>
          <p:nvPr>
            <p:ph type="sldNum" sz="quarter" idx="12"/>
          </p:nvPr>
        </p:nvSpPr>
        <p:spPr/>
        <p:txBody>
          <a:bodyPr/>
          <a:lstStyle/>
          <a:p>
            <a:fld id="{97BA05AF-31B5-40C8-834C-58CC98D181B8}" type="slidenum">
              <a:rPr kumimoji="1" lang="ja-JP" altLang="en-US" smtClean="0">
                <a:ln w="0"/>
                <a:solidFill>
                  <a:schemeClr val="tx1"/>
                </a:solidFill>
                <a:effectLst>
                  <a:outerShdw blurRad="38100" dist="19050" dir="2700000" algn="tl" rotWithShape="0">
                    <a:schemeClr val="dk1">
                      <a:alpha val="40000"/>
                    </a:schemeClr>
                  </a:outerShdw>
                </a:effectLst>
              </a:rPr>
              <a:t>77</a:t>
            </a:fld>
            <a:endParaRPr kumimoji="1" lang="ja-JP" altLang="en-US" dirty="0">
              <a:ln w="0"/>
              <a:solidFill>
                <a:schemeClr val="tx1"/>
              </a:solidFill>
              <a:effectLst>
                <a:outerShdw blurRad="38100" dist="19050" dir="2700000" algn="tl" rotWithShape="0">
                  <a:schemeClr val="dk1">
                    <a:alpha val="40000"/>
                  </a:schemeClr>
                </a:outerShdw>
              </a:effectLst>
            </a:endParaRPr>
          </a:p>
        </p:txBody>
      </p:sp>
      <p:sp>
        <p:nvSpPr>
          <p:cNvPr id="5" name="タイトル 4"/>
          <p:cNvSpPr>
            <a:spLocks noGrp="1"/>
          </p:cNvSpPr>
          <p:nvPr>
            <p:ph type="title"/>
          </p:nvPr>
        </p:nvSpPr>
        <p:spPr/>
        <p:txBody>
          <a:bodyPr/>
          <a:lstStyle/>
          <a:p>
            <a:r>
              <a:rPr lang="ja-JP" altLang="en-US" sz="2000" dirty="0"/>
              <a:t>⑩</a:t>
            </a:r>
            <a:r>
              <a:rPr lang="ja-JP" altLang="ja-JP" sz="2000" dirty="0" smtClean="0"/>
              <a:t>施設</a:t>
            </a:r>
            <a:r>
              <a:rPr lang="ja-JP" altLang="ja-JP" sz="2000" dirty="0"/>
              <a:t>基準の届出</a:t>
            </a:r>
            <a:r>
              <a:rPr lang="ja-JP" altLang="en-US" sz="2000" dirty="0"/>
              <a:t>（</a:t>
            </a:r>
            <a:r>
              <a:rPr lang="ja-JP" altLang="ja-JP" sz="2000" dirty="0"/>
              <a:t>オンライン化</a:t>
            </a:r>
            <a:r>
              <a:rPr lang="ja-JP" altLang="en-US" sz="2000" dirty="0"/>
              <a:t>）</a:t>
            </a:r>
            <a:r>
              <a:rPr kumimoji="1" lang="ja-JP" altLang="en-US" sz="2000" dirty="0" smtClean="0"/>
              <a:t> </a:t>
            </a:r>
            <a:endParaRPr kumimoji="1" lang="ja-JP" altLang="en-US" sz="2000" dirty="0"/>
          </a:p>
        </p:txBody>
      </p:sp>
      <p:sp>
        <p:nvSpPr>
          <p:cNvPr id="2" name="テキスト ボックス 1"/>
          <p:cNvSpPr txBox="1"/>
          <p:nvPr/>
        </p:nvSpPr>
        <p:spPr>
          <a:xfrm>
            <a:off x="151764" y="665537"/>
            <a:ext cx="8840471" cy="3539430"/>
          </a:xfrm>
          <a:prstGeom prst="rect">
            <a:avLst/>
          </a:prstGeom>
          <a:noFill/>
        </p:spPr>
        <p:txBody>
          <a:bodyPr wrap="square" rtlCol="0">
            <a:spAutoFit/>
          </a:bodyPr>
          <a:lstStyle/>
          <a:p>
            <a:r>
              <a:rPr lang="ja-JP" altLang="en-US" sz="1400" dirty="0" smtClean="0">
                <a:latin typeface="メイリオ" panose="020B0604030504040204" pitchFamily="50" charset="-128"/>
                <a:ea typeface="メイリオ" panose="020B0604030504040204" pitchFamily="50" charset="-128"/>
              </a:rPr>
              <a:t>（課題）</a:t>
            </a:r>
            <a:endParaRPr lang="en-US" altLang="ja-JP" sz="1400" dirty="0" smtClean="0">
              <a:latin typeface="メイリオ" panose="020B0604030504040204" pitchFamily="50" charset="-128"/>
              <a:ea typeface="メイリオ" panose="020B0604030504040204" pitchFamily="50" charset="-128"/>
            </a:endParaRPr>
          </a:p>
          <a:p>
            <a:r>
              <a:rPr lang="en-US" altLang="ja-JP" sz="1400" dirty="0" smtClean="0">
                <a:latin typeface="メイリオ" panose="020B0604030504040204" pitchFamily="50" charset="-128"/>
                <a:ea typeface="メイリオ" panose="020B0604030504040204" pitchFamily="50" charset="-128"/>
              </a:rPr>
              <a:t>•</a:t>
            </a:r>
            <a:r>
              <a:rPr lang="ja-JP" altLang="en-US" sz="1400" dirty="0"/>
              <a:t>施設基準の届出項目や手続き等は、更に合理化する余地がある。</a:t>
            </a:r>
          </a:p>
          <a:p>
            <a:r>
              <a:rPr lang="ja-JP" altLang="en-US" sz="1400" dirty="0"/>
              <a:t>告示や通知等の記載に曖昧な部分があり、算定可否の判断に苦慮する場合がある。</a:t>
            </a:r>
            <a:endParaRPr lang="en-US" altLang="ja-JP" sz="1400" dirty="0"/>
          </a:p>
          <a:p>
            <a:endParaRPr lang="en-US" altLang="ja-JP" sz="1400" dirty="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（現状）</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〇</a:t>
            </a:r>
            <a:r>
              <a:rPr lang="ja-JP" altLang="en-US" sz="1400" dirty="0"/>
              <a:t>施設基準の届出や様々な報告については、これまでの診療報酬改定において、重複していた内容の届出を省略する、記載項目を減らすといった対応を図ってきた。</a:t>
            </a:r>
          </a:p>
          <a:p>
            <a:r>
              <a:rPr lang="ja-JP" altLang="en-US" sz="1400" dirty="0"/>
              <a:t>○ また、告示・通知等の記載についても、一定程度、その内容の明確化を図るとともに、可能な限り迅速に告示・通知等を示すことに努めてきた。</a:t>
            </a:r>
            <a:endParaRPr lang="en-US" altLang="ja-JP" sz="1400" dirty="0"/>
          </a:p>
          <a:p>
            <a:endParaRPr lang="en-US" altLang="ja-JP" sz="1400" dirty="0" smtClean="0">
              <a:latin typeface="メイリオ" panose="020B0604030504040204" pitchFamily="50" charset="-128"/>
              <a:ea typeface="メイリオ" panose="020B0604030504040204" pitchFamily="50" charset="-128"/>
            </a:endParaRPr>
          </a:p>
          <a:p>
            <a:r>
              <a:rPr lang="ja-JP" altLang="en-US" sz="1400" b="1" dirty="0"/>
              <a:t>（対応案）</a:t>
            </a:r>
          </a:p>
          <a:p>
            <a:r>
              <a:rPr lang="ja-JP" altLang="en-US" sz="1400" dirty="0"/>
              <a:t>○ 平成</a:t>
            </a:r>
            <a:r>
              <a:rPr lang="en-US" altLang="ja-JP" sz="1400" dirty="0"/>
              <a:t>30 </a:t>
            </a:r>
            <a:r>
              <a:rPr lang="ja-JP" altLang="en-US" sz="1400" dirty="0"/>
              <a:t>年度診療報酬改定の具体的な内容を見据えながら、改定に向けて検討を進め、施設基準の届出項目や手続き等について、届出の省略や手続きの簡素化など、さらなる合理化を進める。</a:t>
            </a:r>
          </a:p>
          <a:p>
            <a:r>
              <a:rPr lang="ja-JP" altLang="en-US" sz="1400" dirty="0"/>
              <a:t>○ </a:t>
            </a:r>
            <a:r>
              <a:rPr lang="en-US" altLang="ja-JP" sz="1400" dirty="0"/>
              <a:t>30 </a:t>
            </a:r>
            <a:r>
              <a:rPr lang="ja-JP" altLang="en-US" sz="1400" dirty="0"/>
              <a:t>年度以降の改定においても、継続的に効率化・合理化を図っていくとともに、施設基準の届出や報告・受理通知等のオンライン化について、対応を進めていく。</a:t>
            </a:r>
            <a:endParaRPr lang="en-US" altLang="ja-JP" sz="1400" dirty="0"/>
          </a:p>
          <a:p>
            <a:endParaRPr lang="en-US" altLang="ja-JP" sz="1400" dirty="0" smtClean="0">
              <a:latin typeface="メイリオ" panose="020B0604030504040204" pitchFamily="50" charset="-128"/>
              <a:ea typeface="メイリオ" panose="020B0604030504040204" pitchFamily="50" charset="-128"/>
            </a:endParaRPr>
          </a:p>
        </p:txBody>
      </p:sp>
      <p:graphicFrame>
        <p:nvGraphicFramePr>
          <p:cNvPr id="8" name="表 7"/>
          <p:cNvGraphicFramePr>
            <a:graphicFrameLocks noGrp="1"/>
          </p:cNvGraphicFramePr>
          <p:nvPr>
            <p:extLst/>
          </p:nvPr>
        </p:nvGraphicFramePr>
        <p:xfrm>
          <a:off x="251459" y="4534088"/>
          <a:ext cx="8377727" cy="624840"/>
        </p:xfrm>
        <a:graphic>
          <a:graphicData uri="http://schemas.openxmlformats.org/drawingml/2006/table">
            <a:tbl>
              <a:tblPr firstRow="1" bandRow="1">
                <a:tableStyleId>{5C22544A-7EE6-4342-B048-85BDC9FD1C3A}</a:tableStyleId>
              </a:tblPr>
              <a:tblGrid>
                <a:gridCol w="799674"/>
                <a:gridCol w="2140083"/>
                <a:gridCol w="2806132"/>
                <a:gridCol w="2631838"/>
              </a:tblGrid>
              <a:tr h="0">
                <a:tc>
                  <a:txBody>
                    <a:bodyPr/>
                    <a:lstStyle/>
                    <a:p>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項目</a:t>
                      </a:r>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改定前</a:t>
                      </a:r>
                      <a:endParaRPr kumimoji="1" lang="ja-JP" altLang="en-US" sz="1100" b="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100" b="0" dirty="0" smtClean="0">
                          <a:latin typeface="メイリオ" panose="020B0604030504040204" pitchFamily="50" charset="-128"/>
                          <a:ea typeface="メイリオ" panose="020B0604030504040204" pitchFamily="50" charset="-128"/>
                        </a:rPr>
                        <a:t>改定後（予測）</a:t>
                      </a:r>
                      <a:endParaRPr kumimoji="1" lang="ja-JP" altLang="en-US" sz="1100" b="0" dirty="0">
                        <a:latin typeface="メイリオ" panose="020B0604030504040204" pitchFamily="50" charset="-128"/>
                        <a:ea typeface="メイリオ" panose="020B0604030504040204" pitchFamily="50" charset="-128"/>
                      </a:endParaRPr>
                    </a:p>
                  </a:txBody>
                  <a:tcPr/>
                </a:tc>
              </a:tr>
              <a:tr h="0">
                <a:tc>
                  <a:txBody>
                    <a:bodyPr/>
                    <a:lstStyle/>
                    <a:p>
                      <a:r>
                        <a:rPr kumimoji="1" lang="ja-JP" altLang="en-US" sz="900" b="0" dirty="0" smtClean="0">
                          <a:latin typeface="メイリオ" panose="020B0604030504040204" pitchFamily="50" charset="-128"/>
                          <a:ea typeface="メイリオ" panose="020B0604030504040204" pitchFamily="50" charset="-128"/>
                        </a:rPr>
                        <a:t>共通</a:t>
                      </a:r>
                      <a:endParaRPr kumimoji="1" lang="ja-JP" altLang="en-US" sz="900" b="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・施設基準の届出</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・厚生局へ様式を作成し紙ベースで提出している。</a:t>
                      </a:r>
                      <a:endParaRPr lang="en-US" altLang="ja-JP" sz="900" dirty="0" smtClean="0">
                        <a:latin typeface="メイリオ" panose="020B0604030504040204" pitchFamily="50" charset="-128"/>
                        <a:ea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rPr>
                        <a:t>（届出、報告、受理通知など）</a:t>
                      </a:r>
                      <a:endParaRPr lang="ja-JP" altLang="en-US" sz="900" dirty="0">
                        <a:latin typeface="メイリオ" panose="020B0604030504040204" pitchFamily="50" charset="-128"/>
                        <a:ea typeface="メイリオ" panose="020B0604030504040204" pitchFamily="50" charset="-128"/>
                      </a:endParaRPr>
                    </a:p>
                  </a:txBody>
                  <a:tcPr/>
                </a:tc>
                <a:tc>
                  <a:txBody>
                    <a:bodyPr/>
                    <a:lstStyle/>
                    <a:p>
                      <a:r>
                        <a:rPr lang="ja-JP" altLang="en-US" sz="900" dirty="0" smtClean="0">
                          <a:latin typeface="メイリオ" panose="020B0604030504040204" pitchFamily="50" charset="-128"/>
                          <a:ea typeface="メイリオ" panose="020B0604030504040204" pitchFamily="50" charset="-128"/>
                        </a:rPr>
                        <a:t>・平成</a:t>
                      </a:r>
                      <a:r>
                        <a:rPr lang="en-US" altLang="ja-JP" sz="900" dirty="0" smtClean="0">
                          <a:latin typeface="メイリオ" panose="020B0604030504040204" pitchFamily="50" charset="-128"/>
                          <a:ea typeface="メイリオ" panose="020B0604030504040204" pitchFamily="50" charset="-128"/>
                        </a:rPr>
                        <a:t>30</a:t>
                      </a:r>
                      <a:r>
                        <a:rPr lang="ja-JP" altLang="en-US" sz="900" dirty="0" smtClean="0">
                          <a:latin typeface="メイリオ" panose="020B0604030504040204" pitchFamily="50" charset="-128"/>
                          <a:ea typeface="メイリオ" panose="020B0604030504040204" pitchFamily="50" charset="-128"/>
                        </a:rPr>
                        <a:t>年度以降、オンライン化を進めて行く。</a:t>
                      </a:r>
                      <a:endParaRPr lang="ja-JP" altLang="en-US" sz="900" dirty="0">
                        <a:latin typeface="メイリオ" panose="020B0604030504040204" pitchFamily="50" charset="-128"/>
                        <a:ea typeface="メイリオ" panose="020B0604030504040204" pitchFamily="50" charset="-128"/>
                      </a:endParaRPr>
                    </a:p>
                  </a:txBody>
                  <a:tcPr/>
                </a:tc>
              </a:tr>
            </a:tbl>
          </a:graphicData>
        </a:graphic>
      </p:graphicFrame>
      <p:sp>
        <p:nvSpPr>
          <p:cNvPr id="9" name="テキスト ボックス 8"/>
          <p:cNvSpPr txBox="1"/>
          <p:nvPr/>
        </p:nvSpPr>
        <p:spPr>
          <a:xfrm>
            <a:off x="5003800" y="6147788"/>
            <a:ext cx="4275667" cy="246221"/>
          </a:xfrm>
          <a:prstGeom prst="rect">
            <a:avLst/>
          </a:prstGeom>
          <a:noFill/>
        </p:spPr>
        <p:txBody>
          <a:bodyPr wrap="square" rtlCol="0">
            <a:spAutoFit/>
          </a:bodyPr>
          <a:lstStyle/>
          <a:p>
            <a:r>
              <a:rPr lang="ja-JP" altLang="en-US" sz="1000" dirty="0"/>
              <a:t>平成</a:t>
            </a:r>
            <a:r>
              <a:rPr lang="en-US" altLang="ja-JP" sz="1000" dirty="0"/>
              <a:t>29</a:t>
            </a:r>
            <a:r>
              <a:rPr lang="ja-JP" altLang="en-US" sz="1000" dirty="0" smtClean="0"/>
              <a:t>年</a:t>
            </a:r>
            <a:r>
              <a:rPr lang="en-US" altLang="ja-JP" sz="1000" dirty="0" smtClean="0"/>
              <a:t>9</a:t>
            </a:r>
            <a:r>
              <a:rPr lang="ja-JP" altLang="en-US" sz="1000" dirty="0" smtClean="0"/>
              <a:t>月</a:t>
            </a:r>
            <a:r>
              <a:rPr lang="en-US" altLang="ja-JP" sz="1000" dirty="0"/>
              <a:t>27</a:t>
            </a:r>
            <a:r>
              <a:rPr lang="ja-JP" altLang="en-US" sz="1000" dirty="0" smtClean="0"/>
              <a:t>日　第</a:t>
            </a:r>
            <a:r>
              <a:rPr lang="en-US" altLang="ja-JP" sz="1000" dirty="0" smtClean="0"/>
              <a:t>361</a:t>
            </a:r>
            <a:r>
              <a:rPr lang="ja-JP" altLang="en-US" sz="1000" dirty="0" smtClean="0"/>
              <a:t>回</a:t>
            </a:r>
            <a:r>
              <a:rPr lang="zh-CN" altLang="en-US" sz="1000" dirty="0"/>
              <a:t>中央社会保険医療協議会 総会</a:t>
            </a:r>
            <a:r>
              <a:rPr lang="ja-JP" altLang="en-US" sz="1000" dirty="0" smtClean="0"/>
              <a:t>資料を編集</a:t>
            </a:r>
            <a:endParaRPr lang="ja-JP" altLang="en-US" sz="1000" dirty="0">
              <a:latin typeface="+mn-ea"/>
            </a:endParaRPr>
          </a:p>
        </p:txBody>
      </p:sp>
    </p:spTree>
    <p:extLst>
      <p:ext uri="{BB962C8B-B14F-4D97-AF65-F5344CB8AC3E}">
        <p14:creationId xmlns:p14="http://schemas.microsoft.com/office/powerpoint/2010/main" val="156997083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normAutofit/>
          </a:bodyPr>
          <a:lstStyle/>
          <a:p>
            <a:r>
              <a:rPr kumimoji="1" lang="ja-JP" altLang="en-US" sz="4000" dirty="0" smtClean="0"/>
              <a:t>５．病院経営について</a:t>
            </a:r>
            <a:endParaRPr kumimoji="1" lang="ja-JP" altLang="en-US" sz="4000" dirty="0"/>
          </a:p>
        </p:txBody>
      </p:sp>
      <p:sp>
        <p:nvSpPr>
          <p:cNvPr id="5" name="サブタイトル 4"/>
          <p:cNvSpPr>
            <a:spLocks noGrp="1"/>
          </p:cNvSpPr>
          <p:nvPr>
            <p:ph type="subTitle" idx="1"/>
          </p:nvPr>
        </p:nvSpPr>
        <p:spPr/>
        <p:txBody>
          <a:bodyPr/>
          <a:lstStyle/>
          <a:p>
            <a:r>
              <a:rPr kumimoji="1" lang="ja-JP" altLang="en-US" dirty="0" smtClean="0"/>
              <a:t>現状と今後</a:t>
            </a:r>
            <a:endParaRPr kumimoji="1" lang="ja-JP" altLang="en-US" dirty="0"/>
          </a:p>
        </p:txBody>
      </p:sp>
    </p:spTree>
    <p:extLst>
      <p:ext uri="{BB962C8B-B14F-4D97-AF65-F5344CB8AC3E}">
        <p14:creationId xmlns:p14="http://schemas.microsoft.com/office/powerpoint/2010/main" val="40645498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stretch>
            <a:fillRect/>
          </a:stretch>
        </p:blipFill>
        <p:spPr>
          <a:xfrm>
            <a:off x="574909" y="970488"/>
            <a:ext cx="8160810" cy="5004515"/>
          </a:xfrm>
          <a:prstGeom prst="rect">
            <a:avLst/>
          </a:prstGeom>
        </p:spPr>
      </p:pic>
      <p:sp>
        <p:nvSpPr>
          <p:cNvPr id="3" name="テキスト ボックス 2"/>
          <p:cNvSpPr txBox="1"/>
          <p:nvPr/>
        </p:nvSpPr>
        <p:spPr>
          <a:xfrm>
            <a:off x="429065" y="81429"/>
            <a:ext cx="8285872" cy="461665"/>
          </a:xfrm>
          <a:prstGeom prst="rect">
            <a:avLst/>
          </a:prstGeom>
          <a:noFill/>
        </p:spPr>
        <p:txBody>
          <a:bodyPr wrap="square" rtlCol="0">
            <a:spAutoFit/>
          </a:bodyPr>
          <a:lstStyle/>
          <a:p>
            <a:r>
              <a:rPr kumimoji="1" lang="ja-JP" altLang="en-US" sz="2400" dirty="0" smtClean="0">
                <a:latin typeface="HGSｺﾞｼｯｸM" panose="020B0600000000000000" pitchFamily="50" charset="-128"/>
                <a:ea typeface="HGSｺﾞｼｯｸM" panose="020B0600000000000000" pitchFamily="50" charset="-128"/>
              </a:rPr>
              <a:t>一般病院の</a:t>
            </a:r>
            <a:r>
              <a:rPr lang="ja-JP" altLang="en-US" sz="2400" dirty="0" smtClean="0">
                <a:latin typeface="HGSｺﾞｼｯｸM" panose="020B0600000000000000" pitchFamily="50" charset="-128"/>
                <a:ea typeface="HGSｺﾞｼｯｸM" panose="020B0600000000000000" pitchFamily="50" charset="-128"/>
              </a:rPr>
              <a:t>平均在院</a:t>
            </a:r>
            <a:r>
              <a:rPr lang="ja-JP" altLang="en-US" sz="2400" dirty="0">
                <a:latin typeface="HGSｺﾞｼｯｸM" panose="020B0600000000000000" pitchFamily="50" charset="-128"/>
                <a:ea typeface="HGSｺﾞｼｯｸM" panose="020B0600000000000000" pitchFamily="50" charset="-128"/>
              </a:rPr>
              <a:t>日数</a:t>
            </a:r>
            <a:r>
              <a:rPr lang="ja-JP" altLang="en-US" sz="2400" dirty="0" smtClean="0">
                <a:latin typeface="HGSｺﾞｼｯｸM" panose="020B0600000000000000" pitchFamily="50" charset="-128"/>
                <a:ea typeface="HGSｺﾞｼｯｸM" panose="020B0600000000000000" pitchFamily="50" charset="-128"/>
              </a:rPr>
              <a:t>と病床利用率</a:t>
            </a:r>
            <a:r>
              <a:rPr kumimoji="1" lang="ja-JP" altLang="en-US" sz="2400" dirty="0" smtClean="0">
                <a:latin typeface="HGSｺﾞｼｯｸM" panose="020B0600000000000000" pitchFamily="50" charset="-128"/>
                <a:ea typeface="HGSｺﾞｼｯｸM" panose="020B0600000000000000" pitchFamily="50" charset="-128"/>
              </a:rPr>
              <a:t>の動向</a:t>
            </a:r>
            <a:endParaRPr kumimoji="1" lang="ja-JP" altLang="en-US" sz="2400" dirty="0">
              <a:latin typeface="HGSｺﾞｼｯｸM" panose="020B0600000000000000" pitchFamily="50" charset="-128"/>
              <a:ea typeface="HGSｺﾞｼｯｸM" panose="020B0600000000000000" pitchFamily="50" charset="-128"/>
            </a:endParaRPr>
          </a:p>
        </p:txBody>
      </p:sp>
      <p:sp>
        <p:nvSpPr>
          <p:cNvPr id="4" name="テキスト ボックス 3"/>
          <p:cNvSpPr txBox="1"/>
          <p:nvPr/>
        </p:nvSpPr>
        <p:spPr>
          <a:xfrm>
            <a:off x="6780627" y="5898285"/>
            <a:ext cx="2363373" cy="307777"/>
          </a:xfrm>
          <a:prstGeom prst="rect">
            <a:avLst/>
          </a:prstGeom>
          <a:noFill/>
        </p:spPr>
        <p:txBody>
          <a:bodyPr wrap="square" rtlCol="0">
            <a:spAutoFit/>
          </a:bodyPr>
          <a:lstStyle/>
          <a:p>
            <a:r>
              <a:rPr lang="ja-JP" altLang="en-US" sz="1400" dirty="0" smtClean="0">
                <a:latin typeface="HGSｺﾞｼｯｸM" panose="020B0600000000000000" pitchFamily="50" charset="-128"/>
                <a:ea typeface="HGSｺﾞｼｯｸM" panose="020B0600000000000000" pitchFamily="50" charset="-128"/>
              </a:rPr>
              <a:t>平均在院</a:t>
            </a:r>
            <a:r>
              <a:rPr lang="ja-JP" altLang="en-US" sz="1400" dirty="0">
                <a:latin typeface="HGSｺﾞｼｯｸM" panose="020B0600000000000000" pitchFamily="50" charset="-128"/>
                <a:ea typeface="HGSｺﾞｼｯｸM" panose="020B0600000000000000" pitchFamily="50" charset="-128"/>
              </a:rPr>
              <a:t>日数</a:t>
            </a:r>
            <a:r>
              <a:rPr kumimoji="1" lang="ja-JP" altLang="en-US" sz="1400" dirty="0" smtClean="0">
                <a:latin typeface="HGSｺﾞｼｯｸM" panose="020B0600000000000000" pitchFamily="50" charset="-128"/>
                <a:ea typeface="HGSｺﾞｼｯｸM" panose="020B0600000000000000" pitchFamily="50" charset="-128"/>
              </a:rPr>
              <a:t>（日）</a:t>
            </a:r>
            <a:endParaRPr kumimoji="1" lang="ja-JP" altLang="en-US" sz="1400" dirty="0">
              <a:latin typeface="HGSｺﾞｼｯｸM" panose="020B0600000000000000" pitchFamily="50" charset="-128"/>
              <a:ea typeface="HGSｺﾞｼｯｸM" panose="020B0600000000000000" pitchFamily="50" charset="-128"/>
            </a:endParaRPr>
          </a:p>
        </p:txBody>
      </p:sp>
      <p:sp>
        <p:nvSpPr>
          <p:cNvPr id="5" name="テキスト ボックス 4"/>
          <p:cNvSpPr txBox="1"/>
          <p:nvPr/>
        </p:nvSpPr>
        <p:spPr>
          <a:xfrm>
            <a:off x="1005841" y="886988"/>
            <a:ext cx="1997612" cy="307777"/>
          </a:xfrm>
          <a:prstGeom prst="rect">
            <a:avLst/>
          </a:prstGeom>
          <a:noFill/>
        </p:spPr>
        <p:txBody>
          <a:bodyPr wrap="square" rtlCol="0">
            <a:spAutoFit/>
          </a:bodyPr>
          <a:lstStyle/>
          <a:p>
            <a:r>
              <a:rPr kumimoji="1" lang="ja-JP" altLang="en-US" sz="1400" dirty="0" smtClean="0">
                <a:latin typeface="HGSｺﾞｼｯｸM" panose="020B0600000000000000" pitchFamily="50" charset="-128"/>
                <a:ea typeface="HGSｺﾞｼｯｸM" panose="020B0600000000000000" pitchFamily="50" charset="-128"/>
              </a:rPr>
              <a:t>病床利用率（％）</a:t>
            </a:r>
            <a:endParaRPr kumimoji="1" lang="ja-JP" altLang="en-US" sz="1400" dirty="0">
              <a:latin typeface="HGSｺﾞｼｯｸM" panose="020B0600000000000000" pitchFamily="50" charset="-128"/>
              <a:ea typeface="HGSｺﾞｼｯｸM" panose="020B0600000000000000" pitchFamily="50" charset="-128"/>
            </a:endParaRPr>
          </a:p>
        </p:txBody>
      </p:sp>
      <p:sp>
        <p:nvSpPr>
          <p:cNvPr id="6" name="テキスト ボックス 5"/>
          <p:cNvSpPr txBox="1"/>
          <p:nvPr/>
        </p:nvSpPr>
        <p:spPr>
          <a:xfrm>
            <a:off x="3662289" y="4113570"/>
            <a:ext cx="2363373" cy="307777"/>
          </a:xfrm>
          <a:prstGeom prst="rect">
            <a:avLst/>
          </a:prstGeom>
          <a:noFill/>
        </p:spPr>
        <p:txBody>
          <a:bodyPr wrap="square" rtlCol="0">
            <a:spAutoFit/>
          </a:bodyPr>
          <a:lstStyle/>
          <a:p>
            <a:r>
              <a:rPr lang="ja-JP" altLang="en-US" sz="1400" dirty="0" smtClean="0">
                <a:latin typeface="HGSｺﾞｼｯｸM" panose="020B0600000000000000" pitchFamily="50" charset="-128"/>
                <a:ea typeface="HGSｺﾞｼｯｸM" panose="020B0600000000000000" pitchFamily="50" charset="-128"/>
              </a:rPr>
              <a:t>平成</a:t>
            </a:r>
            <a:r>
              <a:rPr lang="en-US" altLang="ja-JP" sz="1400" dirty="0" smtClean="0">
                <a:latin typeface="HGSｺﾞｼｯｸM" panose="020B0600000000000000" pitchFamily="50" charset="-128"/>
                <a:ea typeface="HGSｺﾞｼｯｸM" panose="020B0600000000000000" pitchFamily="50" charset="-128"/>
              </a:rPr>
              <a:t>27</a:t>
            </a:r>
            <a:r>
              <a:rPr lang="ja-JP" altLang="en-US" sz="1400" dirty="0" smtClean="0">
                <a:latin typeface="HGSｺﾞｼｯｸM" panose="020B0600000000000000" pitchFamily="50" charset="-128"/>
                <a:ea typeface="HGSｺﾞｼｯｸM" panose="020B0600000000000000" pitchFamily="50" charset="-128"/>
              </a:rPr>
              <a:t>年（</a:t>
            </a:r>
            <a:r>
              <a:rPr lang="en-US" altLang="ja-JP" sz="1400" dirty="0" smtClean="0">
                <a:latin typeface="HGSｺﾞｼｯｸM" panose="020B0600000000000000" pitchFamily="50" charset="-128"/>
                <a:ea typeface="HGSｺﾞｼｯｸM" panose="020B0600000000000000" pitchFamily="50" charset="-128"/>
              </a:rPr>
              <a:t>1</a:t>
            </a:r>
            <a:r>
              <a:rPr lang="en-US" altLang="ja-JP" sz="1400" dirty="0">
                <a:latin typeface="HGSｺﾞｼｯｸM" panose="020B0600000000000000" pitchFamily="50" charset="-128"/>
                <a:ea typeface="HGSｺﾞｼｯｸM" panose="020B0600000000000000" pitchFamily="50" charset="-128"/>
              </a:rPr>
              <a:t>‐</a:t>
            </a:r>
            <a:r>
              <a:rPr lang="en-US" altLang="ja-JP" sz="1400" dirty="0" smtClean="0">
                <a:latin typeface="HGSｺﾞｼｯｸM" panose="020B0600000000000000" pitchFamily="50" charset="-128"/>
                <a:ea typeface="HGSｺﾞｼｯｸM" panose="020B0600000000000000" pitchFamily="50" charset="-128"/>
              </a:rPr>
              <a:t>6</a:t>
            </a:r>
            <a:r>
              <a:rPr lang="ja-JP" altLang="en-US" sz="1400" dirty="0" smtClean="0">
                <a:latin typeface="HGSｺﾞｼｯｸM" panose="020B0600000000000000" pitchFamily="50" charset="-128"/>
                <a:ea typeface="HGSｺﾞｼｯｸM" panose="020B0600000000000000" pitchFamily="50" charset="-128"/>
              </a:rPr>
              <a:t>月）</a:t>
            </a:r>
            <a:endParaRPr kumimoji="1" lang="ja-JP" altLang="en-US" sz="1400" dirty="0">
              <a:latin typeface="HGSｺﾞｼｯｸM" panose="020B0600000000000000" pitchFamily="50" charset="-128"/>
              <a:ea typeface="HGSｺﾞｼｯｸM" panose="020B0600000000000000" pitchFamily="50" charset="-128"/>
            </a:endParaRPr>
          </a:p>
        </p:txBody>
      </p:sp>
      <p:sp>
        <p:nvSpPr>
          <p:cNvPr id="7" name="テキスト ボックス 6"/>
          <p:cNvSpPr txBox="1"/>
          <p:nvPr/>
        </p:nvSpPr>
        <p:spPr>
          <a:xfrm>
            <a:off x="2633218" y="3333087"/>
            <a:ext cx="1298916" cy="307777"/>
          </a:xfrm>
          <a:prstGeom prst="rect">
            <a:avLst/>
          </a:prstGeom>
          <a:noFill/>
        </p:spPr>
        <p:txBody>
          <a:bodyPr wrap="square" rtlCol="0">
            <a:spAutoFit/>
          </a:bodyPr>
          <a:lstStyle/>
          <a:p>
            <a:r>
              <a:rPr lang="ja-JP" altLang="en-US" sz="1400" dirty="0" smtClean="0">
                <a:latin typeface="HGSｺﾞｼｯｸM" panose="020B0600000000000000" pitchFamily="50" charset="-128"/>
                <a:ea typeface="HGSｺﾞｼｯｸM" panose="020B0600000000000000" pitchFamily="50" charset="-128"/>
              </a:rPr>
              <a:t>平成</a:t>
            </a:r>
            <a:r>
              <a:rPr lang="en-US" altLang="ja-JP" sz="1400" dirty="0" smtClean="0">
                <a:latin typeface="HGSｺﾞｼｯｸM" panose="020B0600000000000000" pitchFamily="50" charset="-128"/>
                <a:ea typeface="HGSｺﾞｼｯｸM" panose="020B0600000000000000" pitchFamily="50" charset="-128"/>
              </a:rPr>
              <a:t>26</a:t>
            </a:r>
            <a:r>
              <a:rPr lang="ja-JP" altLang="en-US" sz="1400" dirty="0" smtClean="0">
                <a:latin typeface="HGSｺﾞｼｯｸM" panose="020B0600000000000000" pitchFamily="50" charset="-128"/>
                <a:ea typeface="HGSｺﾞｼｯｸM" panose="020B0600000000000000" pitchFamily="50" charset="-128"/>
              </a:rPr>
              <a:t>年</a:t>
            </a:r>
            <a:endParaRPr kumimoji="1" lang="ja-JP" altLang="en-US" sz="1400" dirty="0">
              <a:latin typeface="HGSｺﾞｼｯｸM" panose="020B0600000000000000" pitchFamily="50" charset="-128"/>
              <a:ea typeface="HGSｺﾞｼｯｸM" panose="020B0600000000000000" pitchFamily="50" charset="-128"/>
            </a:endParaRPr>
          </a:p>
        </p:txBody>
      </p:sp>
      <p:sp>
        <p:nvSpPr>
          <p:cNvPr id="8" name="テキスト ボックス 7"/>
          <p:cNvSpPr txBox="1"/>
          <p:nvPr/>
        </p:nvSpPr>
        <p:spPr>
          <a:xfrm>
            <a:off x="3745524" y="2783889"/>
            <a:ext cx="1744394" cy="307777"/>
          </a:xfrm>
          <a:prstGeom prst="rect">
            <a:avLst/>
          </a:prstGeom>
          <a:noFill/>
        </p:spPr>
        <p:txBody>
          <a:bodyPr wrap="square" rtlCol="0">
            <a:spAutoFit/>
          </a:bodyPr>
          <a:lstStyle/>
          <a:p>
            <a:r>
              <a:rPr lang="ja-JP" altLang="en-US" sz="1400" dirty="0" smtClean="0">
                <a:latin typeface="HGSｺﾞｼｯｸM" panose="020B0600000000000000" pitchFamily="50" charset="-128"/>
                <a:ea typeface="HGSｺﾞｼｯｸM" panose="020B0600000000000000" pitchFamily="50" charset="-128"/>
              </a:rPr>
              <a:t>平成</a:t>
            </a:r>
            <a:r>
              <a:rPr lang="en-US" altLang="ja-JP" sz="1400" dirty="0" smtClean="0">
                <a:latin typeface="HGSｺﾞｼｯｸM" panose="020B0600000000000000" pitchFamily="50" charset="-128"/>
                <a:ea typeface="HGSｺﾞｼｯｸM" panose="020B0600000000000000" pitchFamily="50" charset="-128"/>
              </a:rPr>
              <a:t>25</a:t>
            </a:r>
            <a:r>
              <a:rPr lang="ja-JP" altLang="en-US" sz="1400" dirty="0" smtClean="0">
                <a:latin typeface="HGSｺﾞｼｯｸM" panose="020B0600000000000000" pitchFamily="50" charset="-128"/>
                <a:ea typeface="HGSｺﾞｼｯｸM" panose="020B0600000000000000" pitchFamily="50" charset="-128"/>
              </a:rPr>
              <a:t>年</a:t>
            </a:r>
            <a:endParaRPr kumimoji="1" lang="ja-JP" altLang="en-US" sz="1400" dirty="0">
              <a:latin typeface="HGSｺﾞｼｯｸM" panose="020B0600000000000000" pitchFamily="50" charset="-128"/>
              <a:ea typeface="HGSｺﾞｼｯｸM" panose="020B0600000000000000" pitchFamily="50" charset="-128"/>
            </a:endParaRPr>
          </a:p>
        </p:txBody>
      </p:sp>
      <p:sp>
        <p:nvSpPr>
          <p:cNvPr id="9" name="テキスト ボックス 8"/>
          <p:cNvSpPr txBox="1"/>
          <p:nvPr/>
        </p:nvSpPr>
        <p:spPr>
          <a:xfrm>
            <a:off x="6512756" y="1527662"/>
            <a:ext cx="1744394" cy="307777"/>
          </a:xfrm>
          <a:prstGeom prst="rect">
            <a:avLst/>
          </a:prstGeom>
          <a:noFill/>
        </p:spPr>
        <p:txBody>
          <a:bodyPr wrap="square" rtlCol="0">
            <a:spAutoFit/>
          </a:bodyPr>
          <a:lstStyle/>
          <a:p>
            <a:r>
              <a:rPr lang="ja-JP" altLang="en-US" sz="1400" dirty="0" smtClean="0">
                <a:latin typeface="HGSｺﾞｼｯｸM" panose="020B0600000000000000" pitchFamily="50" charset="-128"/>
                <a:ea typeface="HGSｺﾞｼｯｸM" panose="020B0600000000000000" pitchFamily="50" charset="-128"/>
              </a:rPr>
              <a:t>平成</a:t>
            </a:r>
            <a:r>
              <a:rPr lang="en-US" altLang="ja-JP" sz="1400" dirty="0" smtClean="0">
                <a:latin typeface="HGSｺﾞｼｯｸM" panose="020B0600000000000000" pitchFamily="50" charset="-128"/>
                <a:ea typeface="HGSｺﾞｼｯｸM" panose="020B0600000000000000" pitchFamily="50" charset="-128"/>
              </a:rPr>
              <a:t>23</a:t>
            </a:r>
            <a:r>
              <a:rPr lang="ja-JP" altLang="en-US" sz="1400" dirty="0" smtClean="0">
                <a:latin typeface="HGSｺﾞｼｯｸM" panose="020B0600000000000000" pitchFamily="50" charset="-128"/>
                <a:ea typeface="HGSｺﾞｼｯｸM" panose="020B0600000000000000" pitchFamily="50" charset="-128"/>
              </a:rPr>
              <a:t>年</a:t>
            </a:r>
            <a:endParaRPr kumimoji="1" lang="ja-JP" altLang="en-US" sz="1400" dirty="0">
              <a:latin typeface="HGSｺﾞｼｯｸM" panose="020B0600000000000000" pitchFamily="50" charset="-128"/>
              <a:ea typeface="HGSｺﾞｼｯｸM" panose="020B0600000000000000" pitchFamily="50" charset="-128"/>
            </a:endParaRPr>
          </a:p>
        </p:txBody>
      </p:sp>
      <p:sp>
        <p:nvSpPr>
          <p:cNvPr id="10" name="テキスト ボックス 9"/>
          <p:cNvSpPr txBox="1"/>
          <p:nvPr/>
        </p:nvSpPr>
        <p:spPr>
          <a:xfrm>
            <a:off x="4768362" y="2424696"/>
            <a:ext cx="1744394" cy="307777"/>
          </a:xfrm>
          <a:prstGeom prst="rect">
            <a:avLst/>
          </a:prstGeom>
          <a:noFill/>
        </p:spPr>
        <p:txBody>
          <a:bodyPr wrap="square" rtlCol="0">
            <a:spAutoFit/>
          </a:bodyPr>
          <a:lstStyle/>
          <a:p>
            <a:r>
              <a:rPr lang="ja-JP" altLang="en-US" sz="1400" dirty="0" smtClean="0">
                <a:latin typeface="HGSｺﾞｼｯｸM" panose="020B0600000000000000" pitchFamily="50" charset="-128"/>
                <a:ea typeface="HGSｺﾞｼｯｸM" panose="020B0600000000000000" pitchFamily="50" charset="-128"/>
              </a:rPr>
              <a:t>平成</a:t>
            </a:r>
            <a:r>
              <a:rPr lang="en-US" altLang="ja-JP" sz="1400" dirty="0" smtClean="0">
                <a:latin typeface="HGSｺﾞｼｯｸM" panose="020B0600000000000000" pitchFamily="50" charset="-128"/>
                <a:ea typeface="HGSｺﾞｼｯｸM" panose="020B0600000000000000" pitchFamily="50" charset="-128"/>
              </a:rPr>
              <a:t>24</a:t>
            </a:r>
            <a:r>
              <a:rPr lang="ja-JP" altLang="en-US" sz="1400" dirty="0" smtClean="0">
                <a:latin typeface="HGSｺﾞｼｯｸM" panose="020B0600000000000000" pitchFamily="50" charset="-128"/>
                <a:ea typeface="HGSｺﾞｼｯｸM" panose="020B0600000000000000" pitchFamily="50" charset="-128"/>
              </a:rPr>
              <a:t>年</a:t>
            </a:r>
            <a:endParaRPr kumimoji="1" lang="ja-JP" altLang="en-US" sz="1400" dirty="0">
              <a:latin typeface="HGSｺﾞｼｯｸM" panose="020B0600000000000000" pitchFamily="50" charset="-128"/>
              <a:ea typeface="HGSｺﾞｼｯｸM" panose="020B0600000000000000" pitchFamily="50" charset="-128"/>
            </a:endParaRPr>
          </a:p>
        </p:txBody>
      </p:sp>
      <p:sp>
        <p:nvSpPr>
          <p:cNvPr id="11" name="テキスト ボックス 10"/>
          <p:cNvSpPr txBox="1"/>
          <p:nvPr/>
        </p:nvSpPr>
        <p:spPr>
          <a:xfrm>
            <a:off x="3804475" y="713549"/>
            <a:ext cx="2547088" cy="369332"/>
          </a:xfrm>
          <a:prstGeom prst="rect">
            <a:avLst/>
          </a:prstGeom>
          <a:noFill/>
        </p:spPr>
        <p:txBody>
          <a:bodyPr wrap="square" rtlCol="0">
            <a:spAutoFit/>
          </a:bodyPr>
          <a:lstStyle/>
          <a:p>
            <a:r>
              <a:rPr lang="ja-JP" altLang="en-US" dirty="0" smtClean="0">
                <a:latin typeface="HGSｺﾞｼｯｸM" panose="020B0600000000000000" pitchFamily="50" charset="-128"/>
                <a:ea typeface="HGSｺﾞｼｯｸM" panose="020B0600000000000000" pitchFamily="50" charset="-128"/>
              </a:rPr>
              <a:t>（暦年平均</a:t>
            </a:r>
            <a:r>
              <a:rPr kumimoji="1" lang="ja-JP" altLang="en-US" dirty="0" smtClean="0">
                <a:latin typeface="HGSｺﾞｼｯｸM" panose="020B0600000000000000" pitchFamily="50" charset="-128"/>
                <a:ea typeface="HGSｺﾞｼｯｸM" panose="020B0600000000000000" pitchFamily="50" charset="-128"/>
              </a:rPr>
              <a:t>）</a:t>
            </a:r>
            <a:endParaRPr kumimoji="1" lang="ja-JP" altLang="en-US" dirty="0">
              <a:latin typeface="HGSｺﾞｼｯｸM" panose="020B0600000000000000" pitchFamily="50" charset="-128"/>
              <a:ea typeface="HGSｺﾞｼｯｸM" panose="020B0600000000000000" pitchFamily="50" charset="-128"/>
            </a:endParaRPr>
          </a:p>
        </p:txBody>
      </p:sp>
      <p:cxnSp>
        <p:nvCxnSpPr>
          <p:cNvPr id="14" name="直線コネクタ 13"/>
          <p:cNvCxnSpPr/>
          <p:nvPr/>
        </p:nvCxnSpPr>
        <p:spPr>
          <a:xfrm>
            <a:off x="1143000" y="1392379"/>
            <a:ext cx="0" cy="40628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1091045" y="5455225"/>
            <a:ext cx="72424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スライド番号プレースホルダー 12"/>
          <p:cNvSpPr>
            <a:spLocks noGrp="1"/>
          </p:cNvSpPr>
          <p:nvPr>
            <p:ph type="sldNum" sz="quarter" idx="12"/>
          </p:nvPr>
        </p:nvSpPr>
        <p:spPr/>
        <p:txBody>
          <a:bodyPr/>
          <a:lstStyle/>
          <a:p>
            <a:fld id="{D70671A0-535D-4A8B-9DB4-EE10A5325DCA}" type="slidenum">
              <a:rPr kumimoji="1" lang="ja-JP" altLang="en-US" smtClean="0">
                <a:solidFill>
                  <a:schemeClr val="tx1"/>
                </a:solidFill>
              </a:rPr>
              <a:t>79</a:t>
            </a:fld>
            <a:endParaRPr kumimoji="1" lang="ja-JP" altLang="en-US">
              <a:solidFill>
                <a:schemeClr val="tx1"/>
              </a:solidFill>
            </a:endParaRPr>
          </a:p>
        </p:txBody>
      </p:sp>
      <p:sp>
        <p:nvSpPr>
          <p:cNvPr id="17" name="テキスト ボックス 16"/>
          <p:cNvSpPr txBox="1"/>
          <p:nvPr/>
        </p:nvSpPr>
        <p:spPr>
          <a:xfrm>
            <a:off x="4827228" y="6133064"/>
            <a:ext cx="3371055" cy="600164"/>
          </a:xfrm>
          <a:prstGeom prst="rect">
            <a:avLst/>
          </a:prstGeom>
          <a:noFill/>
        </p:spPr>
        <p:txBody>
          <a:bodyPr wrap="square" rtlCol="0">
            <a:spAutoFit/>
          </a:bodyPr>
          <a:lstStyle/>
          <a:p>
            <a:pPr algn="r"/>
            <a:r>
              <a:rPr kumimoji="1" lang="ja-JP" altLang="en-US" sz="1100" dirty="0" smtClean="0">
                <a:latin typeface="HGSｺﾞｼｯｸM" panose="020B0600000000000000" pitchFamily="50" charset="-128"/>
                <a:ea typeface="HGSｺﾞｼｯｸM" panose="020B0600000000000000" pitchFamily="50" charset="-128"/>
              </a:rPr>
              <a:t>出所：　患者調査</a:t>
            </a:r>
            <a:r>
              <a:rPr lang="ja-JP" altLang="en-US" sz="1100" dirty="0">
                <a:latin typeface="HGSｺﾞｼｯｸM" panose="020B0600000000000000" pitchFamily="50" charset="-128"/>
                <a:ea typeface="HGSｺﾞｼｯｸM" panose="020B0600000000000000" pitchFamily="50" charset="-128"/>
              </a:rPr>
              <a:t>を基に</a:t>
            </a:r>
            <a:endParaRPr lang="en-US" altLang="ja-JP" sz="1100" dirty="0">
              <a:latin typeface="HGSｺﾞｼｯｸM" panose="020B0600000000000000" pitchFamily="50" charset="-128"/>
              <a:ea typeface="HGSｺﾞｼｯｸM" panose="020B0600000000000000" pitchFamily="50" charset="-128"/>
            </a:endParaRPr>
          </a:p>
          <a:p>
            <a:pPr algn="r"/>
            <a:r>
              <a:rPr lang="ja-JP" altLang="en-US" sz="1100" dirty="0">
                <a:latin typeface="HGSｺﾞｼｯｸM" panose="020B0600000000000000" pitchFamily="50" charset="-128"/>
                <a:ea typeface="HGSｺﾞｼｯｸM" panose="020B0600000000000000" pitchFamily="50" charset="-128"/>
              </a:rPr>
              <a:t>保健医療経営大学　白木秀典教授作成</a:t>
            </a:r>
          </a:p>
          <a:p>
            <a:endParaRPr kumimoji="1" lang="ja-JP" altLang="en-US" sz="1100" dirty="0">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819932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7</a:t>
            </a:r>
            <a:r>
              <a:rPr kumimoji="1" lang="ja-JP" altLang="en-US" dirty="0" smtClean="0"/>
              <a:t>対</a:t>
            </a:r>
            <a:r>
              <a:rPr kumimoji="1" lang="en-US" altLang="ja-JP" dirty="0" smtClean="0"/>
              <a:t>1</a:t>
            </a:r>
            <a:r>
              <a:rPr kumimoji="1" lang="ja-JP" altLang="en-US" dirty="0" smtClean="0"/>
              <a:t>入院基本料の届出病床数の推移</a:t>
            </a:r>
            <a:endParaRPr kumimoji="1" lang="ja-JP" altLang="en-US" dirty="0"/>
          </a:p>
        </p:txBody>
      </p:sp>
      <p:sp>
        <p:nvSpPr>
          <p:cNvPr id="3" name="スライド番号プレースホルダー 2"/>
          <p:cNvSpPr>
            <a:spLocks noGrp="1"/>
          </p:cNvSpPr>
          <p:nvPr>
            <p:ph type="sldNum" sz="quarter" idx="12"/>
          </p:nvPr>
        </p:nvSpPr>
        <p:spPr/>
        <p:txBody>
          <a:bodyPr/>
          <a:lstStyle/>
          <a:p>
            <a:fld id="{6B36F8E1-7DB6-406F-BD5C-6442B8C3131F}" type="slidenum">
              <a:rPr kumimoji="1" lang="ja-JP" altLang="en-US" smtClean="0">
                <a:solidFill>
                  <a:schemeClr val="tx1"/>
                </a:solidFill>
              </a:rPr>
              <a:t>8</a:t>
            </a:fld>
            <a:endParaRPr kumimoji="1" lang="ja-JP" altLang="en-US">
              <a:solidFill>
                <a:schemeClr val="tx1"/>
              </a:solidFill>
            </a:endParaRPr>
          </a:p>
        </p:txBody>
      </p:sp>
      <p:pic>
        <p:nvPicPr>
          <p:cNvPr id="4" name="図 3"/>
          <p:cNvPicPr>
            <a:picLocks noChangeAspect="1"/>
          </p:cNvPicPr>
          <p:nvPr/>
        </p:nvPicPr>
        <p:blipFill>
          <a:blip r:embed="rId3"/>
          <a:stretch>
            <a:fillRect/>
          </a:stretch>
        </p:blipFill>
        <p:spPr>
          <a:xfrm>
            <a:off x="278999" y="774866"/>
            <a:ext cx="8586001" cy="5308267"/>
          </a:xfrm>
          <a:prstGeom prst="rect">
            <a:avLst/>
          </a:prstGeom>
        </p:spPr>
      </p:pic>
      <p:sp>
        <p:nvSpPr>
          <p:cNvPr id="5" name="正方形/長方形 4"/>
          <p:cNvSpPr/>
          <p:nvPr/>
        </p:nvSpPr>
        <p:spPr>
          <a:xfrm>
            <a:off x="3896497" y="5824151"/>
            <a:ext cx="1285103" cy="3459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654451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28954" y="414886"/>
            <a:ext cx="8838100" cy="6142344"/>
          </a:xfrm>
          <a:prstGeom prst="rect">
            <a:avLst/>
          </a:prstGeom>
        </p:spPr>
      </p:pic>
      <p:sp>
        <p:nvSpPr>
          <p:cNvPr id="3" name="正方形/長方形 2"/>
          <p:cNvSpPr/>
          <p:nvPr/>
        </p:nvSpPr>
        <p:spPr>
          <a:xfrm>
            <a:off x="8627806" y="6105832"/>
            <a:ext cx="339248" cy="451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スライド番号プレースホルダー 5"/>
          <p:cNvSpPr>
            <a:spLocks noGrp="1"/>
          </p:cNvSpPr>
          <p:nvPr>
            <p:ph type="sldNum" sz="quarter" idx="12"/>
          </p:nvPr>
        </p:nvSpPr>
        <p:spPr/>
        <p:txBody>
          <a:bodyPr/>
          <a:lstStyle/>
          <a:p>
            <a:fld id="{03845509-8664-4A1C-9D77-C713E1DDF873}" type="slidenum">
              <a:rPr kumimoji="1" lang="ja-JP" altLang="en-US" smtClean="0">
                <a:solidFill>
                  <a:schemeClr val="tx1"/>
                </a:solidFill>
              </a:rPr>
              <a:t>80</a:t>
            </a:fld>
            <a:endParaRPr kumimoji="1" lang="ja-JP" altLang="en-US">
              <a:solidFill>
                <a:schemeClr val="tx1"/>
              </a:solidFill>
            </a:endParaRPr>
          </a:p>
        </p:txBody>
      </p:sp>
    </p:spTree>
    <p:extLst>
      <p:ext uri="{BB962C8B-B14F-4D97-AF65-F5344CB8AC3E}">
        <p14:creationId xmlns:p14="http://schemas.microsoft.com/office/powerpoint/2010/main" val="23580190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 </a:t>
            </a:r>
            <a:r>
              <a:rPr lang="ja-JP" altLang="en-US" dirty="0" smtClean="0"/>
              <a:t>一般病床の利用率の年次推移</a:t>
            </a:r>
            <a:endParaRPr kumimoji="1" lang="ja-JP" altLang="en-US" dirty="0"/>
          </a:p>
        </p:txBody>
      </p:sp>
      <p:sp>
        <p:nvSpPr>
          <p:cNvPr id="2" name="スライド番号プレースホルダー 1"/>
          <p:cNvSpPr>
            <a:spLocks noGrp="1"/>
          </p:cNvSpPr>
          <p:nvPr>
            <p:ph type="sldNum" sz="quarter" idx="12"/>
          </p:nvPr>
        </p:nvSpPr>
        <p:spPr/>
        <p:txBody>
          <a:bodyPr/>
          <a:lstStyle/>
          <a:p>
            <a:fld id="{6B36F8E1-7DB6-406F-BD5C-6442B8C3131F}" type="slidenum">
              <a:rPr lang="ja-JP" altLang="en-US" smtClean="0">
                <a:solidFill>
                  <a:schemeClr val="tx1"/>
                </a:solidFill>
              </a:rPr>
              <a:pPr/>
              <a:t>81</a:t>
            </a:fld>
            <a:endParaRPr lang="ja-JP" altLang="en-US" dirty="0">
              <a:solidFill>
                <a:schemeClr val="tx1"/>
              </a:solidFill>
            </a:endParaRPr>
          </a:p>
        </p:txBody>
      </p:sp>
      <p:pic>
        <p:nvPicPr>
          <p:cNvPr id="4" name="図 3"/>
          <p:cNvPicPr>
            <a:picLocks noChangeAspect="1"/>
          </p:cNvPicPr>
          <p:nvPr/>
        </p:nvPicPr>
        <p:blipFill>
          <a:blip r:embed="rId2"/>
          <a:stretch>
            <a:fillRect/>
          </a:stretch>
        </p:blipFill>
        <p:spPr>
          <a:xfrm>
            <a:off x="275679" y="1333144"/>
            <a:ext cx="7881921" cy="4726314"/>
          </a:xfrm>
          <a:prstGeom prst="rect">
            <a:avLst/>
          </a:prstGeom>
        </p:spPr>
      </p:pic>
      <p:sp>
        <p:nvSpPr>
          <p:cNvPr id="5" name="テキスト ボックス 4"/>
          <p:cNvSpPr txBox="1"/>
          <p:nvPr/>
        </p:nvSpPr>
        <p:spPr>
          <a:xfrm>
            <a:off x="181675" y="640934"/>
            <a:ext cx="7855035" cy="369332"/>
          </a:xfrm>
          <a:prstGeom prst="rect">
            <a:avLst/>
          </a:prstGeom>
          <a:noFill/>
        </p:spPr>
        <p:txBody>
          <a:bodyPr wrap="none" rtlCol="0">
            <a:spAutoFit/>
          </a:bodyPr>
          <a:lstStyle/>
          <a:p>
            <a:r>
              <a:rPr kumimoji="1" lang="ja-JP" altLang="en-US" dirty="0" smtClean="0"/>
              <a:t>➢</a:t>
            </a:r>
            <a:r>
              <a:rPr lang="en-US" altLang="ja-JP" dirty="0"/>
              <a:t> </a:t>
            </a:r>
            <a:r>
              <a:rPr lang="ja-JP" altLang="en-US" dirty="0" smtClean="0"/>
              <a:t>一般病床の利用率の年次推移では、平成</a:t>
            </a:r>
            <a:r>
              <a:rPr lang="en-US" altLang="ja-JP" dirty="0" smtClean="0"/>
              <a:t>29</a:t>
            </a:r>
            <a:r>
              <a:rPr lang="ja-JP" altLang="en-US" dirty="0" smtClean="0"/>
              <a:t>年の利用率が上昇傾向にある。</a:t>
            </a:r>
            <a:endParaRPr kumimoji="1" lang="ja-JP" altLang="en-US" dirty="0"/>
          </a:p>
        </p:txBody>
      </p:sp>
    </p:spTree>
    <p:extLst>
      <p:ext uri="{BB962C8B-B14F-4D97-AF65-F5344CB8AC3E}">
        <p14:creationId xmlns:p14="http://schemas.microsoft.com/office/powerpoint/2010/main" val="1327071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 </a:t>
            </a:r>
            <a:r>
              <a:rPr lang="ja-JP" altLang="en-US" dirty="0" smtClean="0"/>
              <a:t>一般病床の平均在院日数の年次推移</a:t>
            </a:r>
            <a:endParaRPr kumimoji="1" lang="ja-JP" altLang="en-US" dirty="0"/>
          </a:p>
        </p:txBody>
      </p:sp>
      <p:sp>
        <p:nvSpPr>
          <p:cNvPr id="2" name="スライド番号プレースホルダー 1"/>
          <p:cNvSpPr>
            <a:spLocks noGrp="1"/>
          </p:cNvSpPr>
          <p:nvPr>
            <p:ph type="sldNum" sz="quarter" idx="12"/>
          </p:nvPr>
        </p:nvSpPr>
        <p:spPr/>
        <p:txBody>
          <a:bodyPr/>
          <a:lstStyle/>
          <a:p>
            <a:fld id="{6B36F8E1-7DB6-406F-BD5C-6442B8C3131F}" type="slidenum">
              <a:rPr lang="ja-JP" altLang="en-US" smtClean="0">
                <a:solidFill>
                  <a:schemeClr val="tx1"/>
                </a:solidFill>
              </a:rPr>
              <a:pPr/>
              <a:t>82</a:t>
            </a:fld>
            <a:endParaRPr lang="ja-JP" altLang="en-US" dirty="0">
              <a:solidFill>
                <a:schemeClr val="tx1"/>
              </a:solidFill>
            </a:endParaRPr>
          </a:p>
        </p:txBody>
      </p:sp>
      <p:sp>
        <p:nvSpPr>
          <p:cNvPr id="5" name="テキスト ボックス 4"/>
          <p:cNvSpPr txBox="1"/>
          <p:nvPr/>
        </p:nvSpPr>
        <p:spPr>
          <a:xfrm>
            <a:off x="181675" y="640934"/>
            <a:ext cx="8436925" cy="369332"/>
          </a:xfrm>
          <a:prstGeom prst="rect">
            <a:avLst/>
          </a:prstGeom>
          <a:noFill/>
        </p:spPr>
        <p:txBody>
          <a:bodyPr wrap="none" rtlCol="0">
            <a:spAutoFit/>
          </a:bodyPr>
          <a:lstStyle/>
          <a:p>
            <a:r>
              <a:rPr kumimoji="1" lang="ja-JP" altLang="en-US" dirty="0" smtClean="0"/>
              <a:t>➢</a:t>
            </a:r>
            <a:r>
              <a:rPr lang="en-US" altLang="ja-JP" dirty="0"/>
              <a:t> </a:t>
            </a:r>
            <a:r>
              <a:rPr lang="ja-JP" altLang="en-US" dirty="0" smtClean="0"/>
              <a:t>一般病床の在院日数の年次推移では、平成</a:t>
            </a:r>
            <a:r>
              <a:rPr lang="en-US" altLang="ja-JP" dirty="0" smtClean="0"/>
              <a:t>29</a:t>
            </a:r>
            <a:r>
              <a:rPr lang="ja-JP" altLang="en-US" dirty="0" smtClean="0"/>
              <a:t>年の利用率だけが上昇傾向にある。</a:t>
            </a:r>
            <a:endParaRPr kumimoji="1" lang="ja-JP" altLang="en-US" dirty="0"/>
          </a:p>
        </p:txBody>
      </p:sp>
      <p:pic>
        <p:nvPicPr>
          <p:cNvPr id="6" name="図 5"/>
          <p:cNvPicPr>
            <a:picLocks noChangeAspect="1"/>
          </p:cNvPicPr>
          <p:nvPr/>
        </p:nvPicPr>
        <p:blipFill>
          <a:blip r:embed="rId2"/>
          <a:stretch>
            <a:fillRect/>
          </a:stretch>
        </p:blipFill>
        <p:spPr>
          <a:xfrm>
            <a:off x="275680" y="1333144"/>
            <a:ext cx="7881920" cy="4726314"/>
          </a:xfrm>
          <a:prstGeom prst="rect">
            <a:avLst/>
          </a:prstGeom>
        </p:spPr>
      </p:pic>
    </p:spTree>
    <p:extLst>
      <p:ext uri="{BB962C8B-B14F-4D97-AF65-F5344CB8AC3E}">
        <p14:creationId xmlns:p14="http://schemas.microsoft.com/office/powerpoint/2010/main" val="255240915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sz="2000" dirty="0" smtClean="0"/>
              <a:t>❐ 医療機関の経営悪化</a:t>
            </a:r>
            <a:r>
              <a:rPr kumimoji="1" lang="ja-JP" altLang="en-US" sz="1800" dirty="0" smtClean="0"/>
              <a:t>（現状でも赤字 ＋</a:t>
            </a:r>
            <a:r>
              <a:rPr lang="ja-JP" altLang="en-US" sz="1800" dirty="0"/>
              <a:t> </a:t>
            </a:r>
            <a:r>
              <a:rPr kumimoji="1" lang="en-US" altLang="ja-JP" sz="1800" dirty="0" smtClean="0"/>
              <a:t>2018</a:t>
            </a:r>
            <a:r>
              <a:rPr kumimoji="1" lang="ja-JP" altLang="en-US" sz="1800" dirty="0" smtClean="0"/>
              <a:t>年度マイナス改定）</a:t>
            </a:r>
            <a:endParaRPr kumimoji="1" lang="ja-JP" altLang="en-US" sz="1800" dirty="0"/>
          </a:p>
        </p:txBody>
      </p:sp>
      <p:pic>
        <p:nvPicPr>
          <p:cNvPr id="5" name="図 4"/>
          <p:cNvPicPr>
            <a:picLocks noChangeAspect="1"/>
          </p:cNvPicPr>
          <p:nvPr/>
        </p:nvPicPr>
        <p:blipFill>
          <a:blip r:embed="rId2"/>
          <a:stretch>
            <a:fillRect/>
          </a:stretch>
        </p:blipFill>
        <p:spPr>
          <a:xfrm>
            <a:off x="578730" y="1022419"/>
            <a:ext cx="7405426" cy="5137901"/>
          </a:xfrm>
          <a:prstGeom prst="rect">
            <a:avLst/>
          </a:prstGeom>
        </p:spPr>
      </p:pic>
      <p:sp>
        <p:nvSpPr>
          <p:cNvPr id="6" name="角丸四角形 5"/>
          <p:cNvSpPr/>
          <p:nvPr/>
        </p:nvSpPr>
        <p:spPr>
          <a:xfrm>
            <a:off x="578730" y="4871104"/>
            <a:ext cx="7405426" cy="1452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54851" y="595842"/>
            <a:ext cx="8568371" cy="369332"/>
          </a:xfrm>
          <a:prstGeom prst="rect">
            <a:avLst/>
          </a:prstGeom>
          <a:noFill/>
        </p:spPr>
        <p:txBody>
          <a:bodyPr wrap="none" rtlCol="0">
            <a:spAutoFit/>
          </a:bodyPr>
          <a:lstStyle/>
          <a:p>
            <a:r>
              <a:rPr kumimoji="1" lang="ja-JP" altLang="en-US" dirty="0" smtClean="0"/>
              <a:t>➢ どの入院基本料算定病院も赤字の状況。給与費の伸びが大きな負担になっている。</a:t>
            </a:r>
            <a:endParaRPr kumimoji="1" lang="ja-JP" altLang="en-US" dirty="0"/>
          </a:p>
        </p:txBody>
      </p:sp>
      <p:sp>
        <p:nvSpPr>
          <p:cNvPr id="8" name="角丸四角形 7"/>
          <p:cNvSpPr/>
          <p:nvPr/>
        </p:nvSpPr>
        <p:spPr>
          <a:xfrm>
            <a:off x="578730" y="3307222"/>
            <a:ext cx="7405426" cy="12818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p:cNvSpPr>
            <a:spLocks noGrp="1"/>
          </p:cNvSpPr>
          <p:nvPr>
            <p:ph type="sldNum" sz="quarter" idx="12"/>
          </p:nvPr>
        </p:nvSpPr>
        <p:spPr/>
        <p:txBody>
          <a:bodyPr/>
          <a:lstStyle/>
          <a:p>
            <a:fld id="{6B36F8E1-7DB6-406F-BD5C-6442B8C3131F}" type="slidenum">
              <a:rPr lang="ja-JP" altLang="en-US" smtClean="0">
                <a:solidFill>
                  <a:schemeClr val="tx1"/>
                </a:solidFill>
              </a:rPr>
              <a:pPr/>
              <a:t>83</a:t>
            </a:fld>
            <a:endParaRPr lang="ja-JP" altLang="en-US" dirty="0">
              <a:solidFill>
                <a:schemeClr val="tx1"/>
              </a:solidFill>
            </a:endParaRPr>
          </a:p>
        </p:txBody>
      </p:sp>
      <p:sp>
        <p:nvSpPr>
          <p:cNvPr id="2" name="テキスト ボックス 1"/>
          <p:cNvSpPr txBox="1"/>
          <p:nvPr/>
        </p:nvSpPr>
        <p:spPr>
          <a:xfrm>
            <a:off x="5585342" y="6109843"/>
            <a:ext cx="3313728" cy="215444"/>
          </a:xfrm>
          <a:prstGeom prst="rect">
            <a:avLst/>
          </a:prstGeom>
          <a:noFill/>
        </p:spPr>
        <p:txBody>
          <a:bodyPr wrap="none" rtlCol="0">
            <a:spAutoFit/>
          </a:bodyPr>
          <a:lstStyle/>
          <a:p>
            <a:r>
              <a:rPr kumimoji="1" lang="ja-JP" altLang="en-US" sz="800" dirty="0" smtClean="0">
                <a:latin typeface="+mn-ea"/>
              </a:rPr>
              <a:t>平成</a:t>
            </a:r>
            <a:r>
              <a:rPr kumimoji="1" lang="en-US" altLang="ja-JP" sz="800" dirty="0" smtClean="0">
                <a:latin typeface="+mn-ea"/>
              </a:rPr>
              <a:t>28</a:t>
            </a:r>
            <a:r>
              <a:rPr kumimoji="1" lang="ja-JP" altLang="en-US" sz="800" dirty="0" smtClean="0">
                <a:latin typeface="+mn-ea"/>
              </a:rPr>
              <a:t>年度収支（</a:t>
            </a:r>
            <a:r>
              <a:rPr lang="zh-TW" altLang="en-US" sz="800" dirty="0">
                <a:latin typeface="+mn-ea"/>
              </a:rPr>
              <a:t>第２１回医療経済実態調査（医療機関等調査）報告</a:t>
            </a:r>
            <a:endParaRPr kumimoji="1" lang="ja-JP" altLang="en-US" sz="800" dirty="0">
              <a:latin typeface="+mn-ea"/>
            </a:endParaRPr>
          </a:p>
        </p:txBody>
      </p:sp>
    </p:spTree>
    <p:extLst>
      <p:ext uri="{BB962C8B-B14F-4D97-AF65-F5344CB8AC3E}">
        <p14:creationId xmlns:p14="http://schemas.microsoft.com/office/powerpoint/2010/main" val="3086926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1800" dirty="0" smtClean="0"/>
              <a:t>❐ 経営対策</a:t>
            </a:r>
            <a:endParaRPr kumimoji="1" lang="ja-JP" altLang="en-US" sz="1800" dirty="0"/>
          </a:p>
        </p:txBody>
      </p:sp>
      <p:sp>
        <p:nvSpPr>
          <p:cNvPr id="3" name="スライド番号プレースホルダー 2"/>
          <p:cNvSpPr>
            <a:spLocks noGrp="1"/>
          </p:cNvSpPr>
          <p:nvPr>
            <p:ph type="sldNum" sz="quarter" idx="12"/>
          </p:nvPr>
        </p:nvSpPr>
        <p:spPr/>
        <p:txBody>
          <a:bodyPr/>
          <a:lstStyle/>
          <a:p>
            <a:fld id="{6B36F8E1-7DB6-406F-BD5C-6442B8C3131F}" type="slidenum">
              <a:rPr lang="ja-JP" altLang="en-US" smtClean="0">
                <a:solidFill>
                  <a:schemeClr val="tx1"/>
                </a:solidFill>
              </a:rPr>
              <a:pPr/>
              <a:t>84</a:t>
            </a:fld>
            <a:endParaRPr lang="ja-JP" altLang="en-US" dirty="0">
              <a:solidFill>
                <a:schemeClr val="tx1"/>
              </a:solidFill>
            </a:endParaRPr>
          </a:p>
        </p:txBody>
      </p:sp>
      <p:sp>
        <p:nvSpPr>
          <p:cNvPr id="4" name="テキスト ボックス 3"/>
          <p:cNvSpPr txBox="1"/>
          <p:nvPr/>
        </p:nvSpPr>
        <p:spPr>
          <a:xfrm>
            <a:off x="251459" y="777667"/>
            <a:ext cx="6742551" cy="5262979"/>
          </a:xfrm>
          <a:prstGeom prst="rect">
            <a:avLst/>
          </a:prstGeom>
          <a:noFill/>
        </p:spPr>
        <p:txBody>
          <a:bodyPr wrap="none" rtlCol="0">
            <a:spAutoFit/>
          </a:bodyPr>
          <a:lstStyle/>
          <a:p>
            <a:pPr>
              <a:lnSpc>
                <a:spcPct val="150000"/>
              </a:lnSpc>
            </a:pPr>
            <a:r>
              <a:rPr kumimoji="1" lang="ja-JP" altLang="en-US" sz="1600" dirty="0" smtClean="0"/>
              <a:t>＜費用対効果を考える＞</a:t>
            </a:r>
            <a:endParaRPr kumimoji="1" lang="en-US" altLang="ja-JP" sz="1600" dirty="0" smtClean="0"/>
          </a:p>
          <a:p>
            <a:pPr>
              <a:lnSpc>
                <a:spcPct val="150000"/>
              </a:lnSpc>
            </a:pPr>
            <a:r>
              <a:rPr lang="ja-JP" altLang="en-US" sz="1600" dirty="0" smtClean="0"/>
              <a:t>　　① 延患者数に見合わないチーム医療体制を組んでいませんか？</a:t>
            </a:r>
            <a:endParaRPr lang="en-US" altLang="ja-JP" sz="1600" dirty="0" smtClean="0"/>
          </a:p>
          <a:p>
            <a:pPr>
              <a:lnSpc>
                <a:spcPct val="150000"/>
              </a:lnSpc>
            </a:pPr>
            <a:r>
              <a:rPr kumimoji="1" lang="ja-JP" altLang="en-US" sz="1600" dirty="0" smtClean="0"/>
              <a:t>　　② ①関連として、延患者数に見合わない専従者が多くいませんか？</a:t>
            </a:r>
            <a:endParaRPr kumimoji="1" lang="en-US" altLang="ja-JP" sz="1600" dirty="0" smtClean="0"/>
          </a:p>
          <a:p>
            <a:pPr>
              <a:lnSpc>
                <a:spcPct val="150000"/>
              </a:lnSpc>
            </a:pPr>
            <a:r>
              <a:rPr lang="ja-JP" altLang="en-US" sz="1600" dirty="0" smtClean="0"/>
              <a:t>　　③ 加算の収益と人員数を再計算していますか？</a:t>
            </a:r>
            <a:endParaRPr lang="en-US" altLang="ja-JP" sz="1600" dirty="0" smtClean="0"/>
          </a:p>
          <a:p>
            <a:pPr>
              <a:lnSpc>
                <a:spcPct val="150000"/>
              </a:lnSpc>
            </a:pPr>
            <a:r>
              <a:rPr kumimoji="1" lang="ja-JP" altLang="en-US" sz="1600" dirty="0" smtClean="0"/>
              <a:t>　　④ 加算のランクを落とした場合の費用対効果を計測していますか？</a:t>
            </a:r>
            <a:endParaRPr kumimoji="1" lang="en-US" altLang="ja-JP" sz="1600" dirty="0" smtClean="0"/>
          </a:p>
          <a:p>
            <a:pPr>
              <a:lnSpc>
                <a:spcPct val="150000"/>
              </a:lnSpc>
            </a:pPr>
            <a:r>
              <a:rPr lang="ja-JP" altLang="en-US" sz="1600" dirty="0"/>
              <a:t>　</a:t>
            </a:r>
            <a:r>
              <a:rPr lang="ja-JP" altLang="en-US" sz="1600" dirty="0" smtClean="0"/>
              <a:t>　⑤ 非常勤医師の費用対効果を計測していますか？</a:t>
            </a:r>
            <a:endParaRPr lang="en-US" altLang="ja-JP" sz="1600" dirty="0" smtClean="0"/>
          </a:p>
          <a:p>
            <a:pPr>
              <a:lnSpc>
                <a:spcPct val="150000"/>
              </a:lnSpc>
            </a:pPr>
            <a:endParaRPr lang="en-US" altLang="ja-JP" sz="1600" dirty="0"/>
          </a:p>
          <a:p>
            <a:pPr>
              <a:lnSpc>
                <a:spcPct val="150000"/>
              </a:lnSpc>
            </a:pPr>
            <a:r>
              <a:rPr kumimoji="1" lang="ja-JP" altLang="en-US" sz="1600" dirty="0" smtClean="0"/>
              <a:t>＜コストを低減化する＞</a:t>
            </a:r>
            <a:endParaRPr kumimoji="1" lang="en-US" altLang="ja-JP" sz="1600" dirty="0" smtClean="0"/>
          </a:p>
          <a:p>
            <a:pPr>
              <a:lnSpc>
                <a:spcPct val="150000"/>
              </a:lnSpc>
            </a:pPr>
            <a:r>
              <a:rPr lang="ja-JP" altLang="en-US" sz="1600" dirty="0"/>
              <a:t>　</a:t>
            </a:r>
            <a:r>
              <a:rPr lang="ja-JP" altLang="en-US" sz="1600" dirty="0" smtClean="0"/>
              <a:t>　① 残業を低減化するための努力をしていますか？（次ページ参照 </a:t>
            </a:r>
            <a:r>
              <a:rPr lang="en-US" altLang="ja-JP" sz="1600" dirty="0" smtClean="0"/>
              <a:t>1</a:t>
            </a:r>
            <a:r>
              <a:rPr lang="ja-JP" altLang="en-US" sz="1600" dirty="0" smtClean="0"/>
              <a:t>例））</a:t>
            </a:r>
            <a:endParaRPr lang="en-US" altLang="ja-JP" sz="1600" dirty="0" smtClean="0"/>
          </a:p>
          <a:p>
            <a:pPr>
              <a:lnSpc>
                <a:spcPct val="150000"/>
              </a:lnSpc>
            </a:pPr>
            <a:r>
              <a:rPr kumimoji="1" lang="ja-JP" altLang="en-US" sz="1600" dirty="0"/>
              <a:t>　</a:t>
            </a:r>
            <a:r>
              <a:rPr kumimoji="1" lang="ja-JP" altLang="en-US" sz="1600" dirty="0" smtClean="0"/>
              <a:t>　② 人件費高騰で委託費が増加していませんか？</a:t>
            </a:r>
            <a:endParaRPr kumimoji="1" lang="en-US" altLang="ja-JP" sz="1600" dirty="0" smtClean="0"/>
          </a:p>
          <a:p>
            <a:pPr>
              <a:lnSpc>
                <a:spcPct val="150000"/>
              </a:lnSpc>
            </a:pPr>
            <a:endParaRPr lang="en-US" altLang="ja-JP" sz="1600" dirty="0" smtClean="0"/>
          </a:p>
          <a:p>
            <a:pPr>
              <a:lnSpc>
                <a:spcPct val="150000"/>
              </a:lnSpc>
            </a:pPr>
            <a:r>
              <a:rPr kumimoji="1" lang="ja-JP" altLang="en-US" sz="1600" dirty="0" smtClean="0"/>
              <a:t>＜組織体制＞</a:t>
            </a:r>
            <a:endParaRPr kumimoji="1" lang="en-US" altLang="ja-JP" sz="1600" dirty="0" smtClean="0"/>
          </a:p>
          <a:p>
            <a:pPr>
              <a:lnSpc>
                <a:spcPct val="150000"/>
              </a:lnSpc>
            </a:pPr>
            <a:r>
              <a:rPr lang="ja-JP" altLang="en-US" sz="1600" dirty="0"/>
              <a:t>　</a:t>
            </a:r>
            <a:r>
              <a:rPr lang="ja-JP" altLang="en-US" sz="1600" dirty="0" smtClean="0"/>
              <a:t>　① 院内に経営企画部門、スタッフがいますか？</a:t>
            </a:r>
            <a:endParaRPr lang="en-US" altLang="ja-JP" sz="1600" dirty="0" smtClean="0"/>
          </a:p>
          <a:p>
            <a:pPr>
              <a:lnSpc>
                <a:spcPct val="150000"/>
              </a:lnSpc>
            </a:pPr>
            <a:r>
              <a:rPr kumimoji="1" lang="ja-JP" altLang="en-US" sz="1600" dirty="0" smtClean="0"/>
              <a:t>　</a:t>
            </a:r>
            <a:r>
              <a:rPr kumimoji="1" lang="ja-JP" altLang="en-US" sz="1600" dirty="0"/>
              <a:t>　</a:t>
            </a:r>
            <a:r>
              <a:rPr kumimoji="1" lang="ja-JP" altLang="en-US" sz="1600" dirty="0" smtClean="0"/>
              <a:t>② 医局を説得しようとしていませんか？</a:t>
            </a:r>
            <a:endParaRPr kumimoji="1" lang="ja-JP" altLang="en-US" sz="1600" dirty="0"/>
          </a:p>
        </p:txBody>
      </p:sp>
    </p:spTree>
    <p:extLst>
      <p:ext uri="{BB962C8B-B14F-4D97-AF65-F5344CB8AC3E}">
        <p14:creationId xmlns:p14="http://schemas.microsoft.com/office/powerpoint/2010/main" val="15655528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1800" dirty="0" smtClean="0"/>
              <a:t>❐ </a:t>
            </a:r>
            <a:r>
              <a:rPr kumimoji="1" lang="ja-JP" altLang="en-US" sz="1800" dirty="0" smtClean="0"/>
              <a:t>固定費（人件費）低減策として金額の大きい超過勤務の原因究明</a:t>
            </a:r>
            <a:endParaRPr kumimoji="1" lang="ja-JP" altLang="en-US" sz="1800" dirty="0"/>
          </a:p>
        </p:txBody>
      </p:sp>
      <p:pic>
        <p:nvPicPr>
          <p:cNvPr id="3" name="図 2"/>
          <p:cNvPicPr>
            <a:picLocks noChangeAspect="1"/>
          </p:cNvPicPr>
          <p:nvPr/>
        </p:nvPicPr>
        <p:blipFill>
          <a:blip r:embed="rId2"/>
          <a:stretch>
            <a:fillRect/>
          </a:stretch>
        </p:blipFill>
        <p:spPr>
          <a:xfrm>
            <a:off x="378942" y="1786071"/>
            <a:ext cx="6508326" cy="4253720"/>
          </a:xfrm>
          <a:prstGeom prst="rect">
            <a:avLst/>
          </a:prstGeom>
        </p:spPr>
      </p:pic>
      <p:sp>
        <p:nvSpPr>
          <p:cNvPr id="5" name="テキスト ボックス 4"/>
          <p:cNvSpPr txBox="1"/>
          <p:nvPr/>
        </p:nvSpPr>
        <p:spPr>
          <a:xfrm>
            <a:off x="378942" y="608336"/>
            <a:ext cx="6199133" cy="338554"/>
          </a:xfrm>
          <a:prstGeom prst="rect">
            <a:avLst/>
          </a:prstGeom>
          <a:noFill/>
        </p:spPr>
        <p:txBody>
          <a:bodyPr wrap="none" rtlCol="0">
            <a:spAutoFit/>
          </a:bodyPr>
          <a:lstStyle/>
          <a:p>
            <a:r>
              <a:rPr lang="ja-JP" altLang="en-US" sz="1600" dirty="0" smtClean="0"/>
              <a:t>➢看護業務量調査の実施から夕方以降の記録時間が多いことが判明</a:t>
            </a:r>
            <a:endParaRPr kumimoji="1" lang="ja-JP" altLang="en-US" sz="1600" dirty="0"/>
          </a:p>
        </p:txBody>
      </p:sp>
      <p:pic>
        <p:nvPicPr>
          <p:cNvPr id="6" name="図 5"/>
          <p:cNvPicPr>
            <a:picLocks noChangeAspect="1"/>
          </p:cNvPicPr>
          <p:nvPr/>
        </p:nvPicPr>
        <p:blipFill>
          <a:blip r:embed="rId3"/>
          <a:stretch>
            <a:fillRect/>
          </a:stretch>
        </p:blipFill>
        <p:spPr>
          <a:xfrm>
            <a:off x="6720995" y="1305814"/>
            <a:ext cx="2329906" cy="1941589"/>
          </a:xfrm>
          <a:prstGeom prst="rect">
            <a:avLst/>
          </a:prstGeom>
        </p:spPr>
      </p:pic>
      <p:sp>
        <p:nvSpPr>
          <p:cNvPr id="7" name="テキスト ボックス 6"/>
          <p:cNvSpPr txBox="1"/>
          <p:nvPr/>
        </p:nvSpPr>
        <p:spPr>
          <a:xfrm>
            <a:off x="6578075" y="998037"/>
            <a:ext cx="1529586" cy="307777"/>
          </a:xfrm>
          <a:prstGeom prst="rect">
            <a:avLst/>
          </a:prstGeom>
          <a:noFill/>
        </p:spPr>
        <p:txBody>
          <a:bodyPr wrap="none" rtlCol="0">
            <a:spAutoFit/>
          </a:bodyPr>
          <a:lstStyle/>
          <a:p>
            <a:r>
              <a:rPr kumimoji="1" lang="ja-JP" altLang="en-US" sz="1400" smtClean="0"/>
              <a:t>＜抽出したもの＞</a:t>
            </a:r>
            <a:endParaRPr kumimoji="1" lang="ja-JP" altLang="en-US" sz="1400"/>
          </a:p>
        </p:txBody>
      </p:sp>
      <p:sp>
        <p:nvSpPr>
          <p:cNvPr id="8" name="スライド番号プレースホルダー 7"/>
          <p:cNvSpPr>
            <a:spLocks noGrp="1"/>
          </p:cNvSpPr>
          <p:nvPr>
            <p:ph type="sldNum" sz="quarter" idx="12"/>
          </p:nvPr>
        </p:nvSpPr>
        <p:spPr/>
        <p:txBody>
          <a:bodyPr/>
          <a:lstStyle/>
          <a:p>
            <a:fld id="{6B36F8E1-7DB6-406F-BD5C-6442B8C3131F}" type="slidenum">
              <a:rPr lang="ja-JP" altLang="en-US" smtClean="0">
                <a:solidFill>
                  <a:schemeClr val="tx1"/>
                </a:solidFill>
              </a:rPr>
              <a:pPr/>
              <a:t>85</a:t>
            </a:fld>
            <a:endParaRPr lang="ja-JP" altLang="en-US" dirty="0">
              <a:solidFill>
                <a:schemeClr val="tx1"/>
              </a:solidFill>
            </a:endParaRPr>
          </a:p>
        </p:txBody>
      </p:sp>
    </p:spTree>
    <p:extLst>
      <p:ext uri="{BB962C8B-B14F-4D97-AF65-F5344CB8AC3E}">
        <p14:creationId xmlns:p14="http://schemas.microsoft.com/office/powerpoint/2010/main" val="36403395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000" dirty="0" smtClean="0"/>
              <a:t>❐ </a:t>
            </a:r>
            <a:r>
              <a:rPr lang="en-US" altLang="ja-JP" sz="2000" dirty="0"/>
              <a:t>8</a:t>
            </a:r>
            <a:r>
              <a:rPr kumimoji="1" lang="ja-JP" altLang="en-US" sz="2000" dirty="0" smtClean="0"/>
              <a:t>カ月の対策実施後</a:t>
            </a:r>
            <a:endParaRPr kumimoji="1" lang="ja-JP" altLang="en-US" sz="2000" dirty="0"/>
          </a:p>
        </p:txBody>
      </p:sp>
      <p:pic>
        <p:nvPicPr>
          <p:cNvPr id="3" name="図 2"/>
          <p:cNvPicPr>
            <a:picLocks noChangeAspect="1"/>
          </p:cNvPicPr>
          <p:nvPr/>
        </p:nvPicPr>
        <p:blipFill>
          <a:blip r:embed="rId2"/>
          <a:stretch>
            <a:fillRect/>
          </a:stretch>
        </p:blipFill>
        <p:spPr>
          <a:xfrm>
            <a:off x="607153" y="899659"/>
            <a:ext cx="4023748" cy="2629753"/>
          </a:xfrm>
          <a:prstGeom prst="rect">
            <a:avLst/>
          </a:prstGeom>
        </p:spPr>
      </p:pic>
      <p:pic>
        <p:nvPicPr>
          <p:cNvPr id="4" name="図 3"/>
          <p:cNvPicPr>
            <a:picLocks/>
          </p:cNvPicPr>
          <p:nvPr/>
        </p:nvPicPr>
        <p:blipFill>
          <a:blip r:embed="rId3"/>
          <a:stretch>
            <a:fillRect/>
          </a:stretch>
        </p:blipFill>
        <p:spPr>
          <a:xfrm>
            <a:off x="2942154" y="3651989"/>
            <a:ext cx="4190725" cy="2572101"/>
          </a:xfrm>
          <a:prstGeom prst="rect">
            <a:avLst/>
          </a:prstGeom>
        </p:spPr>
      </p:pic>
      <p:sp>
        <p:nvSpPr>
          <p:cNvPr id="5" name="テキスト ボックス 4"/>
          <p:cNvSpPr txBox="1"/>
          <p:nvPr/>
        </p:nvSpPr>
        <p:spPr>
          <a:xfrm>
            <a:off x="3586164" y="3452468"/>
            <a:ext cx="364202" cy="153888"/>
          </a:xfrm>
          <a:prstGeom prst="rect">
            <a:avLst/>
          </a:prstGeom>
          <a:noFill/>
        </p:spPr>
        <p:txBody>
          <a:bodyPr wrap="none" rtlCol="0">
            <a:spAutoFit/>
          </a:bodyPr>
          <a:lstStyle/>
          <a:p>
            <a:r>
              <a:rPr kumimoji="1" lang="ja-JP" altLang="en-US" sz="400" dirty="0" smtClean="0"/>
              <a:t>～</a:t>
            </a:r>
            <a:r>
              <a:rPr kumimoji="1" lang="en-US" altLang="ja-JP" sz="400" dirty="0" smtClean="0"/>
              <a:t>19:00 </a:t>
            </a:r>
            <a:endParaRPr kumimoji="1" lang="ja-JP" altLang="en-US" sz="400" dirty="0"/>
          </a:p>
        </p:txBody>
      </p:sp>
      <p:sp>
        <p:nvSpPr>
          <p:cNvPr id="6" name="テキスト ボックス 5"/>
          <p:cNvSpPr txBox="1"/>
          <p:nvPr/>
        </p:nvSpPr>
        <p:spPr>
          <a:xfrm>
            <a:off x="3824289" y="3452468"/>
            <a:ext cx="364202" cy="153888"/>
          </a:xfrm>
          <a:prstGeom prst="rect">
            <a:avLst/>
          </a:prstGeom>
          <a:noFill/>
        </p:spPr>
        <p:txBody>
          <a:bodyPr wrap="none" rtlCol="0">
            <a:spAutoFit/>
          </a:bodyPr>
          <a:lstStyle/>
          <a:p>
            <a:r>
              <a:rPr kumimoji="1" lang="ja-JP" altLang="en-US" sz="400" dirty="0" smtClean="0"/>
              <a:t>～</a:t>
            </a:r>
            <a:r>
              <a:rPr kumimoji="1" lang="en-US" altLang="ja-JP" sz="400" dirty="0" smtClean="0"/>
              <a:t>20:00 </a:t>
            </a:r>
            <a:endParaRPr kumimoji="1" lang="ja-JP" altLang="en-US" sz="400" dirty="0"/>
          </a:p>
        </p:txBody>
      </p:sp>
      <p:sp>
        <p:nvSpPr>
          <p:cNvPr id="7" name="テキスト ボックス 6"/>
          <p:cNvSpPr txBox="1"/>
          <p:nvPr/>
        </p:nvSpPr>
        <p:spPr>
          <a:xfrm>
            <a:off x="4062414" y="3452468"/>
            <a:ext cx="364202" cy="153888"/>
          </a:xfrm>
          <a:prstGeom prst="rect">
            <a:avLst/>
          </a:prstGeom>
          <a:noFill/>
        </p:spPr>
        <p:txBody>
          <a:bodyPr wrap="none" rtlCol="0">
            <a:spAutoFit/>
          </a:bodyPr>
          <a:lstStyle/>
          <a:p>
            <a:r>
              <a:rPr kumimoji="1" lang="ja-JP" altLang="en-US" sz="400" dirty="0" smtClean="0"/>
              <a:t>～</a:t>
            </a:r>
            <a:r>
              <a:rPr kumimoji="1" lang="en-US" altLang="ja-JP" sz="400" dirty="0" smtClean="0"/>
              <a:t>21:00 </a:t>
            </a:r>
            <a:endParaRPr kumimoji="1" lang="ja-JP" altLang="en-US" sz="400" dirty="0"/>
          </a:p>
        </p:txBody>
      </p:sp>
      <p:sp>
        <p:nvSpPr>
          <p:cNvPr id="8" name="テキスト ボックス 7"/>
          <p:cNvSpPr txBox="1"/>
          <p:nvPr/>
        </p:nvSpPr>
        <p:spPr>
          <a:xfrm>
            <a:off x="4278980" y="3452468"/>
            <a:ext cx="364202" cy="153888"/>
          </a:xfrm>
          <a:prstGeom prst="rect">
            <a:avLst/>
          </a:prstGeom>
          <a:noFill/>
        </p:spPr>
        <p:txBody>
          <a:bodyPr wrap="none" rtlCol="0">
            <a:spAutoFit/>
          </a:bodyPr>
          <a:lstStyle/>
          <a:p>
            <a:r>
              <a:rPr kumimoji="1" lang="ja-JP" altLang="en-US" sz="400" dirty="0" smtClean="0"/>
              <a:t>～</a:t>
            </a:r>
            <a:r>
              <a:rPr kumimoji="1" lang="en-US" altLang="ja-JP" sz="400" dirty="0" smtClean="0"/>
              <a:t>22:00 </a:t>
            </a:r>
            <a:endParaRPr kumimoji="1" lang="ja-JP" altLang="en-US" sz="400" dirty="0"/>
          </a:p>
        </p:txBody>
      </p:sp>
      <p:sp>
        <p:nvSpPr>
          <p:cNvPr id="10" name="テキスト ボックス 9"/>
          <p:cNvSpPr txBox="1"/>
          <p:nvPr/>
        </p:nvSpPr>
        <p:spPr>
          <a:xfrm>
            <a:off x="4842336" y="4507658"/>
            <a:ext cx="609462" cy="246221"/>
          </a:xfrm>
          <a:prstGeom prst="rect">
            <a:avLst/>
          </a:prstGeom>
          <a:noFill/>
        </p:spPr>
        <p:txBody>
          <a:bodyPr wrap="none" rtlCol="0">
            <a:spAutoFit/>
          </a:bodyPr>
          <a:lstStyle/>
          <a:p>
            <a:r>
              <a:rPr kumimoji="1" lang="ja-JP" altLang="en-US" sz="1000" dirty="0" smtClean="0">
                <a:solidFill>
                  <a:srgbClr val="FF0000"/>
                </a:solidFill>
              </a:rPr>
              <a:t>～</a:t>
            </a:r>
            <a:r>
              <a:rPr kumimoji="1" lang="en-US" altLang="ja-JP" sz="1000" dirty="0" smtClean="0">
                <a:solidFill>
                  <a:srgbClr val="FF0000"/>
                </a:solidFill>
              </a:rPr>
              <a:t>20:00</a:t>
            </a:r>
            <a:endParaRPr kumimoji="1" lang="ja-JP" altLang="en-US" sz="1000" dirty="0">
              <a:solidFill>
                <a:srgbClr val="FF0000"/>
              </a:solidFill>
            </a:endParaRPr>
          </a:p>
        </p:txBody>
      </p:sp>
      <p:sp>
        <p:nvSpPr>
          <p:cNvPr id="11" name="テキスト ボックス 10"/>
          <p:cNvSpPr txBox="1"/>
          <p:nvPr/>
        </p:nvSpPr>
        <p:spPr>
          <a:xfrm>
            <a:off x="4188491" y="1929842"/>
            <a:ext cx="609462" cy="246221"/>
          </a:xfrm>
          <a:prstGeom prst="rect">
            <a:avLst/>
          </a:prstGeom>
          <a:noFill/>
        </p:spPr>
        <p:txBody>
          <a:bodyPr wrap="none" rtlCol="0">
            <a:spAutoFit/>
          </a:bodyPr>
          <a:lstStyle/>
          <a:p>
            <a:r>
              <a:rPr kumimoji="1" lang="ja-JP" altLang="en-US" sz="1000" dirty="0" smtClean="0">
                <a:solidFill>
                  <a:srgbClr val="FF0000"/>
                </a:solidFill>
              </a:rPr>
              <a:t>～</a:t>
            </a:r>
            <a:r>
              <a:rPr kumimoji="1" lang="en-US" altLang="ja-JP" sz="1000" dirty="0" smtClean="0">
                <a:solidFill>
                  <a:srgbClr val="FF0000"/>
                </a:solidFill>
              </a:rPr>
              <a:t>22:00</a:t>
            </a:r>
            <a:endParaRPr kumimoji="1" lang="ja-JP" altLang="en-US" sz="1000" dirty="0">
              <a:solidFill>
                <a:srgbClr val="FF0000"/>
              </a:solidFill>
            </a:endParaRPr>
          </a:p>
        </p:txBody>
      </p:sp>
      <p:cxnSp>
        <p:nvCxnSpPr>
          <p:cNvPr id="15" name="直線矢印コネクタ 14"/>
          <p:cNvCxnSpPr/>
          <p:nvPr/>
        </p:nvCxnSpPr>
        <p:spPr>
          <a:xfrm>
            <a:off x="4493222" y="2214535"/>
            <a:ext cx="0" cy="8118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5147067" y="4815168"/>
            <a:ext cx="0" cy="81181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4842336" y="904370"/>
            <a:ext cx="877163" cy="369332"/>
          </a:xfrm>
          <a:prstGeom prst="rect">
            <a:avLst/>
          </a:prstGeom>
          <a:noFill/>
        </p:spPr>
        <p:txBody>
          <a:bodyPr wrap="none" rtlCol="0">
            <a:spAutoFit/>
          </a:bodyPr>
          <a:lstStyle/>
          <a:p>
            <a:r>
              <a:rPr lang="ja-JP" altLang="en-US" dirty="0" smtClean="0"/>
              <a:t>改善</a:t>
            </a:r>
            <a:r>
              <a:rPr lang="ja-JP" altLang="en-US" dirty="0"/>
              <a:t>前</a:t>
            </a:r>
            <a:endParaRPr kumimoji="1" lang="ja-JP" altLang="en-US" dirty="0"/>
          </a:p>
        </p:txBody>
      </p:sp>
      <p:sp>
        <p:nvSpPr>
          <p:cNvPr id="19" name="テキスト ボックス 18"/>
          <p:cNvSpPr txBox="1"/>
          <p:nvPr/>
        </p:nvSpPr>
        <p:spPr>
          <a:xfrm>
            <a:off x="1657828" y="4630768"/>
            <a:ext cx="1284326" cy="646331"/>
          </a:xfrm>
          <a:prstGeom prst="rect">
            <a:avLst/>
          </a:prstGeom>
          <a:noFill/>
        </p:spPr>
        <p:txBody>
          <a:bodyPr wrap="none" rtlCol="0">
            <a:spAutoFit/>
          </a:bodyPr>
          <a:lstStyle/>
          <a:p>
            <a:r>
              <a:rPr lang="ja-JP" altLang="en-US" dirty="0" smtClean="0">
                <a:solidFill>
                  <a:srgbClr val="FF0000"/>
                </a:solidFill>
              </a:rPr>
              <a:t>改善後</a:t>
            </a:r>
            <a:endParaRPr lang="en-US" altLang="ja-JP" dirty="0" smtClean="0">
              <a:solidFill>
                <a:srgbClr val="FF0000"/>
              </a:solidFill>
            </a:endParaRPr>
          </a:p>
          <a:p>
            <a:r>
              <a:rPr lang="ja-JP" altLang="en-US" dirty="0" smtClean="0">
                <a:solidFill>
                  <a:srgbClr val="FF0000"/>
                </a:solidFill>
              </a:rPr>
              <a:t>（同じ病棟）</a:t>
            </a:r>
            <a:endParaRPr kumimoji="1" lang="ja-JP" altLang="en-US" dirty="0">
              <a:solidFill>
                <a:srgbClr val="FF0000"/>
              </a:solidFill>
            </a:endParaRPr>
          </a:p>
        </p:txBody>
      </p:sp>
      <p:sp>
        <p:nvSpPr>
          <p:cNvPr id="20" name="テキスト ボックス 19"/>
          <p:cNvSpPr txBox="1"/>
          <p:nvPr/>
        </p:nvSpPr>
        <p:spPr>
          <a:xfrm>
            <a:off x="4797953" y="2553217"/>
            <a:ext cx="1811714" cy="646331"/>
          </a:xfrm>
          <a:prstGeom prst="rect">
            <a:avLst/>
          </a:prstGeom>
          <a:noFill/>
          <a:ln>
            <a:solidFill>
              <a:srgbClr val="FF0000"/>
            </a:solidFill>
          </a:ln>
        </p:spPr>
        <p:txBody>
          <a:bodyPr wrap="none" rtlCol="0">
            <a:spAutoFit/>
          </a:bodyPr>
          <a:lstStyle/>
          <a:p>
            <a:pPr algn="ctr">
              <a:lnSpc>
                <a:spcPct val="150000"/>
              </a:lnSpc>
            </a:pPr>
            <a:r>
              <a:rPr kumimoji="1" lang="ja-JP" altLang="en-US" sz="1200" dirty="0" smtClean="0">
                <a:solidFill>
                  <a:srgbClr val="FF0000"/>
                </a:solidFill>
              </a:rPr>
              <a:t>病院全体では、看護師の</a:t>
            </a:r>
            <a:endParaRPr kumimoji="1" lang="en-US" altLang="ja-JP" sz="1200" dirty="0" smtClean="0">
              <a:solidFill>
                <a:srgbClr val="FF0000"/>
              </a:solidFill>
            </a:endParaRPr>
          </a:p>
          <a:p>
            <a:pPr algn="ctr">
              <a:lnSpc>
                <a:spcPct val="150000"/>
              </a:lnSpc>
            </a:pPr>
            <a:r>
              <a:rPr kumimoji="1" lang="ja-JP" altLang="en-US" sz="1200" dirty="0" smtClean="0">
                <a:solidFill>
                  <a:srgbClr val="FF0000"/>
                </a:solidFill>
              </a:rPr>
              <a:t>超過勤務手当が半減</a:t>
            </a:r>
            <a:endParaRPr kumimoji="1" lang="ja-JP" altLang="en-US" sz="1200" dirty="0">
              <a:solidFill>
                <a:srgbClr val="FF0000"/>
              </a:solidFill>
            </a:endParaRPr>
          </a:p>
        </p:txBody>
      </p:sp>
      <p:sp>
        <p:nvSpPr>
          <p:cNvPr id="21" name="テキスト ボックス 20"/>
          <p:cNvSpPr txBox="1"/>
          <p:nvPr/>
        </p:nvSpPr>
        <p:spPr>
          <a:xfrm>
            <a:off x="6609667" y="2737882"/>
            <a:ext cx="2358338" cy="276999"/>
          </a:xfrm>
          <a:prstGeom prst="rect">
            <a:avLst/>
          </a:prstGeom>
          <a:noFill/>
        </p:spPr>
        <p:txBody>
          <a:bodyPr wrap="none" rtlCol="0">
            <a:spAutoFit/>
          </a:bodyPr>
          <a:lstStyle/>
          <a:p>
            <a:r>
              <a:rPr kumimoji="1" lang="ja-JP" altLang="en-US" sz="1200" dirty="0" smtClean="0">
                <a:solidFill>
                  <a:srgbClr val="FF0000"/>
                </a:solidFill>
              </a:rPr>
              <a:t>手法は当日</a:t>
            </a:r>
            <a:r>
              <a:rPr lang="ja-JP" altLang="en-US" sz="1200" dirty="0" smtClean="0">
                <a:solidFill>
                  <a:srgbClr val="FF0000"/>
                </a:solidFill>
              </a:rPr>
              <a:t>簡単にご説明します。</a:t>
            </a:r>
            <a:endParaRPr kumimoji="1" lang="en-US" altLang="ja-JP" sz="1200" dirty="0" smtClean="0">
              <a:solidFill>
                <a:srgbClr val="FF0000"/>
              </a:solidFill>
            </a:endParaRPr>
          </a:p>
        </p:txBody>
      </p:sp>
      <p:sp>
        <p:nvSpPr>
          <p:cNvPr id="22" name="スライド番号プレースホルダー 21"/>
          <p:cNvSpPr>
            <a:spLocks noGrp="1"/>
          </p:cNvSpPr>
          <p:nvPr>
            <p:ph type="sldNum" sz="quarter" idx="12"/>
          </p:nvPr>
        </p:nvSpPr>
        <p:spPr/>
        <p:txBody>
          <a:bodyPr/>
          <a:lstStyle/>
          <a:p>
            <a:fld id="{6B36F8E1-7DB6-406F-BD5C-6442B8C3131F}" type="slidenum">
              <a:rPr lang="ja-JP" altLang="en-US" smtClean="0">
                <a:solidFill>
                  <a:schemeClr val="tx1"/>
                </a:solidFill>
              </a:rPr>
              <a:pPr/>
              <a:t>86</a:t>
            </a:fld>
            <a:endParaRPr lang="ja-JP" altLang="en-US" dirty="0">
              <a:solidFill>
                <a:schemeClr val="tx1"/>
              </a:solidFill>
            </a:endParaRPr>
          </a:p>
        </p:txBody>
      </p:sp>
    </p:spTree>
    <p:extLst>
      <p:ext uri="{BB962C8B-B14F-4D97-AF65-F5344CB8AC3E}">
        <p14:creationId xmlns:p14="http://schemas.microsoft.com/office/powerpoint/2010/main" val="10430069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番号プレースホルダー 3"/>
          <p:cNvSpPr>
            <a:spLocks noGrp="1"/>
          </p:cNvSpPr>
          <p:nvPr>
            <p:ph type="sldNum" sz="quarter" idx="12"/>
          </p:nvPr>
        </p:nvSpPr>
        <p:spPr>
          <a:xfrm>
            <a:off x="3124200" y="6245225"/>
            <a:ext cx="2895600" cy="476250"/>
          </a:xfrm>
          <a:noFill/>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fld id="{B0194EE6-B935-4A73-8F73-262F088741F7}" type="slidenum">
              <a:rPr lang="ja-JP" altLang="ja-JP" sz="1400" smtClean="0">
                <a:sym typeface="Arial" panose="020B0604020202020204" pitchFamily="34" charset="0"/>
              </a:rPr>
              <a:pPr algn="ctr">
                <a:spcBef>
                  <a:spcPct val="0"/>
                </a:spcBef>
                <a:buFontTx/>
                <a:buNone/>
              </a:pPr>
              <a:t>87</a:t>
            </a:fld>
            <a:endParaRPr lang="ja-JP" altLang="ja-JP" sz="1400" smtClean="0">
              <a:sym typeface="Arial" panose="020B0604020202020204" pitchFamily="34" charset="0"/>
            </a:endParaRPr>
          </a:p>
        </p:txBody>
      </p:sp>
      <p:sp>
        <p:nvSpPr>
          <p:cNvPr id="97283" name="Text Box 2"/>
          <p:cNvSpPr txBox="1">
            <a:spLocks noChangeArrowheads="1"/>
          </p:cNvSpPr>
          <p:nvPr/>
        </p:nvSpPr>
        <p:spPr bwMode="auto">
          <a:xfrm>
            <a:off x="107950" y="627063"/>
            <a:ext cx="8964613" cy="261937"/>
          </a:xfrm>
          <a:prstGeom prst="rect">
            <a:avLst/>
          </a:prstGeom>
          <a:solidFill>
            <a:schemeClr val="accent1">
              <a:lumMod val="75000"/>
            </a:schemeClr>
          </a:solidFill>
          <a:ln>
            <a:noFill/>
          </a:ln>
          <a:effectLst/>
          <a:extLst/>
        </p:spPr>
        <p:txBody>
          <a:bodyPr tIns="46800" bIns="46800"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spcBef>
                <a:spcPct val="50000"/>
              </a:spcBef>
              <a:buFontTx/>
              <a:buNone/>
            </a:pPr>
            <a:r>
              <a:rPr lang="ja-JP" sz="1400">
                <a:solidFill>
                  <a:schemeClr val="bg1"/>
                </a:solidFill>
                <a:ea typeface="ＭＳ ゴシック" panose="020B0609070205080204" pitchFamily="49" charset="-128"/>
                <a:sym typeface="Arial" panose="020B0604020202020204" pitchFamily="34" charset="0"/>
              </a:rPr>
              <a:t>医療・介護の提供体制の将来像の例</a:t>
            </a:r>
            <a:r>
              <a:rPr lang="ja-JP" sz="1000">
                <a:solidFill>
                  <a:schemeClr val="bg1"/>
                </a:solidFill>
                <a:ea typeface="ＭＳ ゴシック" panose="020B0609070205080204" pitchFamily="49" charset="-128"/>
                <a:sym typeface="Arial" panose="020B0604020202020204" pitchFamily="34" charset="0"/>
              </a:rPr>
              <a:t>～機能分化し重層的に住民を支える医療･介護サービスのネットワーク構築～</a:t>
            </a:r>
          </a:p>
        </p:txBody>
      </p:sp>
      <p:sp>
        <p:nvSpPr>
          <p:cNvPr id="97284" name="Text Box 3"/>
          <p:cNvSpPr txBox="1">
            <a:spLocks noChangeArrowheads="1"/>
          </p:cNvSpPr>
          <p:nvPr/>
        </p:nvSpPr>
        <p:spPr bwMode="auto">
          <a:xfrm>
            <a:off x="250825" y="954088"/>
            <a:ext cx="8497888" cy="530225"/>
          </a:xfrm>
          <a:prstGeom prst="rect">
            <a:avLst/>
          </a:prstGeom>
          <a:noFill/>
          <a:ln w="19050">
            <a:solidFill>
              <a:schemeClr val="tx1">
                <a:lumMod val="65000"/>
                <a:lumOff val="35000"/>
              </a:schemeClr>
            </a:solidFill>
            <a:miter lim="800000"/>
            <a:headEnd/>
            <a:tailEnd/>
          </a:ln>
          <a:effectLst/>
          <a:extLst>
            <a:ext uri="{909E8E84-426E-40DD-AFC4-6F175D3DCCD1}">
              <a14:hiddenFill xmlns:a14="http://schemas.microsoft.com/office/drawing/2010/main">
                <a:solidFill>
                  <a:srgbClr val="FFDCB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10800" rIns="18000" bIns="10800"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10000"/>
              </a:spcBef>
              <a:buFontTx/>
              <a:buNone/>
            </a:pPr>
            <a:r>
              <a:rPr lang="ja-JP" altLang="ja-JP" sz="1000" b="1">
                <a:latin typeface="ＭＳ ゴシック" panose="020B0609070205080204" pitchFamily="49" charset="-128"/>
                <a:ea typeface="ＭＳ ゴシック" panose="020B0609070205080204" pitchFamily="49" charset="-128"/>
                <a:sym typeface="Arial" panose="020B0604020202020204" pitchFamily="34" charset="0"/>
              </a:rPr>
              <a:t>○</a:t>
            </a:r>
            <a:r>
              <a:rPr lang="ja-JP" sz="1000" b="1">
                <a:latin typeface="ＭＳ ゴシック" panose="020B0609070205080204" pitchFamily="49" charset="-128"/>
                <a:ea typeface="ＭＳ ゴシック" panose="020B0609070205080204" pitchFamily="49" charset="-128"/>
                <a:sym typeface="Arial" panose="020B0604020202020204" pitchFamily="34" charset="0"/>
              </a:rPr>
              <a:t>日常生活圏域内において、医療、介護、予防、住まいが切れ目なく、継続的かつ一体的に提供される「地域包括ケアシステム」の確立を図る。</a:t>
            </a:r>
          </a:p>
          <a:p>
            <a:pPr eaLnBrk="1" hangingPunct="1">
              <a:spcBef>
                <a:spcPct val="10000"/>
              </a:spcBef>
              <a:buFontTx/>
              <a:buNone/>
            </a:pPr>
            <a:r>
              <a:rPr lang="ja-JP" altLang="ja-JP" sz="1000" b="1">
                <a:latin typeface="ＭＳ ゴシック" panose="020B0609070205080204" pitchFamily="49" charset="-128"/>
                <a:ea typeface="ＭＳ ゴシック" panose="020B0609070205080204" pitchFamily="49" charset="-128"/>
                <a:sym typeface="Arial" panose="020B0604020202020204" pitchFamily="34" charset="0"/>
              </a:rPr>
              <a:t>○</a:t>
            </a:r>
            <a:r>
              <a:rPr lang="ja-JP" sz="1000" b="1">
                <a:latin typeface="ＭＳ ゴシック" panose="020B0609070205080204" pitchFamily="49" charset="-128"/>
                <a:ea typeface="ＭＳ ゴシック" panose="020B0609070205080204" pitchFamily="49" charset="-128"/>
                <a:sym typeface="Arial" panose="020B0604020202020204" pitchFamily="34" charset="0"/>
              </a:rPr>
              <a:t>小・中学校区レベル（人口１万人程度の圏域）において日常的な医療・介護サービスが提供され、人口</a:t>
            </a:r>
            <a:r>
              <a:rPr lang="ja-JP" altLang="ja-JP" sz="1000" b="1">
                <a:latin typeface="ＭＳ ゴシック" panose="020B0609070205080204" pitchFamily="49" charset="-128"/>
                <a:ea typeface="ＭＳ ゴシック" panose="020B0609070205080204" pitchFamily="49" charset="-128"/>
                <a:sym typeface="Arial" panose="020B0604020202020204" pitchFamily="34" charset="0"/>
              </a:rPr>
              <a:t>20</a:t>
            </a:r>
            <a:r>
              <a:rPr lang="ja-JP" sz="1000" b="1">
                <a:latin typeface="ＭＳ ゴシック" panose="020B0609070205080204" pitchFamily="49" charset="-128"/>
                <a:ea typeface="ＭＳ ゴシック" panose="020B0609070205080204" pitchFamily="49" charset="-128"/>
                <a:sym typeface="Arial" panose="020B0604020202020204" pitchFamily="34" charset="0"/>
              </a:rPr>
              <a:t>～</a:t>
            </a:r>
            <a:r>
              <a:rPr lang="ja-JP" altLang="ja-JP" sz="1000" b="1">
                <a:latin typeface="ＭＳ ゴシック" panose="020B0609070205080204" pitchFamily="49" charset="-128"/>
                <a:ea typeface="ＭＳ ゴシック" panose="020B0609070205080204" pitchFamily="49" charset="-128"/>
                <a:sym typeface="Arial" panose="020B0604020202020204" pitchFamily="34" charset="0"/>
              </a:rPr>
              <a:t>30</a:t>
            </a:r>
            <a:r>
              <a:rPr lang="ja-JP" sz="1000" b="1">
                <a:latin typeface="ＭＳ ゴシック" panose="020B0609070205080204" pitchFamily="49" charset="-128"/>
                <a:ea typeface="ＭＳ ゴシック" panose="020B0609070205080204" pitchFamily="49" charset="-128"/>
                <a:sym typeface="Arial" panose="020B0604020202020204" pitchFamily="34" charset="0"/>
              </a:rPr>
              <a:t>万人レベルで地域の基幹病院機能、</a:t>
            </a:r>
          </a:p>
          <a:p>
            <a:pPr eaLnBrk="1" hangingPunct="1">
              <a:spcBef>
                <a:spcPct val="10000"/>
              </a:spcBef>
              <a:buFontTx/>
              <a:buNone/>
            </a:pPr>
            <a:r>
              <a:rPr lang="ja-JP" sz="1000" b="1">
                <a:latin typeface="ＭＳ ゴシック" panose="020B0609070205080204" pitchFamily="49" charset="-128"/>
                <a:ea typeface="ＭＳ ゴシック" panose="020B0609070205080204" pitchFamily="49" charset="-128"/>
                <a:sym typeface="Arial" panose="020B0604020202020204" pitchFamily="34" charset="0"/>
              </a:rPr>
              <a:t>　都道府県レベルで救命救急・がんなどの高度医療への体制を整備。</a:t>
            </a:r>
          </a:p>
        </p:txBody>
      </p:sp>
      <p:grpSp>
        <p:nvGrpSpPr>
          <p:cNvPr id="97286" name="Group 5"/>
          <p:cNvGrpSpPr>
            <a:grpSpLocks/>
          </p:cNvGrpSpPr>
          <p:nvPr/>
        </p:nvGrpSpPr>
        <p:grpSpPr bwMode="auto">
          <a:xfrm>
            <a:off x="223838" y="1666875"/>
            <a:ext cx="8920162" cy="5191125"/>
            <a:chOff x="0" y="0"/>
            <a:chExt cx="5619" cy="3270"/>
          </a:xfrm>
        </p:grpSpPr>
        <p:sp>
          <p:nvSpPr>
            <p:cNvPr id="97288" name="Oval 6"/>
            <p:cNvSpPr>
              <a:spLocks noChangeArrowheads="1"/>
            </p:cNvSpPr>
            <p:nvPr/>
          </p:nvSpPr>
          <p:spPr bwMode="auto">
            <a:xfrm>
              <a:off x="368" y="552"/>
              <a:ext cx="489" cy="272"/>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000">
                <a:ea typeface="ＭＳ 明朝" panose="02020609040205080304" pitchFamily="17" charset="-128"/>
                <a:sym typeface="Arial" panose="020B0604020202020204" pitchFamily="34" charset="0"/>
              </a:endParaRPr>
            </a:p>
          </p:txBody>
        </p:sp>
        <p:pic>
          <p:nvPicPr>
            <p:cNvPr id="97289" name="Picture 7" descr="MC90034590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 y="553"/>
              <a:ext cx="29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90" name="Oval 8"/>
            <p:cNvSpPr>
              <a:spLocks noChangeArrowheads="1"/>
            </p:cNvSpPr>
            <p:nvPr/>
          </p:nvSpPr>
          <p:spPr bwMode="auto">
            <a:xfrm>
              <a:off x="131" y="2780"/>
              <a:ext cx="4037" cy="454"/>
            </a:xfrm>
            <a:prstGeom prst="ellipse">
              <a:avLst/>
            </a:prstGeom>
            <a:solidFill>
              <a:srgbClr val="CCFFFF"/>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000">
                <a:ea typeface="ＭＳ 明朝" panose="02020609040205080304" pitchFamily="17" charset="-128"/>
                <a:sym typeface="Arial" panose="020B0604020202020204" pitchFamily="34" charset="0"/>
              </a:endParaRPr>
            </a:p>
          </p:txBody>
        </p:sp>
        <p:sp>
          <p:nvSpPr>
            <p:cNvPr id="97291" name="Line 9"/>
            <p:cNvSpPr>
              <a:spLocks noChangeShapeType="1"/>
            </p:cNvSpPr>
            <p:nvPr/>
          </p:nvSpPr>
          <p:spPr bwMode="auto">
            <a:xfrm>
              <a:off x="2122" y="1842"/>
              <a:ext cx="0" cy="122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292" name="AutoShape 10"/>
            <p:cNvSpPr>
              <a:spLocks noChangeArrowheads="1"/>
            </p:cNvSpPr>
            <p:nvPr/>
          </p:nvSpPr>
          <p:spPr bwMode="auto">
            <a:xfrm rot="-2210717" flipH="1" flipV="1">
              <a:off x="3732" y="2645"/>
              <a:ext cx="1165" cy="43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0 w 21600"/>
                <a:gd name="T19" fmla="*/ 3163 h 21600"/>
                <a:gd name="T20" fmla="*/ 18430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46" y="11075"/>
                  </a:moveTo>
                  <a:cubicBezTo>
                    <a:pt x="19449" y="10984"/>
                    <a:pt x="19451" y="10892"/>
                    <a:pt x="19451" y="10800"/>
                  </a:cubicBezTo>
                  <a:cubicBezTo>
                    <a:pt x="19451" y="6022"/>
                    <a:pt x="15577" y="2149"/>
                    <a:pt x="10800" y="2149"/>
                  </a:cubicBezTo>
                  <a:cubicBezTo>
                    <a:pt x="6022" y="2149"/>
                    <a:pt x="2149" y="6022"/>
                    <a:pt x="2149" y="10799"/>
                  </a:cubicBezTo>
                  <a:lnTo>
                    <a:pt x="0" y="10799"/>
                  </a:lnTo>
                  <a:cubicBezTo>
                    <a:pt x="0" y="4835"/>
                    <a:pt x="4835" y="0"/>
                    <a:pt x="10800" y="0"/>
                  </a:cubicBezTo>
                  <a:cubicBezTo>
                    <a:pt x="16764" y="0"/>
                    <a:pt x="21600" y="4835"/>
                    <a:pt x="21600" y="10800"/>
                  </a:cubicBezTo>
                  <a:cubicBezTo>
                    <a:pt x="21600" y="10914"/>
                    <a:pt x="21598" y="11029"/>
                    <a:pt x="21594" y="11144"/>
                  </a:cubicBezTo>
                  <a:lnTo>
                    <a:pt x="24293" y="11230"/>
                  </a:lnTo>
                  <a:lnTo>
                    <a:pt x="20400" y="14884"/>
                  </a:lnTo>
                  <a:lnTo>
                    <a:pt x="16747" y="10989"/>
                  </a:lnTo>
                  <a:lnTo>
                    <a:pt x="19446" y="11075"/>
                  </a:lnTo>
                  <a:close/>
                </a:path>
              </a:pathLst>
            </a:custGeom>
            <a:solidFill>
              <a:srgbClr val="FF9933"/>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7293" name="AutoShape 11"/>
            <p:cNvSpPr>
              <a:spLocks noChangeArrowheads="1"/>
            </p:cNvSpPr>
            <p:nvPr/>
          </p:nvSpPr>
          <p:spPr bwMode="auto">
            <a:xfrm>
              <a:off x="2716" y="436"/>
              <a:ext cx="2903" cy="2223"/>
            </a:xfrm>
            <a:prstGeom prst="roundRect">
              <a:avLst>
                <a:gd name="adj" fmla="val 4866"/>
              </a:avLst>
            </a:prstGeom>
            <a:gradFill rotWithShape="1">
              <a:gsLst>
                <a:gs pos="0">
                  <a:srgbClr val="FFCCFF"/>
                </a:gs>
                <a:gs pos="100000">
                  <a:schemeClr val="accent1"/>
                </a:gs>
              </a:gsLst>
              <a:path path="rect">
                <a:fillToRect t="100000" r="100000"/>
              </a:path>
            </a:gradFill>
            <a:ln w="19050">
              <a:solidFill>
                <a:srgbClr val="CC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000">
                <a:ea typeface="ＭＳ 明朝" panose="02020609040205080304" pitchFamily="17" charset="-128"/>
                <a:sym typeface="Arial" panose="020B0604020202020204" pitchFamily="34" charset="0"/>
              </a:endParaRPr>
            </a:p>
          </p:txBody>
        </p:sp>
        <p:sp>
          <p:nvSpPr>
            <p:cNvPr id="97294" name="Oval 12"/>
            <p:cNvSpPr>
              <a:spLocks noChangeArrowheads="1"/>
            </p:cNvSpPr>
            <p:nvPr/>
          </p:nvSpPr>
          <p:spPr bwMode="auto">
            <a:xfrm>
              <a:off x="2751" y="668"/>
              <a:ext cx="2773" cy="1356"/>
            </a:xfrm>
            <a:prstGeom prst="ellipse">
              <a:avLst/>
            </a:prstGeom>
            <a:noFill/>
            <a:ln w="28575">
              <a:solidFill>
                <a:srgbClr val="CC0000"/>
              </a:solidFill>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000">
                <a:ea typeface="ＭＳ 明朝" panose="02020609040205080304" pitchFamily="17" charset="-128"/>
                <a:sym typeface="Arial" panose="020B0604020202020204" pitchFamily="34" charset="0"/>
              </a:endParaRPr>
            </a:p>
          </p:txBody>
        </p:sp>
        <p:sp>
          <p:nvSpPr>
            <p:cNvPr id="97295" name="Oval 13"/>
            <p:cNvSpPr>
              <a:spLocks noChangeArrowheads="1"/>
            </p:cNvSpPr>
            <p:nvPr/>
          </p:nvSpPr>
          <p:spPr bwMode="auto">
            <a:xfrm>
              <a:off x="3745" y="1076"/>
              <a:ext cx="932" cy="635"/>
            </a:xfrm>
            <a:prstGeom prst="ellipse">
              <a:avLst/>
            </a:prstGeom>
            <a:solidFill>
              <a:srgbClr val="FF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spcBef>
                  <a:spcPct val="30000"/>
                </a:spcBef>
                <a:buFontTx/>
                <a:buNone/>
              </a:pPr>
              <a:r>
                <a:rPr lang="ja-JP" sz="1100">
                  <a:sym typeface="Arial" panose="020B0604020202020204" pitchFamily="34" charset="0"/>
                </a:rPr>
                <a:t>包括的</a:t>
              </a:r>
            </a:p>
            <a:p>
              <a:pPr algn="ctr" eaLnBrk="1" hangingPunct="1">
                <a:lnSpc>
                  <a:spcPct val="80000"/>
                </a:lnSpc>
                <a:spcBef>
                  <a:spcPct val="30000"/>
                </a:spcBef>
                <a:buFontTx/>
                <a:buNone/>
              </a:pPr>
              <a:r>
                <a:rPr lang="ja-JP" sz="1100">
                  <a:sym typeface="Arial" panose="020B0604020202020204" pitchFamily="34" charset="0"/>
                </a:rPr>
                <a:t>マネジメント</a:t>
              </a:r>
            </a:p>
            <a:p>
              <a:pPr algn="ctr" eaLnBrk="1" hangingPunct="1">
                <a:lnSpc>
                  <a:spcPct val="80000"/>
                </a:lnSpc>
                <a:spcBef>
                  <a:spcPct val="30000"/>
                </a:spcBef>
                <a:buFontTx/>
                <a:buNone/>
              </a:pPr>
              <a:r>
                <a:rPr lang="ja-JP" sz="1100">
                  <a:sym typeface="Arial" panose="020B0604020202020204" pitchFamily="34" charset="0"/>
                </a:rPr>
                <a:t>機能</a:t>
              </a:r>
            </a:p>
          </p:txBody>
        </p:sp>
        <p:sp>
          <p:nvSpPr>
            <p:cNvPr id="97296" name="AutoShape 14"/>
            <p:cNvSpPr>
              <a:spLocks noChangeArrowheads="1"/>
            </p:cNvSpPr>
            <p:nvPr/>
          </p:nvSpPr>
          <p:spPr bwMode="auto">
            <a:xfrm>
              <a:off x="448" y="713"/>
              <a:ext cx="272" cy="917"/>
            </a:xfrm>
            <a:prstGeom prst="upArrow">
              <a:avLst>
                <a:gd name="adj1" fmla="val 50000"/>
                <a:gd name="adj2" fmla="val 25738"/>
              </a:avLst>
            </a:prstGeom>
            <a:gradFill rotWithShape="1">
              <a:gsLst>
                <a:gs pos="0">
                  <a:srgbClr val="FFCCCC"/>
                </a:gs>
                <a:gs pos="100000">
                  <a:srgbClr val="FF99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000">
                <a:ea typeface="ＭＳ 明朝" panose="02020609040205080304" pitchFamily="17" charset="-128"/>
                <a:sym typeface="Arial" panose="020B0604020202020204" pitchFamily="34" charset="0"/>
              </a:endParaRPr>
            </a:p>
          </p:txBody>
        </p:sp>
        <p:sp>
          <p:nvSpPr>
            <p:cNvPr id="97297" name="Line 15"/>
            <p:cNvSpPr>
              <a:spLocks noChangeShapeType="1"/>
            </p:cNvSpPr>
            <p:nvPr/>
          </p:nvSpPr>
          <p:spPr bwMode="auto">
            <a:xfrm>
              <a:off x="358" y="714"/>
              <a:ext cx="0" cy="997"/>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298" name="Line 16"/>
            <p:cNvSpPr>
              <a:spLocks noChangeShapeType="1"/>
            </p:cNvSpPr>
            <p:nvPr/>
          </p:nvSpPr>
          <p:spPr bwMode="auto">
            <a:xfrm flipH="1">
              <a:off x="867" y="708"/>
              <a:ext cx="0" cy="913"/>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299" name="AutoShape 17"/>
            <p:cNvSpPr>
              <a:spLocks noChangeArrowheads="1"/>
            </p:cNvSpPr>
            <p:nvPr/>
          </p:nvSpPr>
          <p:spPr bwMode="auto">
            <a:xfrm rot="-5400000">
              <a:off x="1597" y="-269"/>
              <a:ext cx="257" cy="1995"/>
            </a:xfrm>
            <a:prstGeom prst="triangle">
              <a:avLst>
                <a:gd name="adj" fmla="val 50000"/>
              </a:avLst>
            </a:prstGeom>
            <a:solidFill>
              <a:srgbClr val="FFCCFF"/>
            </a:solidFill>
            <a:ln w="19050">
              <a:solidFill>
                <a:srgbClr val="CC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000">
                <a:ea typeface="ＭＳ 明朝" panose="02020609040205080304" pitchFamily="17" charset="-128"/>
                <a:sym typeface="Arial" panose="020B0604020202020204" pitchFamily="34" charset="0"/>
              </a:endParaRPr>
            </a:p>
          </p:txBody>
        </p:sp>
        <p:sp>
          <p:nvSpPr>
            <p:cNvPr id="97300" name="Oval 18"/>
            <p:cNvSpPr>
              <a:spLocks noChangeArrowheads="1"/>
            </p:cNvSpPr>
            <p:nvPr/>
          </p:nvSpPr>
          <p:spPr bwMode="auto">
            <a:xfrm>
              <a:off x="272" y="1515"/>
              <a:ext cx="1860" cy="680"/>
            </a:xfrm>
            <a:prstGeom prst="ellipse">
              <a:avLst/>
            </a:prstGeom>
            <a:solidFill>
              <a:srgbClr val="CCFFCC"/>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000">
                <a:ea typeface="ＭＳ 明朝" panose="02020609040205080304" pitchFamily="17" charset="-128"/>
                <a:sym typeface="Arial" panose="020B0604020202020204" pitchFamily="34" charset="0"/>
              </a:endParaRPr>
            </a:p>
          </p:txBody>
        </p:sp>
        <p:sp>
          <p:nvSpPr>
            <p:cNvPr id="97301" name="Oval 19"/>
            <p:cNvSpPr>
              <a:spLocks noChangeArrowheads="1"/>
            </p:cNvSpPr>
            <p:nvPr/>
          </p:nvSpPr>
          <p:spPr bwMode="auto">
            <a:xfrm>
              <a:off x="2197" y="2860"/>
              <a:ext cx="1704" cy="257"/>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000">
                <a:ea typeface="ＭＳ 明朝" panose="02020609040205080304" pitchFamily="17" charset="-128"/>
                <a:sym typeface="Arial" panose="020B0604020202020204" pitchFamily="34" charset="0"/>
              </a:endParaRPr>
            </a:p>
          </p:txBody>
        </p:sp>
        <p:sp>
          <p:nvSpPr>
            <p:cNvPr id="97302" name="AutoShape 20"/>
            <p:cNvSpPr>
              <a:spLocks noChangeArrowheads="1"/>
            </p:cNvSpPr>
            <p:nvPr/>
          </p:nvSpPr>
          <p:spPr bwMode="auto">
            <a:xfrm>
              <a:off x="34" y="0"/>
              <a:ext cx="2319" cy="272"/>
            </a:xfrm>
            <a:prstGeom prst="roundRect">
              <a:avLst>
                <a:gd name="adj" fmla="val 23898"/>
              </a:avLst>
            </a:prstGeom>
            <a:noFill/>
            <a:ln w="12700">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1400" b="1">
                  <a:sym typeface="Arial" panose="020B0604020202020204" pitchFamily="34" charset="0"/>
                </a:rPr>
                <a:t>医療提供体制の充実と重点化・効率化</a:t>
              </a:r>
            </a:p>
            <a:p>
              <a:pPr algn="ctr" eaLnBrk="1" hangingPunct="1">
                <a:spcBef>
                  <a:spcPct val="0"/>
                </a:spcBef>
                <a:buFontTx/>
                <a:buNone/>
              </a:pPr>
              <a:r>
                <a:rPr lang="ja-JP" sz="1100">
                  <a:sym typeface="Arial" panose="020B0604020202020204" pitchFamily="34" charset="0"/>
                </a:rPr>
                <a:t>都道府県域から市町村域まで、重層的に医療サービスを提供</a:t>
              </a:r>
            </a:p>
          </p:txBody>
        </p:sp>
        <p:sp>
          <p:nvSpPr>
            <p:cNvPr id="97303" name="AutoShape 21"/>
            <p:cNvSpPr>
              <a:spLocks noChangeArrowheads="1"/>
            </p:cNvSpPr>
            <p:nvPr/>
          </p:nvSpPr>
          <p:spPr bwMode="auto">
            <a:xfrm>
              <a:off x="2580" y="0"/>
              <a:ext cx="2994" cy="272"/>
            </a:xfrm>
            <a:prstGeom prst="roundRect">
              <a:avLst>
                <a:gd name="adj" fmla="val 23898"/>
              </a:avLst>
            </a:prstGeom>
            <a:noFill/>
            <a:ln w="12700">
              <a:solidFill>
                <a:srgbClr val="00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1400" b="1">
                  <a:latin typeface="ＭＳ Ｐゴシック" panose="020B0600070205080204" pitchFamily="50" charset="-128"/>
                  <a:sym typeface="Arial" panose="020B0604020202020204" pitchFamily="34" charset="0"/>
                </a:rPr>
                <a:t>地域包括ケアの実現（包括的ケアマネジメントの機能強化）</a:t>
              </a:r>
              <a:endParaRPr lang="ja-JP" sz="1000" b="1">
                <a:latin typeface="ＭＳ Ｐゴシック" panose="020B0600070205080204" pitchFamily="50" charset="-128"/>
                <a:sym typeface="Arial" panose="020B0604020202020204" pitchFamily="34" charset="0"/>
              </a:endParaRPr>
            </a:p>
            <a:p>
              <a:pPr algn="ctr" eaLnBrk="1" hangingPunct="1">
                <a:spcBef>
                  <a:spcPct val="0"/>
                </a:spcBef>
                <a:buFontTx/>
                <a:buNone/>
              </a:pPr>
              <a:r>
                <a:rPr lang="ja-JP" altLang="ja-JP" sz="1100">
                  <a:latin typeface="ＭＳ Ｐゴシック" panose="020B0600070205080204" pitchFamily="50" charset="-128"/>
                  <a:sym typeface="Arial" panose="020B0604020202020204" pitchFamily="34" charset="0"/>
                </a:rPr>
                <a:t>※ </a:t>
              </a:r>
              <a:r>
                <a:rPr lang="ja-JP" sz="1100">
                  <a:latin typeface="ＭＳ Ｐゴシック" panose="020B0600070205080204" pitchFamily="50" charset="-128"/>
                  <a:sym typeface="Arial" panose="020B0604020202020204" pitchFamily="34" charset="0"/>
                </a:rPr>
                <a:t>体制整備は被災地のコミュニティ復興において先駆的に実施することも検討</a:t>
              </a:r>
            </a:p>
          </p:txBody>
        </p:sp>
        <p:sp>
          <p:nvSpPr>
            <p:cNvPr id="97304" name="Text Box 22"/>
            <p:cNvSpPr txBox="1">
              <a:spLocks noChangeArrowheads="1"/>
            </p:cNvSpPr>
            <p:nvPr/>
          </p:nvSpPr>
          <p:spPr bwMode="auto">
            <a:xfrm>
              <a:off x="2344" y="29"/>
              <a:ext cx="2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sz="2000" b="1">
                  <a:sym typeface="Arial" panose="020B0604020202020204" pitchFamily="34" charset="0"/>
                </a:rPr>
                <a:t>＆</a:t>
              </a:r>
            </a:p>
          </p:txBody>
        </p:sp>
        <p:sp>
          <p:nvSpPr>
            <p:cNvPr id="97305" name="Rectangle 23"/>
            <p:cNvSpPr>
              <a:spLocks noChangeArrowheads="1"/>
            </p:cNvSpPr>
            <p:nvPr/>
          </p:nvSpPr>
          <p:spPr bwMode="auto">
            <a:xfrm>
              <a:off x="5" y="325"/>
              <a:ext cx="1678" cy="227"/>
            </a:xfrm>
            <a:prstGeom prst="rect">
              <a:avLst/>
            </a:prstGeom>
            <a:solidFill>
              <a:schemeClr val="bg1"/>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sz="1200" b="1">
                  <a:sym typeface="Arial" panose="020B0604020202020204" pitchFamily="34" charset="0"/>
                </a:rPr>
                <a:t>市町村レベル：</a:t>
              </a:r>
            </a:p>
            <a:p>
              <a:pPr eaLnBrk="1" hangingPunct="1">
                <a:spcBef>
                  <a:spcPct val="0"/>
                </a:spcBef>
                <a:buFontTx/>
                <a:buNone/>
              </a:pPr>
              <a:r>
                <a:rPr lang="ja-JP" sz="1000">
                  <a:sym typeface="Arial" panose="020B0604020202020204" pitchFamily="34" charset="0"/>
                </a:rPr>
                <a:t>主治医（総合医を含む）による日常の診療対応</a:t>
              </a:r>
            </a:p>
          </p:txBody>
        </p:sp>
        <p:sp>
          <p:nvSpPr>
            <p:cNvPr id="97306" name="Rectangle 24"/>
            <p:cNvSpPr>
              <a:spLocks noChangeArrowheads="1"/>
            </p:cNvSpPr>
            <p:nvPr/>
          </p:nvSpPr>
          <p:spPr bwMode="auto">
            <a:xfrm>
              <a:off x="5" y="1243"/>
              <a:ext cx="1532" cy="287"/>
            </a:xfrm>
            <a:prstGeom prst="rect">
              <a:avLst/>
            </a:prstGeom>
            <a:solidFill>
              <a:schemeClr val="bg1"/>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sz="1200" b="1">
                  <a:latin typeface="ＭＳ Ｐゴシック" panose="020B0600070205080204" pitchFamily="50" charset="-128"/>
                  <a:sym typeface="Arial" panose="020B0604020202020204" pitchFamily="34" charset="0"/>
                </a:rPr>
                <a:t>人口</a:t>
              </a:r>
              <a:r>
                <a:rPr lang="ja-JP" altLang="ja-JP" sz="1200" b="1">
                  <a:latin typeface="ＭＳ Ｐゴシック" panose="020B0600070205080204" pitchFamily="50" charset="-128"/>
                  <a:sym typeface="Arial" panose="020B0604020202020204" pitchFamily="34" charset="0"/>
                </a:rPr>
                <a:t>20</a:t>
              </a:r>
              <a:r>
                <a:rPr lang="ja-JP" sz="1200" b="1">
                  <a:latin typeface="ＭＳ Ｐゴシック" panose="020B0600070205080204" pitchFamily="50" charset="-128"/>
                  <a:sym typeface="Arial" panose="020B0604020202020204" pitchFamily="34" charset="0"/>
                </a:rPr>
                <a:t>～</a:t>
              </a:r>
              <a:r>
                <a:rPr lang="ja-JP" altLang="ja-JP" sz="1200" b="1">
                  <a:latin typeface="ＭＳ Ｐゴシック" panose="020B0600070205080204" pitchFamily="50" charset="-128"/>
                  <a:sym typeface="Arial" panose="020B0604020202020204" pitchFamily="34" charset="0"/>
                </a:rPr>
                <a:t>30</a:t>
              </a:r>
              <a:r>
                <a:rPr lang="ja-JP" sz="1200" b="1">
                  <a:latin typeface="ＭＳ Ｐゴシック" panose="020B0600070205080204" pitchFamily="50" charset="-128"/>
                  <a:sym typeface="Arial" panose="020B0604020202020204" pitchFamily="34" charset="0"/>
                </a:rPr>
                <a:t>万レベル：</a:t>
              </a:r>
            </a:p>
            <a:p>
              <a:pPr eaLnBrk="1" hangingPunct="1">
                <a:spcBef>
                  <a:spcPct val="0"/>
                </a:spcBef>
                <a:buFontTx/>
                <a:buNone/>
              </a:pPr>
              <a:r>
                <a:rPr lang="ja-JP" sz="1000">
                  <a:latin typeface="ＭＳ Ｐゴシック" panose="020B0600070205080204" pitchFamily="50" charset="-128"/>
                  <a:sym typeface="Arial" panose="020B0604020202020204" pitchFamily="34" charset="0"/>
                </a:rPr>
                <a:t>救急病院など地域の基幹病院を中心とする</a:t>
              </a:r>
            </a:p>
            <a:p>
              <a:pPr eaLnBrk="1" hangingPunct="1">
                <a:lnSpc>
                  <a:spcPct val="80000"/>
                </a:lnSpc>
                <a:spcBef>
                  <a:spcPct val="0"/>
                </a:spcBef>
                <a:buFontTx/>
                <a:buNone/>
              </a:pPr>
              <a:r>
                <a:rPr lang="ja-JP" sz="1000">
                  <a:latin typeface="ＭＳ Ｐゴシック" panose="020B0600070205080204" pitchFamily="50" charset="-128"/>
                  <a:sym typeface="Arial" panose="020B0604020202020204" pitchFamily="34" charset="0"/>
                </a:rPr>
                <a:t>医療機関のネットワーク</a:t>
              </a:r>
            </a:p>
          </p:txBody>
        </p:sp>
        <p:sp>
          <p:nvSpPr>
            <p:cNvPr id="97307" name="Rectangle 25"/>
            <p:cNvSpPr>
              <a:spLocks noChangeArrowheads="1"/>
            </p:cNvSpPr>
            <p:nvPr/>
          </p:nvSpPr>
          <p:spPr bwMode="auto">
            <a:xfrm>
              <a:off x="3165" y="326"/>
              <a:ext cx="2091" cy="227"/>
            </a:xfrm>
            <a:prstGeom prst="rect">
              <a:avLst/>
            </a:prstGeom>
            <a:solidFill>
              <a:schemeClr val="bg1"/>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1400">
                  <a:sym typeface="Arial" panose="020B0604020202020204" pitchFamily="34" charset="0"/>
                </a:rPr>
                <a:t>小・中学校区レベル（</a:t>
              </a:r>
              <a:r>
                <a:rPr lang="ja-JP" altLang="ja-JP" sz="1400">
                  <a:sym typeface="Arial" panose="020B0604020202020204" pitchFamily="34" charset="0"/>
                </a:rPr>
                <a:t>※</a:t>
              </a:r>
              <a:r>
                <a:rPr lang="ja-JP" sz="1400">
                  <a:sym typeface="Arial" panose="020B0604020202020204" pitchFamily="34" charset="0"/>
                </a:rPr>
                <a:t>）：</a:t>
              </a:r>
            </a:p>
            <a:p>
              <a:pPr algn="ctr" eaLnBrk="1" hangingPunct="1">
                <a:lnSpc>
                  <a:spcPct val="80000"/>
                </a:lnSpc>
                <a:spcBef>
                  <a:spcPct val="0"/>
                </a:spcBef>
                <a:buFontTx/>
                <a:buNone/>
              </a:pPr>
              <a:r>
                <a:rPr lang="ja-JP" sz="1000">
                  <a:sym typeface="Arial" panose="020B0604020202020204" pitchFamily="34" charset="0"/>
                </a:rPr>
                <a:t>日常生活の継続支援に必要な医療・介護サービス提供体制</a:t>
              </a:r>
            </a:p>
          </p:txBody>
        </p:sp>
        <p:sp>
          <p:nvSpPr>
            <p:cNvPr id="97308" name="AutoShape 26"/>
            <p:cNvSpPr>
              <a:spLocks noChangeArrowheads="1"/>
            </p:cNvSpPr>
            <p:nvPr/>
          </p:nvSpPr>
          <p:spPr bwMode="auto">
            <a:xfrm>
              <a:off x="100" y="814"/>
              <a:ext cx="726" cy="204"/>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900">
                  <a:sym typeface="Arial" panose="020B0604020202020204" pitchFamily="34" charset="0"/>
                </a:rPr>
                <a:t>診療所の機能強化</a:t>
              </a:r>
            </a:p>
            <a:p>
              <a:pPr algn="ctr" eaLnBrk="1" hangingPunct="1">
                <a:spcBef>
                  <a:spcPct val="0"/>
                </a:spcBef>
                <a:buFontTx/>
                <a:buNone/>
              </a:pPr>
              <a:r>
                <a:rPr lang="ja-JP" sz="900">
                  <a:sym typeface="Arial" panose="020B0604020202020204" pitchFamily="34" charset="0"/>
                </a:rPr>
                <a:t>外来・往診、在宅支援</a:t>
              </a:r>
            </a:p>
          </p:txBody>
        </p:sp>
        <p:sp>
          <p:nvSpPr>
            <p:cNvPr id="97309" name="AutoShape 27"/>
            <p:cNvSpPr>
              <a:spLocks noChangeArrowheads="1"/>
            </p:cNvSpPr>
            <p:nvPr/>
          </p:nvSpPr>
          <p:spPr bwMode="auto">
            <a:xfrm>
              <a:off x="1204" y="892"/>
              <a:ext cx="514" cy="204"/>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900">
                  <a:sym typeface="Arial" panose="020B0604020202020204" pitchFamily="34" charset="0"/>
                </a:rPr>
                <a:t>地域の多様な</a:t>
              </a:r>
            </a:p>
            <a:p>
              <a:pPr algn="ctr" eaLnBrk="1" hangingPunct="1">
                <a:spcBef>
                  <a:spcPct val="0"/>
                </a:spcBef>
                <a:buFontTx/>
                <a:buNone/>
              </a:pPr>
              <a:r>
                <a:rPr lang="ja-JP" sz="900">
                  <a:sym typeface="Arial" panose="020B0604020202020204" pitchFamily="34" charset="0"/>
                </a:rPr>
                <a:t>ニーズに対応</a:t>
              </a:r>
            </a:p>
          </p:txBody>
        </p:sp>
        <p:sp>
          <p:nvSpPr>
            <p:cNvPr id="97310" name="AutoShape 28"/>
            <p:cNvSpPr>
              <a:spLocks noChangeArrowheads="1"/>
            </p:cNvSpPr>
            <p:nvPr/>
          </p:nvSpPr>
          <p:spPr bwMode="auto">
            <a:xfrm>
              <a:off x="2021" y="1711"/>
              <a:ext cx="468" cy="182"/>
            </a:xfrm>
            <a:prstGeom prst="roundRect">
              <a:avLst>
                <a:gd name="adj" fmla="val 16667"/>
              </a:avLst>
            </a:prstGeom>
            <a:solidFill>
              <a:schemeClr val="bg1"/>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800">
                  <a:sym typeface="Arial" panose="020B0604020202020204" pitchFamily="34" charset="0"/>
                </a:rPr>
                <a:t>救急患者の</a:t>
              </a:r>
            </a:p>
            <a:p>
              <a:pPr algn="ctr" eaLnBrk="1" hangingPunct="1">
                <a:spcBef>
                  <a:spcPct val="0"/>
                </a:spcBef>
                <a:buFontTx/>
                <a:buNone/>
              </a:pPr>
              <a:r>
                <a:rPr lang="ja-JP" sz="800">
                  <a:sym typeface="Arial" panose="020B0604020202020204" pitchFamily="34" charset="0"/>
                </a:rPr>
                <a:t>確実な受入れ</a:t>
              </a:r>
            </a:p>
          </p:txBody>
        </p:sp>
        <p:sp>
          <p:nvSpPr>
            <p:cNvPr id="97311" name="AutoShape 29"/>
            <p:cNvSpPr>
              <a:spLocks noChangeArrowheads="1"/>
            </p:cNvSpPr>
            <p:nvPr/>
          </p:nvSpPr>
          <p:spPr bwMode="auto">
            <a:xfrm>
              <a:off x="589" y="2215"/>
              <a:ext cx="514" cy="177"/>
            </a:xfrm>
            <a:prstGeom prst="roundRect">
              <a:avLst>
                <a:gd name="adj" fmla="val 16667"/>
              </a:avLst>
            </a:prstGeom>
            <a:solidFill>
              <a:schemeClr val="bg1"/>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800">
                  <a:sym typeface="Arial" panose="020B0604020202020204" pitchFamily="34" charset="0"/>
                </a:rPr>
                <a:t>医師数増などの</a:t>
              </a:r>
            </a:p>
            <a:p>
              <a:pPr algn="ctr" eaLnBrk="1" hangingPunct="1">
                <a:spcBef>
                  <a:spcPct val="0"/>
                </a:spcBef>
                <a:buFontTx/>
                <a:buNone/>
              </a:pPr>
              <a:r>
                <a:rPr lang="ja-JP" sz="800">
                  <a:sym typeface="Arial" panose="020B0604020202020204" pitchFamily="34" charset="0"/>
                </a:rPr>
                <a:t>強化・重点化</a:t>
              </a:r>
            </a:p>
          </p:txBody>
        </p:sp>
        <p:sp>
          <p:nvSpPr>
            <p:cNvPr id="97312" name="AutoShape 30"/>
            <p:cNvSpPr>
              <a:spLocks noChangeArrowheads="1"/>
            </p:cNvSpPr>
            <p:nvPr/>
          </p:nvSpPr>
          <p:spPr bwMode="auto">
            <a:xfrm>
              <a:off x="1320" y="2210"/>
              <a:ext cx="620" cy="177"/>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800">
                  <a:sym typeface="Arial" panose="020B0604020202020204" pitchFamily="34" charset="0"/>
                </a:rPr>
                <a:t>リハ機能の強化</a:t>
              </a:r>
            </a:p>
            <a:p>
              <a:pPr algn="ctr" eaLnBrk="1" hangingPunct="1">
                <a:spcBef>
                  <a:spcPct val="0"/>
                </a:spcBef>
                <a:buFontTx/>
                <a:buNone/>
              </a:pPr>
              <a:r>
                <a:rPr lang="ja-JP" sz="800">
                  <a:sym typeface="Arial" panose="020B0604020202020204" pitchFamily="34" charset="0"/>
                </a:rPr>
                <a:t>速やかな在宅復帰</a:t>
              </a:r>
            </a:p>
          </p:txBody>
        </p:sp>
        <p:sp>
          <p:nvSpPr>
            <p:cNvPr id="97313" name="AutoShape 31"/>
            <p:cNvSpPr>
              <a:spLocks noChangeArrowheads="1"/>
            </p:cNvSpPr>
            <p:nvPr/>
          </p:nvSpPr>
          <p:spPr bwMode="auto">
            <a:xfrm>
              <a:off x="2550" y="1434"/>
              <a:ext cx="121" cy="549"/>
            </a:xfrm>
            <a:prstGeom prst="roundRect">
              <a:avLst>
                <a:gd name="adj" fmla="val 16667"/>
              </a:avLst>
            </a:prstGeom>
            <a:noFill/>
            <a:ln w="38100" cmpd="dbl">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800">
                  <a:sym typeface="Arial" panose="020B0604020202020204" pitchFamily="34" charset="0"/>
                </a:rPr>
                <a:t>地域連携の強化</a:t>
              </a:r>
            </a:p>
          </p:txBody>
        </p:sp>
        <p:sp>
          <p:nvSpPr>
            <p:cNvPr id="97314" name="Oval 32" descr="右上がり対角線"/>
            <p:cNvSpPr>
              <a:spLocks noChangeArrowheads="1"/>
            </p:cNvSpPr>
            <p:nvPr/>
          </p:nvSpPr>
          <p:spPr bwMode="auto">
            <a:xfrm>
              <a:off x="267" y="2936"/>
              <a:ext cx="1860" cy="171"/>
            </a:xfrm>
            <a:prstGeom prst="ellipse">
              <a:avLst/>
            </a:prstGeom>
            <a:blipFill dpi="0" rotWithShape="0">
              <a:blip r:embed="rId3"/>
              <a:srcRect/>
              <a:tile tx="0" ty="0" sx="100000" sy="100000" flip="none" algn="tl"/>
            </a:bli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000">
                <a:ea typeface="ＭＳ 明朝" panose="02020609040205080304" pitchFamily="17" charset="-128"/>
                <a:sym typeface="Arial" panose="020B0604020202020204" pitchFamily="34" charset="0"/>
              </a:endParaRPr>
            </a:p>
          </p:txBody>
        </p:sp>
        <p:sp>
          <p:nvSpPr>
            <p:cNvPr id="97315" name="Oval 33" descr="右上がり対角線"/>
            <p:cNvSpPr>
              <a:spLocks noChangeArrowheads="1"/>
            </p:cNvSpPr>
            <p:nvPr/>
          </p:nvSpPr>
          <p:spPr bwMode="auto">
            <a:xfrm>
              <a:off x="368" y="1706"/>
              <a:ext cx="383" cy="182"/>
            </a:xfrm>
            <a:prstGeom prst="ellipse">
              <a:avLst/>
            </a:prstGeom>
            <a:blipFill dpi="0" rotWithShape="0">
              <a:blip r:embed="rId3"/>
              <a:srcRect/>
              <a:tile tx="0" ty="0" sx="100000" sy="100000" flip="none" algn="tl"/>
            </a:blip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000">
                <a:ea typeface="ＭＳ 明朝" panose="02020609040205080304" pitchFamily="17" charset="-128"/>
                <a:sym typeface="Arial" panose="020B0604020202020204" pitchFamily="34" charset="0"/>
              </a:endParaRPr>
            </a:p>
          </p:txBody>
        </p:sp>
        <p:sp>
          <p:nvSpPr>
            <p:cNvPr id="97316" name="Rectangle 34"/>
            <p:cNvSpPr>
              <a:spLocks noChangeArrowheads="1"/>
            </p:cNvSpPr>
            <p:nvPr/>
          </p:nvSpPr>
          <p:spPr bwMode="auto">
            <a:xfrm>
              <a:off x="1790" y="880"/>
              <a:ext cx="567" cy="15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800">
                  <a:sym typeface="Arial" panose="020B0604020202020204" pitchFamily="34" charset="0"/>
                </a:rPr>
                <a:t>特養、老健施設等</a:t>
              </a:r>
            </a:p>
          </p:txBody>
        </p:sp>
        <p:sp>
          <p:nvSpPr>
            <p:cNvPr id="97317" name="Rectangle 35"/>
            <p:cNvSpPr>
              <a:spLocks noChangeArrowheads="1"/>
            </p:cNvSpPr>
            <p:nvPr/>
          </p:nvSpPr>
          <p:spPr bwMode="auto">
            <a:xfrm>
              <a:off x="824" y="1094"/>
              <a:ext cx="894" cy="11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900" b="1">
                  <a:solidFill>
                    <a:srgbClr val="0033CC"/>
                  </a:solidFill>
                  <a:sym typeface="Arial" panose="020B0604020202020204" pitchFamily="34" charset="0"/>
                </a:rPr>
                <a:t>地域に密着した病院</a:t>
              </a:r>
            </a:p>
          </p:txBody>
        </p:sp>
        <p:sp>
          <p:nvSpPr>
            <p:cNvPr id="97318" name="AutoShape 36"/>
            <p:cNvSpPr>
              <a:spLocks noChangeArrowheads="1"/>
            </p:cNvSpPr>
            <p:nvPr/>
          </p:nvSpPr>
          <p:spPr bwMode="auto">
            <a:xfrm>
              <a:off x="363" y="1913"/>
              <a:ext cx="272" cy="751"/>
            </a:xfrm>
            <a:prstGeom prst="upArrow">
              <a:avLst>
                <a:gd name="adj1" fmla="val 50000"/>
                <a:gd name="adj2" fmla="val 35152"/>
              </a:avLst>
            </a:prstGeom>
            <a:gradFill rotWithShape="1">
              <a:gsLst>
                <a:gs pos="0">
                  <a:srgbClr val="FFCCCC"/>
                </a:gs>
                <a:gs pos="100000">
                  <a:srgbClr val="FF99CC"/>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000">
                <a:ea typeface="ＭＳ 明朝" panose="02020609040205080304" pitchFamily="17" charset="-128"/>
                <a:sym typeface="Arial" panose="020B0604020202020204" pitchFamily="34" charset="0"/>
              </a:endParaRPr>
            </a:p>
          </p:txBody>
        </p:sp>
        <p:sp>
          <p:nvSpPr>
            <p:cNvPr id="97319" name="AutoShape 37"/>
            <p:cNvSpPr>
              <a:spLocks noChangeArrowheads="1"/>
            </p:cNvSpPr>
            <p:nvPr/>
          </p:nvSpPr>
          <p:spPr bwMode="auto">
            <a:xfrm>
              <a:off x="494" y="2382"/>
              <a:ext cx="1542" cy="191"/>
            </a:xfrm>
            <a:prstGeom prst="leftRightArrow">
              <a:avLst>
                <a:gd name="adj1" fmla="val 64398"/>
                <a:gd name="adj2" fmla="val 5341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1100">
                  <a:sym typeface="Arial" panose="020B0604020202020204" pitchFamily="34" charset="0"/>
                </a:rPr>
                <a:t>在院日数減</a:t>
              </a:r>
            </a:p>
          </p:txBody>
        </p:sp>
        <p:sp>
          <p:nvSpPr>
            <p:cNvPr id="97320" name="AutoShape 38"/>
            <p:cNvSpPr>
              <a:spLocks noChangeArrowheads="1"/>
            </p:cNvSpPr>
            <p:nvPr/>
          </p:nvSpPr>
          <p:spPr bwMode="auto">
            <a:xfrm rot="-1817849">
              <a:off x="1851" y="1283"/>
              <a:ext cx="1047" cy="54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6 w 21600"/>
                <a:gd name="T19" fmla="*/ 3171 h 21600"/>
                <a:gd name="T20" fmla="*/ 18444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46" y="11075"/>
                  </a:moveTo>
                  <a:cubicBezTo>
                    <a:pt x="19449" y="10984"/>
                    <a:pt x="19451" y="10892"/>
                    <a:pt x="19451" y="10800"/>
                  </a:cubicBezTo>
                  <a:cubicBezTo>
                    <a:pt x="19451" y="6022"/>
                    <a:pt x="15577" y="2149"/>
                    <a:pt x="10800" y="2149"/>
                  </a:cubicBezTo>
                  <a:cubicBezTo>
                    <a:pt x="6022" y="2149"/>
                    <a:pt x="2149" y="6022"/>
                    <a:pt x="2149" y="10799"/>
                  </a:cubicBezTo>
                  <a:lnTo>
                    <a:pt x="0" y="10799"/>
                  </a:lnTo>
                  <a:cubicBezTo>
                    <a:pt x="0" y="4835"/>
                    <a:pt x="4835" y="0"/>
                    <a:pt x="10800" y="0"/>
                  </a:cubicBezTo>
                  <a:cubicBezTo>
                    <a:pt x="16764" y="0"/>
                    <a:pt x="21600" y="4835"/>
                    <a:pt x="21600" y="10800"/>
                  </a:cubicBezTo>
                  <a:cubicBezTo>
                    <a:pt x="21600" y="10914"/>
                    <a:pt x="21598" y="11029"/>
                    <a:pt x="21594" y="11144"/>
                  </a:cubicBezTo>
                  <a:lnTo>
                    <a:pt x="24293" y="11230"/>
                  </a:lnTo>
                  <a:lnTo>
                    <a:pt x="20400" y="14884"/>
                  </a:lnTo>
                  <a:lnTo>
                    <a:pt x="16747" y="10989"/>
                  </a:lnTo>
                  <a:lnTo>
                    <a:pt x="19446" y="11075"/>
                  </a:lnTo>
                  <a:close/>
                </a:path>
              </a:pathLst>
            </a:custGeom>
            <a:solidFill>
              <a:srgbClr val="FF9933"/>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7321" name="AutoShape 39"/>
            <p:cNvSpPr>
              <a:spLocks noChangeArrowheads="1"/>
            </p:cNvSpPr>
            <p:nvPr/>
          </p:nvSpPr>
          <p:spPr bwMode="auto">
            <a:xfrm rot="-982163" flipH="1" flipV="1">
              <a:off x="1987" y="1575"/>
              <a:ext cx="1047" cy="54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6 w 21600"/>
                <a:gd name="T19" fmla="*/ 3171 h 21600"/>
                <a:gd name="T20" fmla="*/ 18444 w 21600"/>
                <a:gd name="T21" fmla="*/ 1842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446" y="11075"/>
                  </a:moveTo>
                  <a:cubicBezTo>
                    <a:pt x="19449" y="10984"/>
                    <a:pt x="19451" y="10892"/>
                    <a:pt x="19451" y="10800"/>
                  </a:cubicBezTo>
                  <a:cubicBezTo>
                    <a:pt x="19451" y="6022"/>
                    <a:pt x="15577" y="2149"/>
                    <a:pt x="10800" y="2149"/>
                  </a:cubicBezTo>
                  <a:cubicBezTo>
                    <a:pt x="6022" y="2149"/>
                    <a:pt x="2149" y="6022"/>
                    <a:pt x="2149" y="10799"/>
                  </a:cubicBezTo>
                  <a:lnTo>
                    <a:pt x="0" y="10799"/>
                  </a:lnTo>
                  <a:cubicBezTo>
                    <a:pt x="0" y="4835"/>
                    <a:pt x="4835" y="0"/>
                    <a:pt x="10800" y="0"/>
                  </a:cubicBezTo>
                  <a:cubicBezTo>
                    <a:pt x="16764" y="0"/>
                    <a:pt x="21600" y="4835"/>
                    <a:pt x="21600" y="10800"/>
                  </a:cubicBezTo>
                  <a:cubicBezTo>
                    <a:pt x="21600" y="10914"/>
                    <a:pt x="21598" y="11029"/>
                    <a:pt x="21594" y="11144"/>
                  </a:cubicBezTo>
                  <a:lnTo>
                    <a:pt x="24293" y="11230"/>
                  </a:lnTo>
                  <a:lnTo>
                    <a:pt x="20400" y="14884"/>
                  </a:lnTo>
                  <a:lnTo>
                    <a:pt x="16747" y="10989"/>
                  </a:lnTo>
                  <a:lnTo>
                    <a:pt x="19446" y="11075"/>
                  </a:lnTo>
                  <a:close/>
                </a:path>
              </a:pathLst>
            </a:custGeom>
            <a:solidFill>
              <a:srgbClr val="FF9933"/>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7322" name="Rectangle 40"/>
            <p:cNvSpPr>
              <a:spLocks noChangeArrowheads="1"/>
            </p:cNvSpPr>
            <p:nvPr/>
          </p:nvSpPr>
          <p:spPr bwMode="auto">
            <a:xfrm>
              <a:off x="2039" y="3092"/>
              <a:ext cx="1086" cy="11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900" b="1">
                  <a:solidFill>
                    <a:srgbClr val="0033CC"/>
                  </a:solidFill>
                  <a:sym typeface="Arial" panose="020B0604020202020204" pitchFamily="34" charset="0"/>
                </a:rPr>
                <a:t>高度な医療を提供する病院</a:t>
              </a:r>
            </a:p>
          </p:txBody>
        </p:sp>
        <p:sp>
          <p:nvSpPr>
            <p:cNvPr id="97323" name="AutoShape 41"/>
            <p:cNvSpPr>
              <a:spLocks noChangeArrowheads="1"/>
            </p:cNvSpPr>
            <p:nvPr/>
          </p:nvSpPr>
          <p:spPr bwMode="auto">
            <a:xfrm>
              <a:off x="4269" y="2981"/>
              <a:ext cx="851" cy="113"/>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800">
                  <a:sym typeface="Arial" panose="020B0604020202020204" pitchFamily="34" charset="0"/>
                </a:rPr>
                <a:t>ドクターヘリなど広域救急</a:t>
              </a:r>
            </a:p>
          </p:txBody>
        </p:sp>
        <p:sp>
          <p:nvSpPr>
            <p:cNvPr id="97324" name="Text Box 42"/>
            <p:cNvSpPr txBox="1">
              <a:spLocks noChangeArrowheads="1"/>
            </p:cNvSpPr>
            <p:nvPr/>
          </p:nvSpPr>
          <p:spPr bwMode="auto">
            <a:xfrm>
              <a:off x="4319" y="3106"/>
              <a:ext cx="1134"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36000" anchor="ctr" anchorCtr="1">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altLang="ja-JP" sz="1100">
                  <a:latin typeface="ＭＳ 明朝" panose="02020609040205080304" pitchFamily="17" charset="-128"/>
                  <a:ea typeface="ＭＳ 明朝" panose="02020609040205080304" pitchFamily="17" charset="-128"/>
                  <a:sym typeface="Arial" panose="020B0604020202020204" pitchFamily="34" charset="0"/>
                </a:rPr>
                <a:t>※</a:t>
              </a:r>
              <a:r>
                <a:rPr lang="ja-JP" sz="1100">
                  <a:latin typeface="ＭＳ 明朝" panose="02020609040205080304" pitchFamily="17" charset="-128"/>
                  <a:ea typeface="ＭＳ 明朝" panose="02020609040205080304" pitchFamily="17" charset="-128"/>
                  <a:sym typeface="Arial" panose="020B0604020202020204" pitchFamily="34" charset="0"/>
                </a:rPr>
                <a:t>　人口</a:t>
              </a:r>
              <a:r>
                <a:rPr lang="ja-JP" altLang="ja-JP" sz="1100">
                  <a:latin typeface="ＭＳ 明朝" panose="02020609040205080304" pitchFamily="17" charset="-128"/>
                  <a:ea typeface="ＭＳ 明朝" panose="02020609040205080304" pitchFamily="17" charset="-128"/>
                  <a:sym typeface="Arial" panose="020B0604020202020204" pitchFamily="34" charset="0"/>
                </a:rPr>
                <a:t>1</a:t>
              </a:r>
              <a:r>
                <a:rPr lang="ja-JP" sz="1100">
                  <a:latin typeface="ＭＳ 明朝" panose="02020609040205080304" pitchFamily="17" charset="-128"/>
                  <a:ea typeface="ＭＳ 明朝" panose="02020609040205080304" pitchFamily="17" charset="-128"/>
                  <a:sym typeface="Arial" panose="020B0604020202020204" pitchFamily="34" charset="0"/>
                </a:rPr>
                <a:t>万人程度の圏域</a:t>
              </a:r>
            </a:p>
          </p:txBody>
        </p:sp>
        <p:sp>
          <p:nvSpPr>
            <p:cNvPr id="97325" name="Oval 43"/>
            <p:cNvSpPr>
              <a:spLocks noChangeArrowheads="1"/>
            </p:cNvSpPr>
            <p:nvPr/>
          </p:nvSpPr>
          <p:spPr bwMode="auto">
            <a:xfrm>
              <a:off x="2908" y="2175"/>
              <a:ext cx="1043" cy="136"/>
            </a:xfrm>
            <a:prstGeom prst="ellipse">
              <a:avLst/>
            </a:prstGeom>
            <a:solidFill>
              <a:schemeClr val="bg1"/>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1000">
                  <a:sym typeface="Arial" panose="020B0604020202020204" pitchFamily="34" charset="0"/>
                </a:rPr>
                <a:t>医療人材</a:t>
              </a:r>
            </a:p>
          </p:txBody>
        </p:sp>
        <p:sp>
          <p:nvSpPr>
            <p:cNvPr id="97326" name="Oval 44"/>
            <p:cNvSpPr>
              <a:spLocks noChangeArrowheads="1"/>
            </p:cNvSpPr>
            <p:nvPr/>
          </p:nvSpPr>
          <p:spPr bwMode="auto">
            <a:xfrm>
              <a:off x="4117" y="2170"/>
              <a:ext cx="1275" cy="136"/>
            </a:xfrm>
            <a:prstGeom prst="ellipse">
              <a:avLst/>
            </a:prstGeom>
            <a:solidFill>
              <a:schemeClr val="bg1"/>
            </a:solidFill>
            <a:ln w="19050">
              <a:solidFill>
                <a:srgbClr val="00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1000">
                  <a:sym typeface="Arial" panose="020B0604020202020204" pitchFamily="34" charset="0"/>
                </a:rPr>
                <a:t>介護人材（ﾍﾙﾊﾟｰ等）</a:t>
              </a:r>
            </a:p>
          </p:txBody>
        </p:sp>
        <p:sp>
          <p:nvSpPr>
            <p:cNvPr id="97327" name="AutoShape 45"/>
            <p:cNvSpPr>
              <a:spLocks noChangeArrowheads="1"/>
            </p:cNvSpPr>
            <p:nvPr/>
          </p:nvSpPr>
          <p:spPr bwMode="auto">
            <a:xfrm>
              <a:off x="2807" y="2346"/>
              <a:ext cx="2722" cy="113"/>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900">
                  <a:sym typeface="Arial" panose="020B0604020202020204" pitchFamily="34" charset="0"/>
                </a:rPr>
                <a:t>新しい公共（ﾊﾟｰﾄﾅｰｼｯﾌﾟ）＝地域の支え合い</a:t>
              </a:r>
            </a:p>
          </p:txBody>
        </p:sp>
        <p:sp>
          <p:nvSpPr>
            <p:cNvPr id="97328" name="AutoShape 46"/>
            <p:cNvSpPr>
              <a:spLocks noChangeArrowheads="1"/>
            </p:cNvSpPr>
            <p:nvPr/>
          </p:nvSpPr>
          <p:spPr bwMode="auto">
            <a:xfrm>
              <a:off x="2807" y="2482"/>
              <a:ext cx="748" cy="113"/>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900">
                  <a:sym typeface="Arial" panose="020B0604020202020204" pitchFamily="34" charset="0"/>
                </a:rPr>
                <a:t>認知症サポーター</a:t>
              </a:r>
            </a:p>
          </p:txBody>
        </p:sp>
        <p:sp>
          <p:nvSpPr>
            <p:cNvPr id="97329" name="AutoShape 47"/>
            <p:cNvSpPr>
              <a:spLocks noChangeArrowheads="1"/>
            </p:cNvSpPr>
            <p:nvPr/>
          </p:nvSpPr>
          <p:spPr bwMode="auto">
            <a:xfrm>
              <a:off x="3613" y="2482"/>
              <a:ext cx="1054" cy="113"/>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900">
                  <a:sym typeface="Arial" panose="020B0604020202020204" pitchFamily="34" charset="0"/>
                </a:rPr>
                <a:t>生活・介護支援サポーター</a:t>
              </a:r>
            </a:p>
          </p:txBody>
        </p:sp>
        <p:sp>
          <p:nvSpPr>
            <p:cNvPr id="97330" name="AutoShape 48"/>
            <p:cNvSpPr>
              <a:spLocks noChangeArrowheads="1"/>
            </p:cNvSpPr>
            <p:nvPr/>
          </p:nvSpPr>
          <p:spPr bwMode="auto">
            <a:xfrm>
              <a:off x="4712" y="2482"/>
              <a:ext cx="817" cy="113"/>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ja-JP" sz="900">
                  <a:sym typeface="Arial" panose="020B0604020202020204" pitchFamily="34" charset="0"/>
                </a:rPr>
                <a:t>NPO</a:t>
              </a:r>
              <a:r>
                <a:rPr lang="ja-JP" sz="900">
                  <a:sym typeface="Arial" panose="020B0604020202020204" pitchFamily="34" charset="0"/>
                </a:rPr>
                <a:t>、住民参加等</a:t>
              </a:r>
            </a:p>
          </p:txBody>
        </p:sp>
        <p:sp>
          <p:nvSpPr>
            <p:cNvPr id="97331" name="AutoShape 49"/>
            <p:cNvSpPr>
              <a:spLocks noChangeArrowheads="1"/>
            </p:cNvSpPr>
            <p:nvPr/>
          </p:nvSpPr>
          <p:spPr bwMode="auto">
            <a:xfrm>
              <a:off x="2762" y="2316"/>
              <a:ext cx="2812" cy="303"/>
            </a:xfrm>
            <a:prstGeom prst="roundRect">
              <a:avLst>
                <a:gd name="adj" fmla="val 27394"/>
              </a:avLst>
            </a:prstGeom>
            <a:noFill/>
            <a:ln w="19050">
              <a:solidFill>
                <a:srgbClr val="0033C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900">
                <a:sym typeface="Arial" panose="020B0604020202020204" pitchFamily="34" charset="0"/>
              </a:endParaRPr>
            </a:p>
          </p:txBody>
        </p:sp>
        <p:sp>
          <p:nvSpPr>
            <p:cNvPr id="97332" name="Oval 50"/>
            <p:cNvSpPr>
              <a:spLocks noChangeArrowheads="1"/>
            </p:cNvSpPr>
            <p:nvPr/>
          </p:nvSpPr>
          <p:spPr bwMode="auto">
            <a:xfrm>
              <a:off x="2948" y="582"/>
              <a:ext cx="1174" cy="545"/>
            </a:xfrm>
            <a:prstGeom prst="ellipse">
              <a:avLst/>
            </a:prstGeom>
            <a:noFill/>
            <a:ln w="19050">
              <a:solidFill>
                <a:srgbClr val="FF00FF"/>
              </a:solidFill>
              <a:prstDash val="lgDash"/>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000">
                <a:ea typeface="ＭＳ 明朝" panose="02020609040205080304" pitchFamily="17" charset="-128"/>
                <a:sym typeface="Arial" panose="020B0604020202020204" pitchFamily="34" charset="0"/>
              </a:endParaRPr>
            </a:p>
          </p:txBody>
        </p:sp>
        <p:sp>
          <p:nvSpPr>
            <p:cNvPr id="97333" name="Text Box 51"/>
            <p:cNvSpPr txBox="1">
              <a:spLocks noChangeArrowheads="1"/>
            </p:cNvSpPr>
            <p:nvPr/>
          </p:nvSpPr>
          <p:spPr bwMode="auto">
            <a:xfrm>
              <a:off x="3608" y="820"/>
              <a:ext cx="545" cy="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sz="1000">
                  <a:sym typeface="Arial" panose="020B0604020202020204" pitchFamily="34" charset="0"/>
                </a:rPr>
                <a:t>小規模多機能</a:t>
              </a:r>
            </a:p>
          </p:txBody>
        </p:sp>
        <p:sp>
          <p:nvSpPr>
            <p:cNvPr id="97334" name="Text Box 52"/>
            <p:cNvSpPr txBox="1">
              <a:spLocks noChangeArrowheads="1"/>
            </p:cNvSpPr>
            <p:nvPr/>
          </p:nvSpPr>
          <p:spPr bwMode="auto">
            <a:xfrm>
              <a:off x="3013" y="905"/>
              <a:ext cx="409" cy="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sz="1000">
                  <a:sym typeface="Arial" panose="020B0604020202020204" pitchFamily="34" charset="0"/>
                </a:rPr>
                <a:t>訪問看護</a:t>
              </a:r>
            </a:p>
          </p:txBody>
        </p:sp>
        <p:sp>
          <p:nvSpPr>
            <p:cNvPr id="97335" name="Text Box 53"/>
            <p:cNvSpPr txBox="1">
              <a:spLocks noChangeArrowheads="1"/>
            </p:cNvSpPr>
            <p:nvPr/>
          </p:nvSpPr>
          <p:spPr bwMode="auto">
            <a:xfrm>
              <a:off x="4166" y="749"/>
              <a:ext cx="410" cy="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sz="1000">
                  <a:sym typeface="Arial" panose="020B0604020202020204" pitchFamily="34" charset="0"/>
                </a:rPr>
                <a:t>ｸﾞﾙｰﾌﾟﾎｰﾑ</a:t>
              </a:r>
            </a:p>
          </p:txBody>
        </p:sp>
        <p:sp>
          <p:nvSpPr>
            <p:cNvPr id="97336" name="Text Box 54"/>
            <p:cNvSpPr txBox="1">
              <a:spLocks noChangeArrowheads="1"/>
            </p:cNvSpPr>
            <p:nvPr/>
          </p:nvSpPr>
          <p:spPr bwMode="auto">
            <a:xfrm>
              <a:off x="4893" y="557"/>
              <a:ext cx="454"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buFontTx/>
                <a:buNone/>
              </a:pPr>
              <a:r>
                <a:rPr lang="ja-JP" sz="1000">
                  <a:sym typeface="Arial" panose="020B0604020202020204" pitchFamily="34" charset="0"/>
                </a:rPr>
                <a:t>地域密着型特養</a:t>
              </a:r>
            </a:p>
          </p:txBody>
        </p:sp>
        <p:sp>
          <p:nvSpPr>
            <p:cNvPr id="97337" name="Text Box 55"/>
            <p:cNvSpPr txBox="1">
              <a:spLocks noChangeArrowheads="1"/>
            </p:cNvSpPr>
            <p:nvPr/>
          </p:nvSpPr>
          <p:spPr bwMode="auto">
            <a:xfrm>
              <a:off x="5110" y="1312"/>
              <a:ext cx="449" cy="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80000"/>
                </a:lnSpc>
                <a:spcBef>
                  <a:spcPct val="0"/>
                </a:spcBef>
                <a:buFontTx/>
                <a:buNone/>
              </a:pPr>
              <a:r>
                <a:rPr lang="ja-JP" sz="1000">
                  <a:sym typeface="Arial" panose="020B0604020202020204" pitchFamily="34" charset="0"/>
                </a:rPr>
                <a:t>ケア付き</a:t>
              </a:r>
            </a:p>
            <a:p>
              <a:pPr algn="ctr" eaLnBrk="1" hangingPunct="1">
                <a:lnSpc>
                  <a:spcPct val="80000"/>
                </a:lnSpc>
                <a:spcBef>
                  <a:spcPct val="0"/>
                </a:spcBef>
                <a:buFontTx/>
                <a:buNone/>
              </a:pPr>
              <a:r>
                <a:rPr lang="ja-JP" sz="1000">
                  <a:sym typeface="Arial" panose="020B0604020202020204" pitchFamily="34" charset="0"/>
                </a:rPr>
                <a:t>高齢者住宅</a:t>
              </a:r>
            </a:p>
          </p:txBody>
        </p:sp>
        <p:sp>
          <p:nvSpPr>
            <p:cNvPr id="97338" name="Text Box 56"/>
            <p:cNvSpPr txBox="1">
              <a:spLocks noChangeArrowheads="1"/>
            </p:cNvSpPr>
            <p:nvPr/>
          </p:nvSpPr>
          <p:spPr bwMode="auto">
            <a:xfrm>
              <a:off x="5090" y="1883"/>
              <a:ext cx="449" cy="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ja-JP" sz="900">
                  <a:latin typeface="ＭＳ Ｐゴシック" panose="020B0600070205080204" pitchFamily="50" charset="-128"/>
                  <a:sym typeface="Arial" panose="020B0604020202020204" pitchFamily="34" charset="0"/>
                </a:rPr>
                <a:t>24</a:t>
              </a:r>
              <a:r>
                <a:rPr lang="ja-JP" sz="900">
                  <a:latin typeface="ＭＳ Ｐゴシック" panose="020B0600070205080204" pitchFamily="50" charset="-128"/>
                  <a:sym typeface="Arial" panose="020B0604020202020204" pitchFamily="34" charset="0"/>
                </a:rPr>
                <a:t>時間</a:t>
              </a:r>
            </a:p>
            <a:p>
              <a:pPr algn="ctr" eaLnBrk="1" hangingPunct="1">
                <a:spcBef>
                  <a:spcPct val="0"/>
                </a:spcBef>
                <a:buFontTx/>
                <a:buNone/>
              </a:pPr>
              <a:r>
                <a:rPr lang="ja-JP" sz="900">
                  <a:latin typeface="ＭＳ Ｐゴシック" panose="020B0600070205080204" pitchFamily="50" charset="-128"/>
                  <a:sym typeface="Arial" panose="020B0604020202020204" pitchFamily="34" charset="0"/>
                </a:rPr>
                <a:t>地域巡回型</a:t>
              </a:r>
            </a:p>
            <a:p>
              <a:pPr algn="ctr" eaLnBrk="1" hangingPunct="1">
                <a:spcBef>
                  <a:spcPct val="0"/>
                </a:spcBef>
                <a:buFontTx/>
                <a:buNone/>
              </a:pPr>
              <a:r>
                <a:rPr lang="ja-JP" sz="900">
                  <a:latin typeface="ＭＳ Ｐゴシック" panose="020B0600070205080204" pitchFamily="50" charset="-128"/>
                  <a:sym typeface="Arial" panose="020B0604020202020204" pitchFamily="34" charset="0"/>
                </a:rPr>
                <a:t>訪問ｻｰﾋﾞｽ</a:t>
              </a:r>
            </a:p>
          </p:txBody>
        </p:sp>
        <p:sp>
          <p:nvSpPr>
            <p:cNvPr id="97339" name="Text Box 57"/>
            <p:cNvSpPr txBox="1">
              <a:spLocks noChangeArrowheads="1"/>
            </p:cNvSpPr>
            <p:nvPr/>
          </p:nvSpPr>
          <p:spPr bwMode="auto">
            <a:xfrm>
              <a:off x="2767" y="1984"/>
              <a:ext cx="811"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en-US" sz="1000">
                  <a:sym typeface="Arial" panose="020B0604020202020204" pitchFamily="34" charset="0"/>
                </a:rPr>
                <a:t>在宅療養支援診療所、</a:t>
              </a:r>
              <a:r>
                <a:rPr lang="ja-JP" altLang="en-US" sz="1000">
                  <a:sym typeface="Arial" panose="020B0604020202020204" pitchFamily="34" charset="0"/>
                </a:rPr>
                <a:t>有床診療所、薬局等</a:t>
              </a:r>
            </a:p>
          </p:txBody>
        </p:sp>
        <p:sp>
          <p:nvSpPr>
            <p:cNvPr id="97340" name="AutoShape 58"/>
            <p:cNvSpPr>
              <a:spLocks noChangeArrowheads="1"/>
            </p:cNvSpPr>
            <p:nvPr/>
          </p:nvSpPr>
          <p:spPr bwMode="auto">
            <a:xfrm>
              <a:off x="3896" y="1122"/>
              <a:ext cx="545" cy="90"/>
            </a:xfrm>
            <a:prstGeom prst="leftRightArrow">
              <a:avLst>
                <a:gd name="adj1" fmla="val 50000"/>
                <a:gd name="adj2" fmla="val 12111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000">
                <a:ea typeface="ＭＳ 明朝" panose="02020609040205080304" pitchFamily="17" charset="-128"/>
                <a:sym typeface="Arial" panose="020B0604020202020204" pitchFamily="34" charset="0"/>
              </a:endParaRPr>
            </a:p>
          </p:txBody>
        </p:sp>
        <p:sp>
          <p:nvSpPr>
            <p:cNvPr id="97341" name="AutoShape 59"/>
            <p:cNvSpPr>
              <a:spLocks noChangeArrowheads="1"/>
            </p:cNvSpPr>
            <p:nvPr/>
          </p:nvSpPr>
          <p:spPr bwMode="auto">
            <a:xfrm rot="-2327812">
              <a:off x="4239" y="1509"/>
              <a:ext cx="499" cy="90"/>
            </a:xfrm>
            <a:prstGeom prst="leftRightArrow">
              <a:avLst>
                <a:gd name="adj1" fmla="val 50000"/>
                <a:gd name="adj2" fmla="val 110889"/>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000">
                <a:ea typeface="ＭＳ 明朝" panose="02020609040205080304" pitchFamily="17" charset="-128"/>
                <a:sym typeface="Arial" panose="020B0604020202020204" pitchFamily="34" charset="0"/>
              </a:endParaRPr>
            </a:p>
          </p:txBody>
        </p:sp>
        <p:sp>
          <p:nvSpPr>
            <p:cNvPr id="97342" name="AutoShape 60"/>
            <p:cNvSpPr>
              <a:spLocks noChangeArrowheads="1"/>
            </p:cNvSpPr>
            <p:nvPr/>
          </p:nvSpPr>
          <p:spPr bwMode="auto">
            <a:xfrm rot="2549572">
              <a:off x="3669" y="1485"/>
              <a:ext cx="545" cy="90"/>
            </a:xfrm>
            <a:prstGeom prst="leftRightArrow">
              <a:avLst>
                <a:gd name="adj1" fmla="val 50000"/>
                <a:gd name="adj2" fmla="val 121111"/>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endParaRPr lang="ja-JP" altLang="en-US" sz="2000">
                <a:ea typeface="ＭＳ 明朝" panose="02020609040205080304" pitchFamily="17" charset="-128"/>
                <a:sym typeface="Arial" panose="020B0604020202020204" pitchFamily="34" charset="0"/>
              </a:endParaRPr>
            </a:p>
          </p:txBody>
        </p:sp>
        <p:sp>
          <p:nvSpPr>
            <p:cNvPr id="97343" name="AutoShape 61"/>
            <p:cNvSpPr>
              <a:spLocks noChangeArrowheads="1"/>
            </p:cNvSpPr>
            <p:nvPr/>
          </p:nvSpPr>
          <p:spPr bwMode="auto">
            <a:xfrm>
              <a:off x="4374" y="1228"/>
              <a:ext cx="792" cy="138"/>
            </a:xfrm>
            <a:prstGeom prst="roundRect">
              <a:avLst>
                <a:gd name="adj" fmla="val 16667"/>
              </a:avLst>
            </a:prstGeom>
            <a:solidFill>
              <a:srgbClr val="FFFF99"/>
            </a:soli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1000">
                  <a:sym typeface="Arial" panose="020B0604020202020204" pitchFamily="34" charset="0"/>
                </a:rPr>
                <a:t>地域包括支援ｾﾝﾀｰ</a:t>
              </a:r>
            </a:p>
          </p:txBody>
        </p:sp>
        <p:sp>
          <p:nvSpPr>
            <p:cNvPr id="97344" name="AutoShape 62"/>
            <p:cNvSpPr>
              <a:spLocks noChangeArrowheads="1"/>
            </p:cNvSpPr>
            <p:nvPr/>
          </p:nvSpPr>
          <p:spPr bwMode="auto">
            <a:xfrm>
              <a:off x="4490" y="880"/>
              <a:ext cx="635" cy="295"/>
            </a:xfrm>
            <a:prstGeom prst="wedgeEllipseCallout">
              <a:avLst>
                <a:gd name="adj1" fmla="val 47796"/>
                <a:gd name="adj2" fmla="val -42880"/>
              </a:avLst>
            </a:prstGeom>
            <a:solidFill>
              <a:schemeClr val="bg1"/>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nchor="ctr" anchorCtr="1"/>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800">
                  <a:sym typeface="Arial" panose="020B0604020202020204" pitchFamily="34" charset="0"/>
                </a:rPr>
                <a:t>地域で安心して暮らし続けられるよう整備</a:t>
              </a:r>
            </a:p>
          </p:txBody>
        </p:sp>
        <p:sp>
          <p:nvSpPr>
            <p:cNvPr id="97345" name="AutoShape 63"/>
            <p:cNvSpPr>
              <a:spLocks noChangeArrowheads="1"/>
            </p:cNvSpPr>
            <p:nvPr/>
          </p:nvSpPr>
          <p:spPr bwMode="auto">
            <a:xfrm>
              <a:off x="4692" y="1507"/>
              <a:ext cx="657" cy="159"/>
            </a:xfrm>
            <a:prstGeom prst="wedgeEllipseCallout">
              <a:avLst>
                <a:gd name="adj1" fmla="val 45593"/>
                <a:gd name="adj2" fmla="val 48741"/>
              </a:avLst>
            </a:prstGeom>
            <a:solidFill>
              <a:schemeClr val="bg1"/>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 rIns="0" bIns="10800" anchor="ctr" anchorCtr="1"/>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altLang="ja-JP" sz="800">
                  <a:sym typeface="Arial" panose="020B0604020202020204" pitchFamily="34" charset="0"/>
                </a:rPr>
                <a:t>30</a:t>
              </a:r>
              <a:r>
                <a:rPr lang="ja-JP" sz="800">
                  <a:sym typeface="Arial" panose="020B0604020202020204" pitchFamily="34" charset="0"/>
                </a:rPr>
                <a:t>分以内に訪問</a:t>
              </a:r>
            </a:p>
          </p:txBody>
        </p:sp>
        <p:sp>
          <p:nvSpPr>
            <p:cNvPr id="97346" name="AutoShape 64"/>
            <p:cNvSpPr>
              <a:spLocks noChangeArrowheads="1"/>
            </p:cNvSpPr>
            <p:nvPr/>
          </p:nvSpPr>
          <p:spPr bwMode="auto">
            <a:xfrm>
              <a:off x="3543" y="1885"/>
              <a:ext cx="793" cy="295"/>
            </a:xfrm>
            <a:prstGeom prst="wedgeEllipseCallout">
              <a:avLst>
                <a:gd name="adj1" fmla="val -70176"/>
                <a:gd name="adj2" fmla="val -30676"/>
              </a:avLst>
            </a:prstGeom>
            <a:solidFill>
              <a:schemeClr val="bg1"/>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0800" rIns="0" bIns="10800" anchor="ctr" anchorCtr="1"/>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800">
                  <a:sym typeface="Arial" panose="020B0604020202020204" pitchFamily="34" charset="0"/>
                </a:rPr>
                <a:t>自らの住まいで</a:t>
              </a:r>
            </a:p>
            <a:p>
              <a:pPr algn="ctr" eaLnBrk="1" hangingPunct="1">
                <a:spcBef>
                  <a:spcPct val="0"/>
                </a:spcBef>
                <a:buFontTx/>
                <a:buNone/>
              </a:pPr>
              <a:r>
                <a:rPr lang="ja-JP" sz="800">
                  <a:sym typeface="Arial" panose="020B0604020202020204" pitchFamily="34" charset="0"/>
                </a:rPr>
                <a:t>終末期まで生活</a:t>
              </a:r>
            </a:p>
            <a:p>
              <a:pPr algn="ctr" eaLnBrk="1" hangingPunct="1">
                <a:spcBef>
                  <a:spcPct val="0"/>
                </a:spcBef>
                <a:buFontTx/>
                <a:buNone/>
              </a:pPr>
              <a:r>
                <a:rPr lang="ja-JP" sz="800">
                  <a:sym typeface="Arial" panose="020B0604020202020204" pitchFamily="34" charset="0"/>
                </a:rPr>
                <a:t>（医療・介護の連携）</a:t>
              </a:r>
            </a:p>
          </p:txBody>
        </p:sp>
        <p:sp>
          <p:nvSpPr>
            <p:cNvPr id="97347" name="AutoShape 65"/>
            <p:cNvSpPr>
              <a:spLocks noChangeArrowheads="1"/>
            </p:cNvSpPr>
            <p:nvPr/>
          </p:nvSpPr>
          <p:spPr bwMode="auto">
            <a:xfrm>
              <a:off x="1960" y="1353"/>
              <a:ext cx="575" cy="204"/>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900">
                  <a:sym typeface="Arial" panose="020B0604020202020204" pitchFamily="34" charset="0"/>
                </a:rPr>
                <a:t>早期の地域復帰</a:t>
              </a:r>
            </a:p>
            <a:p>
              <a:pPr algn="ctr" eaLnBrk="1" hangingPunct="1">
                <a:spcBef>
                  <a:spcPct val="0"/>
                </a:spcBef>
                <a:buFontTx/>
                <a:buNone/>
              </a:pPr>
              <a:r>
                <a:rPr lang="ja-JP" sz="900">
                  <a:sym typeface="Arial" panose="020B0604020202020204" pitchFamily="34" charset="0"/>
                </a:rPr>
                <a:t>・家庭復帰</a:t>
              </a:r>
            </a:p>
          </p:txBody>
        </p:sp>
        <p:sp>
          <p:nvSpPr>
            <p:cNvPr id="97348" name="AutoShape 66"/>
            <p:cNvSpPr>
              <a:spLocks noChangeArrowheads="1"/>
            </p:cNvSpPr>
            <p:nvPr/>
          </p:nvSpPr>
          <p:spPr bwMode="auto">
            <a:xfrm>
              <a:off x="2268" y="2129"/>
              <a:ext cx="448" cy="263"/>
            </a:xfrm>
            <a:prstGeom prst="roundRect">
              <a:avLst>
                <a:gd name="adj" fmla="val 16667"/>
              </a:avLst>
            </a:prstGeom>
            <a:solidFill>
              <a:schemeClr val="bg1"/>
            </a:solidFill>
            <a:ln w="38100"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800">
                  <a:sym typeface="Arial" panose="020B0604020202020204" pitchFamily="34" charset="0"/>
                </a:rPr>
                <a:t>認知症等</a:t>
              </a:r>
            </a:p>
            <a:p>
              <a:pPr algn="ctr" eaLnBrk="1" hangingPunct="1">
                <a:spcBef>
                  <a:spcPct val="0"/>
                </a:spcBef>
                <a:buFontTx/>
                <a:buNone/>
              </a:pPr>
              <a:r>
                <a:rPr lang="ja-JP" sz="800">
                  <a:sym typeface="Arial" panose="020B0604020202020204" pitchFamily="34" charset="0"/>
                </a:rPr>
                <a:t>専門医療へ</a:t>
              </a:r>
            </a:p>
            <a:p>
              <a:pPr algn="ctr" eaLnBrk="1" hangingPunct="1">
                <a:spcBef>
                  <a:spcPct val="0"/>
                </a:spcBef>
                <a:buFontTx/>
                <a:buNone/>
              </a:pPr>
              <a:r>
                <a:rPr lang="ja-JP" sz="800">
                  <a:sym typeface="Arial" panose="020B0604020202020204" pitchFamily="34" charset="0"/>
                </a:rPr>
                <a:t>円滑な紹介</a:t>
              </a:r>
            </a:p>
          </p:txBody>
        </p:sp>
        <p:sp>
          <p:nvSpPr>
            <p:cNvPr id="97349" name="AutoShape 67"/>
            <p:cNvSpPr>
              <a:spLocks noChangeArrowheads="1"/>
            </p:cNvSpPr>
            <p:nvPr/>
          </p:nvSpPr>
          <p:spPr bwMode="auto">
            <a:xfrm>
              <a:off x="3397" y="1621"/>
              <a:ext cx="589" cy="257"/>
            </a:xfrm>
            <a:prstGeom prst="wedgeEllipseCallout">
              <a:avLst>
                <a:gd name="adj1" fmla="val -83787"/>
                <a:gd name="adj2" fmla="val -5644"/>
              </a:avLst>
            </a:prstGeom>
            <a:solidFill>
              <a:schemeClr val="bg1"/>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nchor="ctr" anchorCtr="1"/>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800">
                  <a:sym typeface="Arial" panose="020B0604020202020204" pitchFamily="34" charset="0"/>
                </a:rPr>
                <a:t>緊急時も確実</a:t>
              </a:r>
            </a:p>
            <a:p>
              <a:pPr algn="ctr" eaLnBrk="1" hangingPunct="1">
                <a:spcBef>
                  <a:spcPct val="0"/>
                </a:spcBef>
                <a:buFontTx/>
                <a:buNone/>
              </a:pPr>
              <a:r>
                <a:rPr lang="ja-JP" sz="800">
                  <a:sym typeface="Arial" panose="020B0604020202020204" pitchFamily="34" charset="0"/>
                </a:rPr>
                <a:t>に入院可能</a:t>
              </a:r>
            </a:p>
          </p:txBody>
        </p:sp>
        <p:sp>
          <p:nvSpPr>
            <p:cNvPr id="97350" name="AutoShape 68"/>
            <p:cNvSpPr>
              <a:spLocks noChangeArrowheads="1"/>
            </p:cNvSpPr>
            <p:nvPr/>
          </p:nvSpPr>
          <p:spPr bwMode="auto">
            <a:xfrm>
              <a:off x="2802" y="1298"/>
              <a:ext cx="544" cy="187"/>
            </a:xfrm>
            <a:prstGeom prst="wedgeEllipseCallout">
              <a:avLst>
                <a:gd name="adj1" fmla="val -16912"/>
                <a:gd name="adj2" fmla="val 85829"/>
              </a:avLst>
            </a:prstGeom>
            <a:solidFill>
              <a:schemeClr val="bg1"/>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nchor="ctr" anchorCtr="1"/>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800">
                  <a:sym typeface="Arial" panose="020B0604020202020204" pitchFamily="34" charset="0"/>
                </a:rPr>
                <a:t>専門医療に</a:t>
              </a:r>
            </a:p>
            <a:p>
              <a:pPr algn="ctr" eaLnBrk="1" hangingPunct="1">
                <a:spcBef>
                  <a:spcPct val="0"/>
                </a:spcBef>
                <a:buFontTx/>
                <a:buNone/>
              </a:pPr>
              <a:r>
                <a:rPr lang="ja-JP" sz="800">
                  <a:sym typeface="Arial" panose="020B0604020202020204" pitchFamily="34" charset="0"/>
                </a:rPr>
                <a:t>円滑に紹介</a:t>
              </a:r>
            </a:p>
          </p:txBody>
        </p:sp>
        <p:sp>
          <p:nvSpPr>
            <p:cNvPr id="97351" name="AutoShape 69"/>
            <p:cNvSpPr>
              <a:spLocks noChangeArrowheads="1"/>
            </p:cNvSpPr>
            <p:nvPr/>
          </p:nvSpPr>
          <p:spPr bwMode="auto">
            <a:xfrm rot="-2815895">
              <a:off x="2863" y="2689"/>
              <a:ext cx="324" cy="145"/>
            </a:xfrm>
            <a:prstGeom prst="leftRightArrow">
              <a:avLst>
                <a:gd name="adj1" fmla="val 48694"/>
                <a:gd name="adj2" fmla="val 54134"/>
              </a:avLst>
            </a:prstGeom>
            <a:solidFill>
              <a:srgbClr val="FF99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endParaRPr lang="ja-JP" altLang="ja-JP" sz="1100">
                <a:sym typeface="Arial" panose="020B0604020202020204" pitchFamily="34" charset="0"/>
              </a:endParaRPr>
            </a:p>
          </p:txBody>
        </p:sp>
        <p:sp>
          <p:nvSpPr>
            <p:cNvPr id="97352" name="AutoShape 70"/>
            <p:cNvSpPr>
              <a:spLocks noChangeArrowheads="1"/>
            </p:cNvSpPr>
            <p:nvPr/>
          </p:nvSpPr>
          <p:spPr bwMode="auto">
            <a:xfrm>
              <a:off x="3034" y="2707"/>
              <a:ext cx="884" cy="113"/>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800">
                  <a:sym typeface="Arial" panose="020B0604020202020204" pitchFamily="34" charset="0"/>
                </a:rPr>
                <a:t>がん治療や高度先進医療</a:t>
              </a:r>
            </a:p>
          </p:txBody>
        </p:sp>
        <p:pic>
          <p:nvPicPr>
            <p:cNvPr id="97353" name="Picture 71" descr="GUM06_CL18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1" y="2011"/>
              <a:ext cx="283"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54" name="Picture 72" descr="GUM06_CL180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1" y="2709"/>
              <a:ext cx="40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55" name="Rectangle 73"/>
            <p:cNvSpPr>
              <a:spLocks noChangeArrowheads="1"/>
            </p:cNvSpPr>
            <p:nvPr/>
          </p:nvSpPr>
          <p:spPr bwMode="auto">
            <a:xfrm>
              <a:off x="3351" y="1530"/>
              <a:ext cx="481" cy="91"/>
            </a:xfrm>
            <a:prstGeom prst="rect">
              <a:avLst/>
            </a:prstGeom>
            <a:solidFill>
              <a:srgbClr val="D2D0A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900">
                  <a:sym typeface="Arial" panose="020B0604020202020204" pitchFamily="34" charset="0"/>
                </a:rPr>
                <a:t>かかりつけ医</a:t>
              </a:r>
            </a:p>
          </p:txBody>
        </p:sp>
        <p:sp>
          <p:nvSpPr>
            <p:cNvPr id="97356" name="AutoShape 74"/>
            <p:cNvSpPr>
              <a:spLocks noChangeArrowheads="1"/>
            </p:cNvSpPr>
            <p:nvPr/>
          </p:nvSpPr>
          <p:spPr bwMode="auto">
            <a:xfrm>
              <a:off x="2908" y="1142"/>
              <a:ext cx="988" cy="138"/>
            </a:xfrm>
            <a:prstGeom prst="roundRect">
              <a:avLst>
                <a:gd name="adj" fmla="val 16667"/>
              </a:avLst>
            </a:prstGeom>
            <a:solidFill>
              <a:srgbClr val="FFFF99"/>
            </a:solidFill>
            <a:ln w="1905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1000">
                  <a:sym typeface="Arial" panose="020B0604020202020204" pitchFamily="34" charset="0"/>
                </a:rPr>
                <a:t>在宅医療連携拠点機能</a:t>
              </a:r>
            </a:p>
          </p:txBody>
        </p:sp>
        <p:pic>
          <p:nvPicPr>
            <p:cNvPr id="97357" name="Picture 75" descr="HL05_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47" y="1485"/>
              <a:ext cx="219"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58" name="Picture 76" descr="HL29_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67" y="789"/>
              <a:ext cx="236"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59" name="AutoShape 77"/>
            <p:cNvSpPr>
              <a:spLocks noChangeArrowheads="1"/>
            </p:cNvSpPr>
            <p:nvPr/>
          </p:nvSpPr>
          <p:spPr bwMode="auto">
            <a:xfrm>
              <a:off x="2847" y="623"/>
              <a:ext cx="567" cy="113"/>
            </a:xfrm>
            <a:prstGeom prst="roundRect">
              <a:avLst>
                <a:gd name="adj" fmla="val 16667"/>
              </a:avLst>
            </a:prstGeom>
            <a:solidFill>
              <a:schemeClr val="bg1"/>
            </a:solidFill>
            <a:ln w="19050">
              <a:solidFill>
                <a:srgbClr val="FF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900">
                  <a:sym typeface="Arial" panose="020B0604020202020204" pitchFamily="34" charset="0"/>
                </a:rPr>
                <a:t>複合型サービス</a:t>
              </a:r>
            </a:p>
          </p:txBody>
        </p:sp>
        <p:pic>
          <p:nvPicPr>
            <p:cNvPr id="97360" name="Picture 78" descr="HL35_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33" y="1550"/>
              <a:ext cx="163"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61" name="AutoShape 79"/>
            <p:cNvSpPr>
              <a:spLocks noChangeArrowheads="1"/>
            </p:cNvSpPr>
            <p:nvPr/>
          </p:nvSpPr>
          <p:spPr bwMode="auto">
            <a:xfrm>
              <a:off x="4213" y="1757"/>
              <a:ext cx="545" cy="138"/>
            </a:xfrm>
            <a:prstGeom prst="roundRect">
              <a:avLst>
                <a:gd name="adj" fmla="val 0"/>
              </a:avLst>
            </a:prstGeom>
            <a:solidFill>
              <a:srgbClr val="FFFF99"/>
            </a:solidFill>
            <a:ln w="1905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1000">
                  <a:sym typeface="Arial" panose="020B0604020202020204" pitchFamily="34" charset="0"/>
                </a:rPr>
                <a:t>ｹｱﾏﾈｰｼﾞｬｰ</a:t>
              </a:r>
            </a:p>
          </p:txBody>
        </p:sp>
        <p:pic>
          <p:nvPicPr>
            <p:cNvPr id="97362" name="Picture 80" descr="HL35_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69" y="1470"/>
              <a:ext cx="207"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63" name="Picture 81" descr="HL23_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16" y="1126"/>
              <a:ext cx="313"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64" name="Line 82"/>
            <p:cNvSpPr>
              <a:spLocks noChangeShapeType="1"/>
            </p:cNvSpPr>
            <p:nvPr/>
          </p:nvSpPr>
          <p:spPr bwMode="auto">
            <a:xfrm>
              <a:off x="272" y="1872"/>
              <a:ext cx="0" cy="1175"/>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7365" name="Rectangle 83"/>
            <p:cNvSpPr>
              <a:spLocks noChangeArrowheads="1"/>
            </p:cNvSpPr>
            <p:nvPr/>
          </p:nvSpPr>
          <p:spPr bwMode="auto">
            <a:xfrm>
              <a:off x="0" y="2663"/>
              <a:ext cx="2081" cy="227"/>
            </a:xfrm>
            <a:prstGeom prst="rect">
              <a:avLst/>
            </a:prstGeom>
            <a:solidFill>
              <a:schemeClr val="bg1"/>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sz="1200" b="1">
                  <a:sym typeface="Arial" panose="020B0604020202020204" pitchFamily="34" charset="0"/>
                </a:rPr>
                <a:t>都道府県レベル：</a:t>
              </a:r>
            </a:p>
            <a:p>
              <a:pPr eaLnBrk="1" hangingPunct="1">
                <a:spcBef>
                  <a:spcPct val="0"/>
                </a:spcBef>
                <a:buFontTx/>
                <a:buNone/>
              </a:pPr>
              <a:r>
                <a:rPr lang="ja-JP" sz="1000">
                  <a:sym typeface="Arial" panose="020B0604020202020204" pitchFamily="34" charset="0"/>
                </a:rPr>
                <a:t>救命救急、高度な医療など広域ニーズへの対応体制整備</a:t>
              </a:r>
            </a:p>
          </p:txBody>
        </p:sp>
        <p:pic>
          <p:nvPicPr>
            <p:cNvPr id="97366" name="Picture 84" descr="j023531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58" y="1694"/>
              <a:ext cx="383" cy="20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7367" name="AutoShape 85"/>
            <p:cNvSpPr>
              <a:spLocks noChangeArrowheads="1"/>
            </p:cNvSpPr>
            <p:nvPr/>
          </p:nvSpPr>
          <p:spPr bwMode="auto">
            <a:xfrm>
              <a:off x="4375" y="1893"/>
              <a:ext cx="544" cy="204"/>
            </a:xfrm>
            <a:prstGeom prst="wedgeEllipseCallout">
              <a:avLst>
                <a:gd name="adj1" fmla="val 52574"/>
                <a:gd name="adj2" fmla="val -80884"/>
              </a:avLst>
            </a:prstGeom>
            <a:solidFill>
              <a:schemeClr val="bg1"/>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nchor="ctr" anchorCtr="1"/>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800">
                  <a:sym typeface="Arial" panose="020B0604020202020204" pitchFamily="34" charset="0"/>
                </a:rPr>
                <a:t>休日・深夜でも安心</a:t>
              </a:r>
            </a:p>
          </p:txBody>
        </p:sp>
        <p:pic>
          <p:nvPicPr>
            <p:cNvPr id="97368" name="Picture 86" descr="MC90039108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53" y="2845"/>
              <a:ext cx="59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69" name="Picture 87" descr="MC900319486[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166" y="895"/>
              <a:ext cx="358" cy="2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7370" name="Picture 88" descr="MC900286864[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61" y="1520"/>
              <a:ext cx="409" cy="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71" name="Picture 89" descr="MC900183432[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0" y="1681"/>
              <a:ext cx="466"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72" name="Picture 90" descr="MC900205564[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492" y="1696"/>
              <a:ext cx="408"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373" name="Rectangle 91"/>
            <p:cNvSpPr>
              <a:spLocks noChangeArrowheads="1"/>
            </p:cNvSpPr>
            <p:nvPr/>
          </p:nvSpPr>
          <p:spPr bwMode="auto">
            <a:xfrm>
              <a:off x="618" y="1972"/>
              <a:ext cx="499" cy="20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900" b="1">
                  <a:solidFill>
                    <a:srgbClr val="0033CC"/>
                  </a:solidFill>
                  <a:sym typeface="Arial" panose="020B0604020202020204" pitchFamily="34" charset="0"/>
                </a:rPr>
                <a:t>救急病院</a:t>
              </a:r>
            </a:p>
            <a:p>
              <a:pPr algn="ctr" eaLnBrk="1" hangingPunct="1">
                <a:spcBef>
                  <a:spcPct val="0"/>
                </a:spcBef>
                <a:buFontTx/>
                <a:buNone/>
              </a:pPr>
              <a:r>
                <a:rPr lang="ja-JP" sz="900" b="1">
                  <a:solidFill>
                    <a:srgbClr val="0033CC"/>
                  </a:solidFill>
                  <a:sym typeface="Arial" panose="020B0604020202020204" pitchFamily="34" charset="0"/>
                </a:rPr>
                <a:t>・専門病院</a:t>
              </a:r>
            </a:p>
          </p:txBody>
        </p:sp>
        <p:sp>
          <p:nvSpPr>
            <p:cNvPr id="97374" name="Rectangle 92"/>
            <p:cNvSpPr>
              <a:spLocks noChangeArrowheads="1"/>
            </p:cNvSpPr>
            <p:nvPr/>
          </p:nvSpPr>
          <p:spPr bwMode="auto">
            <a:xfrm>
              <a:off x="1356" y="1973"/>
              <a:ext cx="521" cy="20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900" b="1">
                  <a:solidFill>
                    <a:srgbClr val="0033CC"/>
                  </a:solidFill>
                  <a:sym typeface="Arial" panose="020B0604020202020204" pitchFamily="34" charset="0"/>
                </a:rPr>
                <a:t>リハビリ等を</a:t>
              </a:r>
            </a:p>
            <a:p>
              <a:pPr algn="ctr" eaLnBrk="1" hangingPunct="1">
                <a:spcBef>
                  <a:spcPct val="0"/>
                </a:spcBef>
                <a:buFontTx/>
                <a:buNone/>
              </a:pPr>
              <a:r>
                <a:rPr lang="ja-JP" sz="900" b="1">
                  <a:solidFill>
                    <a:srgbClr val="0033CC"/>
                  </a:solidFill>
                  <a:sym typeface="Arial" panose="020B0604020202020204" pitchFamily="34" charset="0"/>
                </a:rPr>
                <a:t>担う病院</a:t>
              </a:r>
            </a:p>
          </p:txBody>
        </p:sp>
        <p:sp>
          <p:nvSpPr>
            <p:cNvPr id="97375" name="Rectangle 93"/>
            <p:cNvSpPr>
              <a:spLocks noChangeArrowheads="1"/>
            </p:cNvSpPr>
            <p:nvPr/>
          </p:nvSpPr>
          <p:spPr bwMode="auto">
            <a:xfrm>
              <a:off x="508" y="1626"/>
              <a:ext cx="1365" cy="10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900" b="1">
                  <a:sym typeface="Arial" panose="020B0604020202020204" pitchFamily="34" charset="0"/>
                </a:rPr>
                <a:t>機能分化・連携強化、効率化・重点化</a:t>
              </a:r>
            </a:p>
          </p:txBody>
        </p:sp>
        <p:sp>
          <p:nvSpPr>
            <p:cNvPr id="97376" name="AutoShape 94"/>
            <p:cNvSpPr>
              <a:spLocks noChangeArrowheads="1"/>
            </p:cNvSpPr>
            <p:nvPr/>
          </p:nvSpPr>
          <p:spPr bwMode="auto">
            <a:xfrm>
              <a:off x="1124" y="1782"/>
              <a:ext cx="368" cy="207"/>
            </a:xfrm>
            <a:prstGeom prst="rightArrow">
              <a:avLst>
                <a:gd name="adj1" fmla="val 50000"/>
                <a:gd name="adj2" fmla="val 44444"/>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FontTx/>
                <a:buNone/>
              </a:pPr>
              <a:r>
                <a:rPr lang="ja-JP" sz="1000">
                  <a:sym typeface="Arial" panose="020B0604020202020204" pitchFamily="34" charset="0"/>
                </a:rPr>
                <a:t>連携</a:t>
              </a:r>
            </a:p>
          </p:txBody>
        </p:sp>
        <p:pic>
          <p:nvPicPr>
            <p:cNvPr id="97377" name="Picture 95" descr="MC900239657[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62" y="819"/>
              <a:ext cx="363"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78" name="Picture 96" descr="MC900441738[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47" y="487"/>
              <a:ext cx="400"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79" name="Picture 97" descr="MC900433839[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18" y="522"/>
              <a:ext cx="409"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80" name="Picture 98" descr="MC900236664[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865" y="642"/>
              <a:ext cx="307"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81" name="Picture 99" descr="MC900279982[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621" y="611"/>
              <a:ext cx="363" cy="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82" name="Picture 100" descr="HL29_17"/>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079" y="1722"/>
              <a:ext cx="346"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83" name="Picture 101" descr="MC900433856[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397" y="1847"/>
              <a:ext cx="17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384" name="Picture 102" descr="MM900336327[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80" y="2870"/>
              <a:ext cx="453"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7287" name="AutoShape 103"/>
          <p:cNvSpPr>
            <a:spLocks noChangeArrowheads="1"/>
          </p:cNvSpPr>
          <p:nvPr/>
        </p:nvSpPr>
        <p:spPr bwMode="auto">
          <a:xfrm>
            <a:off x="323850" y="44450"/>
            <a:ext cx="8461375" cy="549275"/>
          </a:xfrm>
          <a:prstGeom prst="bevel">
            <a:avLst>
              <a:gd name="adj" fmla="val 12500"/>
            </a:avLst>
          </a:prstGeom>
          <a:solidFill>
            <a:srgbClr val="DD5B4D"/>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rIns="18000" anchor="ct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sz="2800" dirty="0">
                <a:solidFill>
                  <a:schemeClr val="bg1"/>
                </a:solidFill>
                <a:latin typeface="HG丸ｺﾞｼｯｸM-PRO" panose="020F0600000000000000" pitchFamily="50" charset="-128"/>
                <a:ea typeface="HG丸ｺﾞｼｯｸM-PRO" panose="020F0600000000000000" pitchFamily="50" charset="-128"/>
                <a:sym typeface="Arial" panose="020B0604020202020204" pitchFamily="34" charset="0"/>
              </a:rPr>
              <a:t>　</a:t>
            </a:r>
            <a:r>
              <a:rPr lang="ja-JP" altLang="en-US" sz="2800" dirty="0" smtClean="0">
                <a:solidFill>
                  <a:schemeClr val="bg1"/>
                </a:solidFill>
                <a:latin typeface="HG丸ｺﾞｼｯｸM-PRO" panose="020F0600000000000000" pitchFamily="50" charset="-128"/>
                <a:ea typeface="HG丸ｺﾞｼｯｸM-PRO" panose="020F0600000000000000" pitchFamily="50" charset="-128"/>
                <a:sym typeface="Arial" panose="020B0604020202020204" pitchFamily="34" charset="0"/>
              </a:rPr>
              <a:t>201</a:t>
            </a:r>
            <a:r>
              <a:rPr lang="ja-JP" altLang="en-US" sz="2800" dirty="0">
                <a:solidFill>
                  <a:schemeClr val="bg1"/>
                </a:solidFill>
                <a:latin typeface="HG丸ｺﾞｼｯｸM-PRO" panose="020F0600000000000000" pitchFamily="50" charset="-128"/>
                <a:ea typeface="HG丸ｺﾞｼｯｸM-PRO" panose="020F0600000000000000" pitchFamily="50" charset="-128"/>
                <a:sym typeface="Arial" panose="020B0604020202020204" pitchFamily="34" charset="0"/>
              </a:rPr>
              <a:t>８</a:t>
            </a:r>
            <a:r>
              <a:rPr lang="ja-JP" altLang="en-US" sz="2800" dirty="0" smtClean="0">
                <a:solidFill>
                  <a:schemeClr val="bg1"/>
                </a:solidFill>
                <a:latin typeface="HG丸ｺﾞｼｯｸM-PRO" panose="020F0600000000000000" pitchFamily="50" charset="-128"/>
                <a:ea typeface="HG丸ｺﾞｼｯｸM-PRO" panose="020F0600000000000000" pitchFamily="50" charset="-128"/>
                <a:sym typeface="Arial" panose="020B0604020202020204" pitchFamily="34" charset="0"/>
              </a:rPr>
              <a:t>年</a:t>
            </a:r>
            <a:r>
              <a:rPr lang="ja-JP" altLang="en-US" sz="2800" dirty="0">
                <a:solidFill>
                  <a:schemeClr val="bg1"/>
                </a:solidFill>
                <a:latin typeface="HG丸ｺﾞｼｯｸM-PRO" panose="020F0600000000000000" pitchFamily="50" charset="-128"/>
                <a:ea typeface="HG丸ｺﾞｼｯｸM-PRO" panose="020F0600000000000000" pitchFamily="50" charset="-128"/>
                <a:sym typeface="Arial" panose="020B0604020202020204" pitchFamily="34" charset="0"/>
              </a:rPr>
              <a:t>以降の</a:t>
            </a:r>
            <a:r>
              <a:rPr lang="ja-JP" altLang="en-US" sz="2800" dirty="0" smtClean="0">
                <a:solidFill>
                  <a:schemeClr val="bg1"/>
                </a:solidFill>
                <a:latin typeface="HG丸ｺﾞｼｯｸM-PRO" panose="020F0600000000000000" pitchFamily="50" charset="-128"/>
                <a:ea typeface="HG丸ｺﾞｼｯｸM-PRO" panose="020F0600000000000000" pitchFamily="50" charset="-128"/>
                <a:sym typeface="Arial" panose="020B0604020202020204" pitchFamily="34" charset="0"/>
              </a:rPr>
              <a:t>方向性</a:t>
            </a:r>
            <a:r>
              <a:rPr lang="ja-JP" altLang="en-US" sz="1600" dirty="0" smtClean="0">
                <a:solidFill>
                  <a:schemeClr val="bg1"/>
                </a:solidFill>
                <a:latin typeface="HG丸ｺﾞｼｯｸM-PRO" panose="020F0600000000000000" pitchFamily="50" charset="-128"/>
                <a:ea typeface="HG丸ｺﾞｼｯｸM-PRO" panose="020F0600000000000000" pitchFamily="50" charset="-128"/>
                <a:sym typeface="Arial" panose="020B0604020202020204" pitchFamily="34" charset="0"/>
              </a:rPr>
              <a:t>（</a:t>
            </a:r>
            <a:r>
              <a:rPr lang="en-US" altLang="ja-JP" sz="1600" dirty="0" smtClean="0">
                <a:solidFill>
                  <a:schemeClr val="bg1"/>
                </a:solidFill>
                <a:latin typeface="HG丸ｺﾞｼｯｸM-PRO" panose="020F0600000000000000" pitchFamily="50" charset="-128"/>
                <a:ea typeface="HG丸ｺﾞｼｯｸM-PRO" panose="020F0600000000000000" pitchFamily="50" charset="-128"/>
                <a:sym typeface="Arial" panose="020B0604020202020204" pitchFamily="34" charset="0"/>
              </a:rPr>
              <a:t>2012</a:t>
            </a:r>
            <a:r>
              <a:rPr lang="ja-JP" altLang="en-US" sz="1600" dirty="0" smtClean="0">
                <a:solidFill>
                  <a:schemeClr val="bg1"/>
                </a:solidFill>
                <a:latin typeface="HG丸ｺﾞｼｯｸM-PRO" panose="020F0600000000000000" pitchFamily="50" charset="-128"/>
                <a:ea typeface="HG丸ｺﾞｼｯｸM-PRO" panose="020F0600000000000000" pitchFamily="50" charset="-128"/>
                <a:sym typeface="Arial" panose="020B0604020202020204" pitchFamily="34" charset="0"/>
              </a:rPr>
              <a:t>年以降方針は変わらない）</a:t>
            </a:r>
            <a:endParaRPr lang="ja-JP" altLang="en-US" sz="1600" dirty="0">
              <a:solidFill>
                <a:schemeClr val="bg1"/>
              </a:solidFill>
              <a:latin typeface="HG丸ｺﾞｼｯｸM-PRO" panose="020F0600000000000000" pitchFamily="50" charset="-128"/>
              <a:ea typeface="HG丸ｺﾞｼｯｸM-PRO" panose="020F0600000000000000" pitchFamily="50" charset="-128"/>
              <a:sym typeface="Arial" panose="020B0604020202020204" pitchFamily="34" charset="0"/>
            </a:endParaRPr>
          </a:p>
        </p:txBody>
      </p:sp>
      <p:sp>
        <p:nvSpPr>
          <p:cNvPr id="97285" name="Text Box 4"/>
          <p:cNvSpPr txBox="1">
            <a:spLocks noChangeArrowheads="1"/>
          </p:cNvSpPr>
          <p:nvPr/>
        </p:nvSpPr>
        <p:spPr bwMode="auto">
          <a:xfrm>
            <a:off x="60325" y="6718300"/>
            <a:ext cx="5688013" cy="128588"/>
          </a:xfrm>
          <a:prstGeom prst="rect">
            <a:avLst/>
          </a:prstGeom>
          <a:solidFill>
            <a:schemeClr val="bg1"/>
          </a:solidFill>
          <a:ln>
            <a:noFill/>
          </a:ln>
          <a:effectLst/>
          <a:extLst/>
        </p:spPr>
        <p:txBody>
          <a:bodyPr lIns="54000" tIns="10800" rIns="54000" bIns="10800">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FontTx/>
              <a:buNone/>
            </a:pPr>
            <a:r>
              <a:rPr lang="ja-JP" sz="700" dirty="0">
                <a:latin typeface="ＭＳ Ｐゴシック" panose="020B0600070205080204" pitchFamily="50" charset="-128"/>
                <a:sym typeface="Arial" panose="020B0604020202020204" pitchFamily="34" charset="0"/>
              </a:rPr>
              <a:t>出典：平成</a:t>
            </a:r>
            <a:r>
              <a:rPr lang="ja-JP" altLang="ja-JP" sz="700" dirty="0">
                <a:latin typeface="ＭＳ Ｐゴシック" panose="020B0600070205080204" pitchFamily="50" charset="-128"/>
                <a:sym typeface="Arial" panose="020B0604020202020204" pitchFamily="34" charset="0"/>
              </a:rPr>
              <a:t>23</a:t>
            </a:r>
            <a:r>
              <a:rPr lang="ja-JP" sz="700" dirty="0">
                <a:latin typeface="ＭＳ Ｐゴシック" panose="020B0600070205080204" pitchFamily="50" charset="-128"/>
                <a:sym typeface="Arial" panose="020B0604020202020204" pitchFamily="34" charset="0"/>
              </a:rPr>
              <a:t>年</a:t>
            </a:r>
            <a:r>
              <a:rPr lang="ja-JP" altLang="ja-JP" sz="700" dirty="0">
                <a:latin typeface="ＭＳ Ｐゴシック" panose="020B0600070205080204" pitchFamily="50" charset="-128"/>
                <a:sym typeface="Arial" panose="020B0604020202020204" pitchFamily="34" charset="0"/>
              </a:rPr>
              <a:t>9</a:t>
            </a:r>
            <a:r>
              <a:rPr lang="ja-JP" sz="700" dirty="0">
                <a:latin typeface="ＭＳ Ｐゴシック" panose="020B0600070205080204" pitchFamily="50" charset="-128"/>
                <a:sym typeface="Arial" panose="020B0604020202020204" pitchFamily="34" charset="0"/>
              </a:rPr>
              <a:t>月</a:t>
            </a:r>
            <a:r>
              <a:rPr lang="ja-JP" altLang="ja-JP" sz="700" dirty="0">
                <a:latin typeface="ＭＳ Ｐゴシック" panose="020B0600070205080204" pitchFamily="50" charset="-128"/>
                <a:sym typeface="Arial" panose="020B0604020202020204" pitchFamily="34" charset="0"/>
              </a:rPr>
              <a:t>16</a:t>
            </a:r>
            <a:r>
              <a:rPr lang="ja-JP" sz="700" dirty="0">
                <a:latin typeface="ＭＳ Ｐゴシック" panose="020B0600070205080204" pitchFamily="50" charset="-128"/>
                <a:sym typeface="Arial" panose="020B0604020202020204" pitchFamily="34" charset="0"/>
              </a:rPr>
              <a:t>日　第</a:t>
            </a:r>
            <a:r>
              <a:rPr lang="ja-JP" altLang="ja-JP" sz="700" dirty="0">
                <a:latin typeface="ＭＳ Ｐゴシック" panose="020B0600070205080204" pitchFamily="50" charset="-128"/>
                <a:sym typeface="Arial" panose="020B0604020202020204" pitchFamily="34" charset="0"/>
              </a:rPr>
              <a:t>45</a:t>
            </a:r>
            <a:r>
              <a:rPr lang="ja-JP" sz="700" dirty="0">
                <a:latin typeface="ＭＳ Ｐゴシック" panose="020B0600070205080204" pitchFamily="50" charset="-128"/>
                <a:sym typeface="Arial" panose="020B0604020202020204" pitchFamily="34" charset="0"/>
              </a:rPr>
              <a:t>回社会保障審議会医療保険部会　次期診療報酬改定の基本方針の検討について （参考資料）</a:t>
            </a:r>
          </a:p>
        </p:txBody>
      </p:sp>
    </p:spTree>
    <p:extLst>
      <p:ext uri="{BB962C8B-B14F-4D97-AF65-F5344CB8AC3E}">
        <p14:creationId xmlns:p14="http://schemas.microsoft.com/office/powerpoint/2010/main" val="3691626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入院医療の改定の基本的考え方</a:t>
            </a:r>
            <a:endParaRPr kumimoji="1" lang="ja-JP" altLang="en-US" dirty="0"/>
          </a:p>
        </p:txBody>
      </p:sp>
      <p:sp>
        <p:nvSpPr>
          <p:cNvPr id="3" name="スライド番号プレースホルダー 2"/>
          <p:cNvSpPr>
            <a:spLocks noGrp="1"/>
          </p:cNvSpPr>
          <p:nvPr>
            <p:ph type="sldNum" sz="quarter" idx="12"/>
          </p:nvPr>
        </p:nvSpPr>
        <p:spPr/>
        <p:txBody>
          <a:bodyPr/>
          <a:lstStyle/>
          <a:p>
            <a:fld id="{6B36F8E1-7DB6-406F-BD5C-6442B8C3131F}" type="slidenum">
              <a:rPr kumimoji="1" lang="ja-JP" altLang="en-US" smtClean="0">
                <a:solidFill>
                  <a:schemeClr val="tx1"/>
                </a:solidFill>
              </a:rPr>
              <a:t>9</a:t>
            </a:fld>
            <a:endParaRPr kumimoji="1" lang="ja-JP" altLang="en-US">
              <a:solidFill>
                <a:schemeClr val="tx1"/>
              </a:solidFill>
            </a:endParaRPr>
          </a:p>
        </p:txBody>
      </p:sp>
      <p:pic>
        <p:nvPicPr>
          <p:cNvPr id="4" name="図 3"/>
          <p:cNvPicPr>
            <a:picLocks noChangeAspect="1"/>
          </p:cNvPicPr>
          <p:nvPr/>
        </p:nvPicPr>
        <p:blipFill>
          <a:blip r:embed="rId2"/>
          <a:stretch>
            <a:fillRect/>
          </a:stretch>
        </p:blipFill>
        <p:spPr>
          <a:xfrm>
            <a:off x="0" y="1510573"/>
            <a:ext cx="8443535" cy="4493497"/>
          </a:xfrm>
          <a:prstGeom prst="rect">
            <a:avLst/>
          </a:prstGeom>
        </p:spPr>
      </p:pic>
      <p:sp>
        <p:nvSpPr>
          <p:cNvPr id="5" name="テキスト ボックス 4"/>
          <p:cNvSpPr txBox="1"/>
          <p:nvPr/>
        </p:nvSpPr>
        <p:spPr>
          <a:xfrm>
            <a:off x="7460869" y="1771135"/>
            <a:ext cx="800219" cy="338554"/>
          </a:xfrm>
          <a:prstGeom prst="rect">
            <a:avLst/>
          </a:prstGeom>
          <a:noFill/>
          <a:ln>
            <a:solidFill>
              <a:srgbClr val="FF0000"/>
            </a:solidFill>
          </a:ln>
        </p:spPr>
        <p:txBody>
          <a:bodyPr wrap="none" rtlCol="0">
            <a:spAutoFit/>
          </a:bodyPr>
          <a:lstStyle/>
          <a:p>
            <a:r>
              <a:rPr kumimoji="1" lang="ja-JP" altLang="en-US" sz="1600" dirty="0" smtClean="0">
                <a:solidFill>
                  <a:srgbClr val="FF0000"/>
                </a:solidFill>
              </a:rPr>
              <a:t>急性期</a:t>
            </a:r>
            <a:endParaRPr kumimoji="1" lang="ja-JP" altLang="en-US" sz="1600" dirty="0">
              <a:solidFill>
                <a:srgbClr val="FF0000"/>
              </a:solidFill>
            </a:endParaRPr>
          </a:p>
        </p:txBody>
      </p:sp>
      <p:sp>
        <p:nvSpPr>
          <p:cNvPr id="6" name="テキスト ボックス 5"/>
          <p:cNvSpPr txBox="1"/>
          <p:nvPr/>
        </p:nvSpPr>
        <p:spPr>
          <a:xfrm>
            <a:off x="917160" y="5375189"/>
            <a:ext cx="1005403" cy="338554"/>
          </a:xfrm>
          <a:prstGeom prst="rect">
            <a:avLst/>
          </a:prstGeom>
          <a:noFill/>
          <a:ln>
            <a:solidFill>
              <a:srgbClr val="FF0000"/>
            </a:solidFill>
          </a:ln>
        </p:spPr>
        <p:txBody>
          <a:bodyPr wrap="none" rtlCol="0">
            <a:spAutoFit/>
          </a:bodyPr>
          <a:lstStyle/>
          <a:p>
            <a:r>
              <a:rPr kumimoji="1" lang="ja-JP" altLang="en-US" sz="1600" dirty="0" smtClean="0">
                <a:solidFill>
                  <a:srgbClr val="FF0000"/>
                </a:solidFill>
              </a:rPr>
              <a:t>長期療養</a:t>
            </a:r>
            <a:endParaRPr kumimoji="1" lang="ja-JP" altLang="en-US" sz="1600" dirty="0">
              <a:solidFill>
                <a:srgbClr val="FF0000"/>
              </a:solidFill>
            </a:endParaRPr>
          </a:p>
        </p:txBody>
      </p:sp>
      <p:cxnSp>
        <p:nvCxnSpPr>
          <p:cNvPr id="8" name="直線矢印コネクタ 7"/>
          <p:cNvCxnSpPr>
            <a:stCxn id="6" idx="3"/>
          </p:cNvCxnSpPr>
          <p:nvPr/>
        </p:nvCxnSpPr>
        <p:spPr>
          <a:xfrm flipV="1">
            <a:off x="1922563" y="2109689"/>
            <a:ext cx="5930670" cy="34347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51459" y="630182"/>
            <a:ext cx="7904728" cy="830997"/>
          </a:xfrm>
          <a:prstGeom prst="rect">
            <a:avLst/>
          </a:prstGeom>
          <a:noFill/>
        </p:spPr>
        <p:txBody>
          <a:bodyPr wrap="none" rtlCol="0">
            <a:spAutoFit/>
          </a:bodyPr>
          <a:lstStyle/>
          <a:p>
            <a:pPr>
              <a:lnSpc>
                <a:spcPct val="150000"/>
              </a:lnSpc>
            </a:pPr>
            <a:r>
              <a:rPr kumimoji="1" lang="ja-JP" altLang="en-US" sz="1600" dirty="0" smtClean="0"/>
              <a:t>・現在は、例えば急性期に回復期の患者が入院しているなど、患者像に</a:t>
            </a:r>
            <a:r>
              <a:rPr lang="ja-JP" altLang="en-US" sz="1600" dirty="0" smtClean="0"/>
              <a:t>合った入院医療が</a:t>
            </a:r>
            <a:endParaRPr lang="en-US" altLang="ja-JP" sz="1600" dirty="0" smtClean="0"/>
          </a:p>
          <a:p>
            <a:pPr>
              <a:lnSpc>
                <a:spcPct val="150000"/>
              </a:lnSpc>
            </a:pPr>
            <a:r>
              <a:rPr lang="ja-JP" altLang="en-US" sz="1600" dirty="0" smtClean="0"/>
              <a:t>かならずしも提供されていない。</a:t>
            </a:r>
            <a:r>
              <a:rPr lang="ja-JP" altLang="en-US" sz="1600" dirty="0" smtClean="0">
                <a:solidFill>
                  <a:srgbClr val="FF0000"/>
                </a:solidFill>
              </a:rPr>
              <a:t>⇒経営重視型となっている。</a:t>
            </a:r>
            <a:endParaRPr lang="en-US" altLang="ja-JP" sz="1600" dirty="0" smtClean="0">
              <a:solidFill>
                <a:srgbClr val="FF0000"/>
              </a:solidFill>
            </a:endParaRPr>
          </a:p>
        </p:txBody>
      </p:sp>
    </p:spTree>
    <p:extLst>
      <p:ext uri="{BB962C8B-B14F-4D97-AF65-F5344CB8AC3E}">
        <p14:creationId xmlns:p14="http://schemas.microsoft.com/office/powerpoint/2010/main" val="692247074"/>
      </p:ext>
    </p:extLst>
  </p:cSld>
  <p:clrMapOvr>
    <a:masterClrMapping/>
  </p:clrMapOvr>
</p:sld>
</file>

<file path=ppt/theme/theme1.xml><?xml version="1.0" encoding="utf-8"?>
<a:theme xmlns:a="http://schemas.openxmlformats.org/drawingml/2006/main" name="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solidFill>
          <a:schemeClr val="bg1"/>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1_レトロスペクト">
  <a:themeElements>
    <a:clrScheme name="レトロスペクト">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パワーポイント資料フォーマット　日本ヘルスケアプランニング</Template>
  <TotalTime>15870</TotalTime>
  <Words>10636</Words>
  <PresentationFormat>画面に合わせる (4:3)</PresentationFormat>
  <Paragraphs>1465</Paragraphs>
  <Slides>87</Slides>
  <Notes>3</Notes>
  <HiddenSlides>0</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87</vt:i4>
      </vt:variant>
    </vt:vector>
  </HeadingPairs>
  <TitlesOfParts>
    <vt:vector size="101" baseType="lpstr">
      <vt:lpstr>‚l‚r ‚oƒSƒVƒbƒN</vt:lpstr>
      <vt:lpstr>HGSｺﾞｼｯｸM</vt:lpstr>
      <vt:lpstr>HG丸ｺﾞｼｯｸM-PRO</vt:lpstr>
      <vt:lpstr>ＭＳ Ｐゴシック</vt:lpstr>
      <vt:lpstr>ＭＳ ゴシック</vt:lpstr>
      <vt:lpstr>ＭＳ 明朝</vt:lpstr>
      <vt:lpstr>新細明體</vt:lpstr>
      <vt:lpstr>宋体</vt:lpstr>
      <vt:lpstr>メイリオ</vt:lpstr>
      <vt:lpstr>Arial</vt:lpstr>
      <vt:lpstr>Calibri</vt:lpstr>
      <vt:lpstr>Calibri Light</vt:lpstr>
      <vt:lpstr>レトロスペクト</vt:lpstr>
      <vt:lpstr>1_レトロスペクト</vt:lpstr>
      <vt:lpstr>平成30年度診療報酬改定</vt:lpstr>
      <vt:lpstr>目次</vt:lpstr>
      <vt:lpstr>１．改定率</vt:lpstr>
      <vt:lpstr>過去～平成28年度の診療報酬及び薬価基準改定率の推移</vt:lpstr>
      <vt:lpstr>2018年改定率</vt:lpstr>
      <vt:lpstr>２．入院医療の再編</vt:lpstr>
      <vt:lpstr>診療報酬上の病床分類（入院基本料と特定入院料・精神病棟）</vt:lpstr>
      <vt:lpstr>7対1入院基本料の届出病床数の推移</vt:lpstr>
      <vt:lpstr>入院医療の改定の基本的考え方</vt:lpstr>
      <vt:lpstr>・2つの評価の組み合わせによる入院医療・評価体系の考え方</vt:lpstr>
      <vt:lpstr>急性期一般入院料の新設</vt:lpstr>
      <vt:lpstr>急性期一般入院料の考え方</vt:lpstr>
      <vt:lpstr>人員配置等の考え方</vt:lpstr>
      <vt:lpstr>評価の基本的な考え方　①評価指標と基準</vt:lpstr>
      <vt:lpstr>評価の基本的な考え方　②機能別の評価</vt:lpstr>
      <vt:lpstr>急性期一般入院料の重症度、医療・看護必要度の実績値の注意事項</vt:lpstr>
      <vt:lpstr>②重症度、医療・看護必要度の見直し</vt:lpstr>
      <vt:lpstr>重症度、医療・看護必要度　見直し案</vt:lpstr>
      <vt:lpstr>入院料１の重症度、医療看護必要度の割合について</vt:lpstr>
      <vt:lpstr>③療養病棟の再編</vt:lpstr>
      <vt:lpstr>療養病棟入院料　施設基準（現行）</vt:lpstr>
      <vt:lpstr>現行の療養病棟の区分と今後の見通し</vt:lpstr>
      <vt:lpstr>療養病棟入院料の一本化</vt:lpstr>
      <vt:lpstr>PowerPoint プレゼンテーション</vt:lpstr>
      <vt:lpstr>PowerPoint プレゼンテーション</vt:lpstr>
      <vt:lpstr>介護医療院（施設基準）</vt:lpstr>
      <vt:lpstr>介護医療院　他との比較　（施設・設備の基準）</vt:lpstr>
      <vt:lpstr>医療区分の見直し</vt:lpstr>
      <vt:lpstr>④入退院支援について</vt:lpstr>
      <vt:lpstr>入院前からの支援の機能強化イメージ</vt:lpstr>
      <vt:lpstr>入退院支援の改定予測</vt:lpstr>
      <vt:lpstr>３．診療報酬改定</vt:lpstr>
      <vt:lpstr>主要項目の改定予測（入院料関連共通）</vt:lpstr>
      <vt:lpstr>主要項目の改定予測（特定入院料関連）</vt:lpstr>
      <vt:lpstr>主要項目の改定予測（特定入院料関連）</vt:lpstr>
      <vt:lpstr>主要項目の改定予測（加算・管理料関連）</vt:lpstr>
      <vt:lpstr>主要項目の改定予測（外来・在宅）</vt:lpstr>
      <vt:lpstr>主要項目の改定予測（投薬）</vt:lpstr>
      <vt:lpstr>主要項目の改定予測（手術・その他届出関連）</vt:lpstr>
      <vt:lpstr>主要項目の改定予測（常勤要件の緩和項目）</vt:lpstr>
      <vt:lpstr>介護報酬関連（医療関連抜粋）</vt:lpstr>
      <vt:lpstr>2018年度診療報酬体系（診療区分ごとの分類）</vt:lpstr>
      <vt:lpstr>４．診療報酬改定の内容（詳細）</vt:lpstr>
      <vt:lpstr>３．診療報酬改定の内容（抜粋）</vt:lpstr>
      <vt:lpstr>① A100　在宅復帰率 </vt:lpstr>
      <vt:lpstr>① A100　在宅復帰率 </vt:lpstr>
      <vt:lpstr>① A100　在宅復帰率 </vt:lpstr>
      <vt:lpstr>②A101　療養病棟におけるデータ提出加算の内容の見直し</vt:lpstr>
      <vt:lpstr>②A101　療養病棟におけるデータ提出加算の内容の見直し</vt:lpstr>
      <vt:lpstr>②A101　療養病棟におけるデータ提出加算の内容の見直し</vt:lpstr>
      <vt:lpstr>②A101　療養病棟におけるデータ提出加算の内容の見直し</vt:lpstr>
      <vt:lpstr>③ A400　短期滞在手術等基本料の拡大</vt:lpstr>
      <vt:lpstr> ③　A400　短期滞在手術等基本料の拡大</vt:lpstr>
      <vt:lpstr>③ A400　短期滞在手術等基本料の拡大</vt:lpstr>
      <vt:lpstr>④ A205　救急医療管理加算</vt:lpstr>
      <vt:lpstr>④ A205　救急医療管理加算</vt:lpstr>
      <vt:lpstr>④ A205　救急医療管理加算</vt:lpstr>
      <vt:lpstr>④ A205　救急医療管理加算</vt:lpstr>
      <vt:lpstr>④ A205　救急医療管理加算</vt:lpstr>
      <vt:lpstr>⑤ A226－2　緩和ケア診療加算</vt:lpstr>
      <vt:lpstr>⑤ A226－2　緩和ケア診療加算</vt:lpstr>
      <vt:lpstr>⑤ A226－2　緩和ケア診療加算</vt:lpstr>
      <vt:lpstr>⑤ A226－2　緩和ケア診療加算</vt:lpstr>
      <vt:lpstr>⑥ A234　医療安全対策加算</vt:lpstr>
      <vt:lpstr>⑥ A234　医療安全対策加算</vt:lpstr>
      <vt:lpstr>⑥ A234　医療安全対策加算</vt:lpstr>
      <vt:lpstr>⑦ A234－2　感染防止対策加算</vt:lpstr>
      <vt:lpstr>⑦ A234－2　感染防止対策加算</vt:lpstr>
      <vt:lpstr>⑦ A234－2　感染防止対策加算</vt:lpstr>
      <vt:lpstr>⑦ A234－2　感染防止対策加算</vt:lpstr>
      <vt:lpstr>⑧ F100　処方料（医療用保湿剤の処方量）　</vt:lpstr>
      <vt:lpstr>⑧ F100　処方料（医療用保湿剤の処方量）　</vt:lpstr>
      <vt:lpstr>⑨処置・検査・手術　皮膚科、眼科の診療点数の調整</vt:lpstr>
      <vt:lpstr>⑨処置・検査・手術　皮膚科、眼科の診療点数の調整</vt:lpstr>
      <vt:lpstr>⑩施設基準の届出（オンライン化） </vt:lpstr>
      <vt:lpstr>⑩施設基準の届出（オンライン化） </vt:lpstr>
      <vt:lpstr>⑩施設基準の届出（オンライン化） </vt:lpstr>
      <vt:lpstr>５．病院経営について</vt:lpstr>
      <vt:lpstr>PowerPoint プレゼンテーション</vt:lpstr>
      <vt:lpstr>PowerPoint プレゼンテーション</vt:lpstr>
      <vt:lpstr>❐ 一般病床の利用率の年次推移</vt:lpstr>
      <vt:lpstr>❐ 一般病床の平均在院日数の年次推移</vt:lpstr>
      <vt:lpstr>❐ 医療機関の経営悪化（現状でも赤字 ＋ 2018年度マイナス改定）</vt:lpstr>
      <vt:lpstr>❐ 経営対策</vt:lpstr>
      <vt:lpstr>❐ 固定費（人件費）低減策として金額の大きい超過勤務の原因究明</vt:lpstr>
      <vt:lpstr>❐ 8カ月の対策実施後</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2017-12-01T13:16:25Z</cp:lastPrinted>
  <dcterms:created xsi:type="dcterms:W3CDTF">2017-10-03T06:27:09Z</dcterms:created>
  <dcterms:modified xsi:type="dcterms:W3CDTF">2018-01-18T08:30:37Z</dcterms:modified>
</cp:coreProperties>
</file>